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58" r:id="rId4"/>
    <p:sldId id="359" r:id="rId5"/>
    <p:sldId id="360" r:id="rId6"/>
    <p:sldId id="3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20000"/>
    <a:srgbClr val="FFFFFF"/>
    <a:srgbClr val="D6A300"/>
    <a:srgbClr val="FFCC00"/>
    <a:srgbClr val="FF99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/>
    <p:restoredTop sz="94718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grammaire</a:t>
            </a:r>
            <a:r>
              <a:rPr lang="fr-FR" dirty="0" smtClean="0">
                <a:solidFill>
                  <a:srgbClr val="FFFFFF"/>
                </a:solidFill>
                <a:latin typeface="Cursif" panose="020B0603050302020204" pitchFamily="34" charset="0"/>
              </a:rPr>
              <a:t> 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8655" y="3573016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chemeClr val="bg1"/>
                </a:solidFill>
              </a:rPr>
              <a:t>l</a:t>
            </a:r>
            <a:r>
              <a:rPr lang="fr-FR" sz="4400" dirty="0" smtClean="0">
                <a:solidFill>
                  <a:schemeClr val="bg1"/>
                </a:solidFill>
              </a:rPr>
              <a:t>e nom</a:t>
            </a:r>
          </a:p>
          <a:p>
            <a:r>
              <a:rPr lang="fr-FR" sz="4400" dirty="0" smtClean="0">
                <a:solidFill>
                  <a:schemeClr val="bg1"/>
                </a:solidFill>
              </a:rPr>
              <a:t>nom commun et nom propre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G6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sz="3600" b="1" dirty="0" smtClean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grammaire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  <a:b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revoir comment</a:t>
            </a:r>
            <a:r>
              <a:rPr lang="fr-FR" sz="36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r>
              <a:rPr lang="fr-FR" sz="3600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différencier les noms communs et les noms propres.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Rappel : Qu’est-ce qu’un nom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8919"/>
            <a:ext cx="8229600" cy="623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Un nom, c’est un mot qui désigne : </a:t>
            </a:r>
          </a:p>
          <a:p>
            <a:pPr marL="0" indent="0">
              <a:buNone/>
            </a:pPr>
            <a:endParaRPr lang="fr-FR" dirty="0">
              <a:solidFill>
                <a:srgbClr val="FF3399"/>
              </a:solidFill>
            </a:endParaRP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2052137"/>
            <a:ext cx="3106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- une </a:t>
            </a:r>
            <a:r>
              <a:rPr lang="fr-FR" sz="3200" i="1" dirty="0" smtClean="0">
                <a:solidFill>
                  <a:srgbClr val="0070C0"/>
                </a:solidFill>
              </a:rPr>
              <a:t>personne</a:t>
            </a:r>
            <a:r>
              <a:rPr lang="fr-FR" sz="3200" i="1" dirty="0" smtClean="0"/>
              <a:t> :</a:t>
            </a:r>
            <a:endParaRPr lang="fr-FR" sz="3200" i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203848" y="2052137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</a:rPr>
              <a:t>Tintin</a:t>
            </a:r>
            <a:r>
              <a:rPr lang="fr-FR" sz="3200" i="1" dirty="0" smtClean="0"/>
              <a:t>, le </a:t>
            </a:r>
            <a:r>
              <a:rPr lang="fr-FR" sz="3200" i="1" dirty="0" smtClean="0">
                <a:solidFill>
                  <a:srgbClr val="0070C0"/>
                </a:solidFill>
              </a:rPr>
              <a:t>capitaine</a:t>
            </a:r>
            <a:r>
              <a:rPr lang="fr-FR" sz="3200" i="1" dirty="0" smtClean="0"/>
              <a:t>, les </a:t>
            </a:r>
            <a:r>
              <a:rPr lang="fr-FR" sz="3200" i="1" dirty="0" smtClean="0">
                <a:solidFill>
                  <a:srgbClr val="0070C0"/>
                </a:solidFill>
              </a:rPr>
              <a:t>policiers</a:t>
            </a:r>
            <a:r>
              <a:rPr lang="fr-FR" sz="3200" i="1" dirty="0" smtClean="0"/>
              <a:t>…</a:t>
            </a:r>
            <a:endParaRPr lang="fr-FR" sz="3200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453143" y="2636912"/>
            <a:ext cx="3106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- un animal :</a:t>
            </a:r>
            <a:endParaRPr lang="fr-FR" sz="3200" i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2555776" y="2636912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</a:rPr>
              <a:t>Milou</a:t>
            </a:r>
            <a:r>
              <a:rPr lang="fr-FR" sz="3200" i="1" dirty="0" smtClean="0"/>
              <a:t>, le </a:t>
            </a:r>
            <a:r>
              <a:rPr lang="fr-FR" sz="3200" i="1" dirty="0" smtClean="0">
                <a:solidFill>
                  <a:srgbClr val="0070C0"/>
                </a:solidFill>
              </a:rPr>
              <a:t>chien</a:t>
            </a:r>
            <a:r>
              <a:rPr lang="fr-FR" sz="3200" i="1" dirty="0" smtClean="0"/>
              <a:t>…</a:t>
            </a:r>
            <a:endParaRPr lang="fr-FR" sz="32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53143" y="3204265"/>
            <a:ext cx="3106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- une chose :</a:t>
            </a:r>
            <a:endParaRPr lang="fr-FR" sz="3200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483768" y="3204265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</a:rPr>
              <a:t> </a:t>
            </a:r>
            <a:r>
              <a:rPr lang="fr-FR" sz="3200" i="1" dirty="0" smtClean="0"/>
              <a:t>la</a:t>
            </a:r>
            <a:r>
              <a:rPr lang="fr-FR" sz="3200" i="1" dirty="0" smtClean="0">
                <a:solidFill>
                  <a:srgbClr val="0070C0"/>
                </a:solidFill>
              </a:rPr>
              <a:t> fusée</a:t>
            </a:r>
            <a:r>
              <a:rPr lang="fr-FR" sz="3200" i="1" dirty="0" smtClean="0"/>
              <a:t>, le </a:t>
            </a:r>
            <a:r>
              <a:rPr lang="fr-FR" sz="3200" i="1" dirty="0" smtClean="0">
                <a:solidFill>
                  <a:srgbClr val="0070C0"/>
                </a:solidFill>
              </a:rPr>
              <a:t>trésor</a:t>
            </a:r>
            <a:r>
              <a:rPr lang="fr-FR" sz="3200" i="1" dirty="0" smtClean="0"/>
              <a:t>…</a:t>
            </a:r>
            <a:endParaRPr lang="fr-FR" sz="3200" i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457200" y="3789040"/>
            <a:ext cx="3106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- un  lieu :</a:t>
            </a:r>
            <a:endParaRPr lang="fr-FR" sz="3200" i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2267744" y="3789040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</a:rPr>
              <a:t> </a:t>
            </a:r>
            <a:r>
              <a:rPr lang="fr-FR" sz="3200" i="1" dirty="0" smtClean="0"/>
              <a:t>la</a:t>
            </a:r>
            <a:r>
              <a:rPr lang="fr-FR" sz="3200" i="1" dirty="0" smtClean="0">
                <a:solidFill>
                  <a:srgbClr val="0070C0"/>
                </a:solidFill>
              </a:rPr>
              <a:t> Belgique</a:t>
            </a:r>
            <a:r>
              <a:rPr lang="fr-FR" sz="3200" i="1" dirty="0" smtClean="0"/>
              <a:t>, le </a:t>
            </a:r>
            <a:r>
              <a:rPr lang="fr-FR" sz="3200" i="1" dirty="0" smtClean="0">
                <a:solidFill>
                  <a:srgbClr val="0070C0"/>
                </a:solidFill>
              </a:rPr>
              <a:t>château</a:t>
            </a:r>
            <a:r>
              <a:rPr lang="fr-FR" sz="3200" i="1" dirty="0" smtClean="0"/>
              <a:t>…</a:t>
            </a:r>
            <a:endParaRPr lang="fr-FR" sz="3200" i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457200" y="4373815"/>
            <a:ext cx="3106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- les émotions :  :</a:t>
            </a:r>
            <a:endParaRPr lang="fr-FR" sz="3200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3347864" y="4373815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la </a:t>
            </a:r>
            <a:r>
              <a:rPr lang="fr-FR" sz="3200" i="1" dirty="0" smtClean="0">
                <a:solidFill>
                  <a:srgbClr val="0070C0"/>
                </a:solidFill>
              </a:rPr>
              <a:t>joie</a:t>
            </a:r>
            <a:r>
              <a:rPr lang="fr-FR" sz="3200" i="1" dirty="0" smtClean="0"/>
              <a:t>, la </a:t>
            </a:r>
            <a:r>
              <a:rPr lang="fr-FR" sz="3200" i="1" dirty="0" smtClean="0">
                <a:solidFill>
                  <a:srgbClr val="0070C0"/>
                </a:solidFill>
              </a:rPr>
              <a:t>colère</a:t>
            </a:r>
            <a:r>
              <a:rPr lang="fr-FR" sz="3200" i="1" dirty="0" smtClean="0"/>
              <a:t>… </a:t>
            </a:r>
            <a:endParaRPr lang="fr-FR" sz="3200" i="1" dirty="0"/>
          </a:p>
        </p:txBody>
      </p:sp>
    </p:spTree>
    <p:extLst>
      <p:ext uri="{BB962C8B-B14F-4D97-AF65-F5344CB8AC3E}">
        <p14:creationId xmlns:p14="http://schemas.microsoft.com/office/powerpoint/2010/main" val="19836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Comment reconnaître un nom commun et un nom propre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18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dirty="0" smtClean="0"/>
              <a:t>Les noms propres désignent des personnes, des animaux ou des lieux particuliers :</a:t>
            </a:r>
            <a:endParaRPr lang="fr-FR" sz="3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87750" y="3212976"/>
            <a:ext cx="247208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i="1" dirty="0" smtClean="0">
                <a:solidFill>
                  <a:schemeClr val="accent5">
                    <a:lumMod val="75000"/>
                  </a:schemeClr>
                </a:solidFill>
              </a:rPr>
              <a:t>Victor Hugo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87750" y="3874189"/>
            <a:ext cx="131995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i="1" dirty="0" smtClean="0">
                <a:solidFill>
                  <a:schemeClr val="accent5">
                    <a:lumMod val="75000"/>
                  </a:schemeClr>
                </a:solidFill>
              </a:rPr>
              <a:t>Milou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87750" y="4518426"/>
            <a:ext cx="290413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i="1" dirty="0" smtClean="0">
                <a:solidFill>
                  <a:schemeClr val="accent5">
                    <a:lumMod val="75000"/>
                  </a:schemeClr>
                </a:solidFill>
              </a:rPr>
              <a:t>la Manche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87750" y="5161366"/>
            <a:ext cx="290413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i="1" dirty="0" smtClean="0">
                <a:solidFill>
                  <a:schemeClr val="accent5">
                    <a:lumMod val="75000"/>
                  </a:schemeClr>
                </a:solidFill>
              </a:rPr>
              <a:t>les Pyrénées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587750" y="5823403"/>
            <a:ext cx="290413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i="1" dirty="0" smtClean="0">
                <a:solidFill>
                  <a:schemeClr val="accent5">
                    <a:lumMod val="75000"/>
                  </a:schemeClr>
                </a:solidFill>
              </a:rPr>
              <a:t>Paris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3203848" y="3610759"/>
            <a:ext cx="3168352" cy="0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3203848" y="5589240"/>
            <a:ext cx="3168352" cy="0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3203848" y="4878230"/>
            <a:ext cx="3168352" cy="0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3203848" y="4198225"/>
            <a:ext cx="3168352" cy="0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203848" y="6237312"/>
            <a:ext cx="3168352" cy="0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563888" y="3645024"/>
            <a:ext cx="2304256" cy="2554545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i="1" dirty="0" smtClean="0"/>
              <a:t>A chaque </a:t>
            </a:r>
            <a:r>
              <a:rPr lang="fr-FR" sz="3200" i="1" dirty="0" smtClean="0">
                <a:solidFill>
                  <a:schemeClr val="accent5">
                    <a:lumMod val="75000"/>
                  </a:schemeClr>
                </a:solidFill>
              </a:rPr>
              <a:t>nom propre </a:t>
            </a:r>
            <a:r>
              <a:rPr lang="fr-FR" sz="3200" i="1" dirty="0" smtClean="0"/>
              <a:t>correspond un </a:t>
            </a:r>
            <a:r>
              <a:rPr lang="fr-FR" sz="3200" i="1" dirty="0" smtClean="0">
                <a:solidFill>
                  <a:schemeClr val="accent1">
                    <a:lumMod val="75000"/>
                  </a:schemeClr>
                </a:solidFill>
              </a:rPr>
              <a:t>nom commun</a:t>
            </a:r>
            <a:r>
              <a:rPr lang="fr-FR" sz="3200" i="1" dirty="0" smtClean="0"/>
              <a:t>.</a:t>
            </a:r>
            <a:endParaRPr lang="fr-FR" sz="3200" i="1" dirty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6372200" y="3226117"/>
            <a:ext cx="247208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i="1" dirty="0" smtClean="0">
                <a:solidFill>
                  <a:schemeClr val="accent1">
                    <a:lumMod val="75000"/>
                  </a:schemeClr>
                </a:solidFill>
              </a:rPr>
              <a:t>un poète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6372200" y="3887330"/>
            <a:ext cx="216024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i="1" dirty="0" smtClean="0">
                <a:solidFill>
                  <a:schemeClr val="accent1">
                    <a:lumMod val="75000"/>
                  </a:schemeClr>
                </a:solidFill>
              </a:rPr>
              <a:t>un chien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6372200" y="4531567"/>
            <a:ext cx="290413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i="1" dirty="0" smtClean="0">
                <a:solidFill>
                  <a:schemeClr val="accent1">
                    <a:lumMod val="75000"/>
                  </a:schemeClr>
                </a:solidFill>
              </a:rPr>
              <a:t>une mer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6372200" y="5174506"/>
            <a:ext cx="2736304" cy="774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i="1" dirty="0" smtClean="0">
                <a:solidFill>
                  <a:schemeClr val="accent1">
                    <a:lumMod val="75000"/>
                  </a:schemeClr>
                </a:solidFill>
              </a:rPr>
              <a:t>une chaîne de montagnes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6372200" y="5836544"/>
            <a:ext cx="290413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i="1" dirty="0" smtClean="0">
                <a:solidFill>
                  <a:schemeClr val="accent1">
                    <a:lumMod val="75000"/>
                  </a:schemeClr>
                </a:solidFill>
              </a:rPr>
              <a:t>une ville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07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9" grpId="0"/>
      <p:bldP spid="8" grpId="0" animBg="1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Les noms propres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1800200"/>
          </a:xfrm>
          <a:ln>
            <a:noFill/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dirty="0" smtClean="0"/>
              <a:t>Les noms propres doivent s’écrire avec une </a:t>
            </a:r>
            <a:r>
              <a:rPr lang="fr-FR" sz="3600" dirty="0" smtClean="0">
                <a:solidFill>
                  <a:srgbClr val="FF3399"/>
                </a:solidFill>
              </a:rPr>
              <a:t>majuscule</a:t>
            </a:r>
            <a:r>
              <a:rPr lang="fr-FR" sz="3600" dirty="0" smtClean="0"/>
              <a:t> !</a:t>
            </a:r>
            <a:endParaRPr lang="fr-FR" sz="3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87750" y="3212976"/>
            <a:ext cx="247208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i="1" dirty="0" smtClean="0">
                <a:solidFill>
                  <a:schemeClr val="accent5">
                    <a:lumMod val="75000"/>
                  </a:schemeClr>
                </a:solidFill>
              </a:rPr>
              <a:t>Victor Hugo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87750" y="3874189"/>
            <a:ext cx="131995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i="1" dirty="0" smtClean="0">
                <a:solidFill>
                  <a:schemeClr val="accent5">
                    <a:lumMod val="75000"/>
                  </a:schemeClr>
                </a:solidFill>
              </a:rPr>
              <a:t>Milou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87750" y="4518426"/>
            <a:ext cx="290413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i="1" dirty="0" smtClean="0">
                <a:solidFill>
                  <a:schemeClr val="accent5">
                    <a:lumMod val="75000"/>
                  </a:schemeClr>
                </a:solidFill>
              </a:rPr>
              <a:t>la Manche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87750" y="5161366"/>
            <a:ext cx="290413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i="1" dirty="0" smtClean="0">
                <a:solidFill>
                  <a:schemeClr val="accent5">
                    <a:lumMod val="75000"/>
                  </a:schemeClr>
                </a:solidFill>
              </a:rPr>
              <a:t>les Pyrénées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587750" y="5823403"/>
            <a:ext cx="290413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i="1" dirty="0" smtClean="0">
                <a:solidFill>
                  <a:schemeClr val="accent5">
                    <a:lumMod val="75000"/>
                  </a:schemeClr>
                </a:solidFill>
              </a:rPr>
              <a:t>Paris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48917" y="3228708"/>
            <a:ext cx="322683" cy="576064"/>
          </a:xfrm>
          <a:prstGeom prst="ellipse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1843960" y="3248980"/>
            <a:ext cx="351776" cy="576064"/>
          </a:xfrm>
          <a:prstGeom prst="ellipse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60596" y="3933056"/>
            <a:ext cx="455020" cy="576064"/>
          </a:xfrm>
          <a:prstGeom prst="ellipse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1092644" y="4554430"/>
            <a:ext cx="455020" cy="576064"/>
          </a:xfrm>
          <a:prstGeom prst="ellipse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1247726" y="5161366"/>
            <a:ext cx="299937" cy="576064"/>
          </a:xfrm>
          <a:prstGeom prst="ellipse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648917" y="5809438"/>
            <a:ext cx="299937" cy="576064"/>
          </a:xfrm>
          <a:prstGeom prst="ellipse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34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Les noms communs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180020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3600" dirty="0" smtClean="0"/>
              <a:t>Les </a:t>
            </a:r>
            <a:r>
              <a:rPr lang="fr-FR" sz="3600" dirty="0" smtClean="0">
                <a:solidFill>
                  <a:srgbClr val="0070C0"/>
                </a:solidFill>
              </a:rPr>
              <a:t>noms communs </a:t>
            </a:r>
            <a:r>
              <a:rPr lang="fr-FR" sz="3600" dirty="0" smtClean="0"/>
              <a:t>désignent des personnes, des animaux, des lieux et </a:t>
            </a:r>
            <a:r>
              <a:rPr lang="fr-FR" sz="3600" dirty="0"/>
              <a:t>des </a:t>
            </a:r>
            <a:r>
              <a:rPr lang="fr-FR" sz="3600" dirty="0" smtClean="0"/>
              <a:t>choses qui </a:t>
            </a:r>
            <a:r>
              <a:rPr lang="fr-FR" sz="3600" dirty="0"/>
              <a:t>correspondent à la même définition</a:t>
            </a:r>
            <a:r>
              <a:rPr lang="fr-FR" sz="3600" dirty="0" smtClean="0"/>
              <a:t>. La plupart du temps, ils ont un </a:t>
            </a:r>
            <a:r>
              <a:rPr lang="fr-FR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déterminant </a:t>
            </a:r>
            <a:r>
              <a:rPr lang="fr-FR" sz="3600" dirty="0" smtClean="0"/>
              <a:t>devant eux.</a:t>
            </a:r>
            <a:endParaRPr lang="fr-FR" sz="3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87750" y="3212976"/>
            <a:ext cx="247208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la</a:t>
            </a:r>
            <a:r>
              <a:rPr lang="fr-FR" sz="3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3600" i="1" dirty="0" smtClean="0">
                <a:solidFill>
                  <a:srgbClr val="0070C0"/>
                </a:solidFill>
              </a:rPr>
              <a:t>maîtresse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3851920" y="3212976"/>
            <a:ext cx="33843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un</a:t>
            </a:r>
            <a:r>
              <a:rPr lang="fr-FR" sz="3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3600" i="1" dirty="0" smtClean="0">
                <a:solidFill>
                  <a:srgbClr val="0070C0"/>
                </a:solidFill>
              </a:rPr>
              <a:t>dromadaire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619944" y="4149080"/>
            <a:ext cx="23678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ce</a:t>
            </a:r>
            <a:r>
              <a:rPr lang="fr-FR" sz="3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3600" i="1" dirty="0" smtClean="0">
                <a:solidFill>
                  <a:srgbClr val="0070C0"/>
                </a:solidFill>
              </a:rPr>
              <a:t>village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3851920" y="4149080"/>
            <a:ext cx="295232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mes</a:t>
            </a:r>
            <a:r>
              <a:rPr lang="fr-FR" sz="3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3600" i="1" dirty="0" smtClean="0">
                <a:solidFill>
                  <a:srgbClr val="0070C0"/>
                </a:solidFill>
              </a:rPr>
              <a:t>crayons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15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204</Words>
  <Application>Microsoft Office PowerPoint</Application>
  <PresentationFormat>Affichage à l'écran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grammaire </vt:lpstr>
      <vt:lpstr>Aujourd’hui, nous allons travailler en grammaire.  Nous allons revoir comment différencier les noms communs et les noms propres.</vt:lpstr>
      <vt:lpstr>Rappel : Qu’est-ce qu’un nom ?</vt:lpstr>
      <vt:lpstr>Comment reconnaître un nom commun et un nom propre ?</vt:lpstr>
      <vt:lpstr>Les noms propres</vt:lpstr>
      <vt:lpstr>Les noms communs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76</cp:revision>
  <dcterms:created xsi:type="dcterms:W3CDTF">2020-05-20T07:22:41Z</dcterms:created>
  <dcterms:modified xsi:type="dcterms:W3CDTF">2020-11-28T11:27:57Z</dcterms:modified>
</cp:coreProperties>
</file>