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358" r:id="rId4"/>
    <p:sldId id="359" r:id="rId5"/>
    <p:sldId id="361" r:id="rId6"/>
    <p:sldId id="362" r:id="rId7"/>
    <p:sldId id="363" r:id="rId8"/>
    <p:sldId id="364" r:id="rId9"/>
    <p:sldId id="365" r:id="rId10"/>
    <p:sldId id="366" r:id="rId11"/>
    <p:sldId id="367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0000"/>
    <a:srgbClr val="FF3399"/>
    <a:srgbClr val="D6A300"/>
    <a:srgbClr val="FFFFFF"/>
    <a:srgbClr val="FFCC00"/>
    <a:srgbClr val="FF99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/>
    <p:restoredTop sz="94718"/>
  </p:normalViewPr>
  <p:slideViewPr>
    <p:cSldViewPr>
      <p:cViewPr varScale="1">
        <p:scale>
          <a:sx n="117" d="100"/>
          <a:sy n="117" d="100"/>
        </p:scale>
        <p:origin x="-23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8DF33-1EAD-4743-BCBF-5CC8DC610223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A9424-D615-4F82-AD0D-848B01D6EF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159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A9424-D615-4F82-AD0D-848B01D6EFC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21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grammaire</a:t>
            </a:r>
            <a:r>
              <a:rPr lang="fr-FR" dirty="0" smtClean="0">
                <a:solidFill>
                  <a:srgbClr val="FFFFFF"/>
                </a:solidFill>
                <a:latin typeface="Cursif" panose="020B0603050302020204" pitchFamily="34" charset="0"/>
              </a:rPr>
              <a:t> 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Le nom et le groupe nominal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G5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Le nom noyau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Quand un groupe nominal est long, il faut être capable de reconnaître le </a:t>
            </a:r>
            <a:r>
              <a:rPr lang="fr-FR" dirty="0" smtClean="0">
                <a:solidFill>
                  <a:srgbClr val="0070C0"/>
                </a:solidFill>
              </a:rPr>
              <a:t>nom noyau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67544" y="2708920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Si ce groupe nominal est sujet, par exemple, </a:t>
            </a:r>
            <a:r>
              <a:rPr lang="fr-FR" dirty="0" smtClean="0">
                <a:solidFill>
                  <a:srgbClr val="FF0000"/>
                </a:solidFill>
              </a:rPr>
              <a:t>le verbe s’accorde avec ce nom noyau</a:t>
            </a:r>
            <a:r>
              <a:rPr lang="fr-FR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97679" y="4560634"/>
            <a:ext cx="8229600" cy="5400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u="sng" dirty="0" smtClean="0"/>
              <a:t>Le petit </a:t>
            </a:r>
            <a:r>
              <a:rPr lang="fr-FR" u="sng" dirty="0" smtClean="0">
                <a:solidFill>
                  <a:srgbClr val="0070C0"/>
                </a:solidFill>
              </a:rPr>
              <a:t>chien</a:t>
            </a:r>
            <a:r>
              <a:rPr lang="fr-FR" u="sng" dirty="0" smtClean="0"/>
              <a:t> de notre </a:t>
            </a:r>
            <a:r>
              <a:rPr lang="fr-FR" u="sng" dirty="0" smtClean="0">
                <a:solidFill>
                  <a:srgbClr val="0070C0"/>
                </a:solidFill>
              </a:rPr>
              <a:t>ami</a:t>
            </a:r>
            <a:r>
              <a:rPr lang="fr-FR" u="sng" dirty="0" smtClean="0"/>
              <a:t> </a:t>
            </a:r>
            <a:r>
              <a:rPr lang="fr-FR" dirty="0" smtClean="0"/>
              <a:t>aboie sans </a:t>
            </a:r>
            <a:r>
              <a:rPr lang="fr-FR" dirty="0" smtClean="0">
                <a:solidFill>
                  <a:srgbClr val="0070C0"/>
                </a:solidFill>
              </a:rPr>
              <a:t>arrêt</a:t>
            </a:r>
            <a:r>
              <a:rPr lang="fr-FR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57672" y="4020574"/>
            <a:ext cx="8229600" cy="5400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i="1" dirty="0" smtClean="0">
                <a:solidFill>
                  <a:srgbClr val="00B050"/>
                </a:solidFill>
              </a:rPr>
              <a:t>Exemple :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755576" y="5373216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0070C0"/>
                </a:solidFill>
              </a:rPr>
              <a:t>Le petit chien de notre </a:t>
            </a:r>
            <a:r>
              <a:rPr lang="fr-FR" i="1" dirty="0" smtClean="0">
                <a:solidFill>
                  <a:srgbClr val="0070C0"/>
                </a:solidFill>
              </a:rPr>
              <a:t>ami </a:t>
            </a:r>
            <a:r>
              <a:rPr lang="fr-FR" i="1" dirty="0" smtClean="0">
                <a:solidFill>
                  <a:srgbClr val="0070C0"/>
                </a:solidFill>
              </a:rPr>
              <a:t>est donc un groupe nominal.</a:t>
            </a:r>
            <a:endParaRPr lang="fr-FR" i="1" dirty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32059" y="5863229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0070C0"/>
                </a:solidFill>
              </a:rPr>
              <a:t>CHIEN </a:t>
            </a:r>
            <a:r>
              <a:rPr lang="fr-FR" i="1" dirty="0" smtClean="0"/>
              <a:t>est donc le </a:t>
            </a:r>
            <a:r>
              <a:rPr lang="fr-FR" i="1" dirty="0" smtClean="0">
                <a:solidFill>
                  <a:srgbClr val="0070C0"/>
                </a:solidFill>
              </a:rPr>
              <a:t>nom noyau</a:t>
            </a:r>
            <a:r>
              <a:rPr lang="fr-FR" i="1" dirty="0" smtClean="0"/>
              <a:t>, c’est le premier nom du groupe nominal.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9840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Le nom noyau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Quand un groupe nominal est long, il faut être capable de reconnaître le </a:t>
            </a:r>
            <a:r>
              <a:rPr lang="fr-FR" dirty="0" smtClean="0">
                <a:solidFill>
                  <a:srgbClr val="0070C0"/>
                </a:solidFill>
              </a:rPr>
              <a:t>nom noyau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67544" y="2708920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Si ce groupe nominal est sujet, par exemple, </a:t>
            </a:r>
            <a:r>
              <a:rPr lang="fr-FR" dirty="0" smtClean="0">
                <a:solidFill>
                  <a:srgbClr val="FF0000"/>
                </a:solidFill>
              </a:rPr>
              <a:t>le verbe s’accorde avec ce nom noyau</a:t>
            </a:r>
            <a:r>
              <a:rPr lang="fr-FR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97679" y="4560634"/>
            <a:ext cx="8229600" cy="5400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u="sng" dirty="0" smtClean="0"/>
              <a:t>Le petit </a:t>
            </a:r>
            <a:r>
              <a:rPr lang="fr-FR" u="sng" dirty="0" smtClean="0">
                <a:solidFill>
                  <a:srgbClr val="0070C0"/>
                </a:solidFill>
              </a:rPr>
              <a:t>chien</a:t>
            </a:r>
            <a:r>
              <a:rPr lang="fr-FR" u="sng" dirty="0" smtClean="0"/>
              <a:t> de notre </a:t>
            </a:r>
            <a:r>
              <a:rPr lang="fr-FR" u="sng" dirty="0" smtClean="0">
                <a:solidFill>
                  <a:srgbClr val="0070C0"/>
                </a:solidFill>
              </a:rPr>
              <a:t>ami</a:t>
            </a:r>
            <a:r>
              <a:rPr lang="fr-FR" u="sng" dirty="0" smtClean="0"/>
              <a:t> </a:t>
            </a:r>
            <a:r>
              <a:rPr lang="fr-FR" dirty="0" smtClean="0"/>
              <a:t>aboie sans </a:t>
            </a:r>
            <a:r>
              <a:rPr lang="fr-FR" dirty="0" smtClean="0">
                <a:solidFill>
                  <a:srgbClr val="0070C0"/>
                </a:solidFill>
              </a:rPr>
              <a:t>arrêt</a:t>
            </a:r>
            <a:r>
              <a:rPr lang="fr-FR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57672" y="4020574"/>
            <a:ext cx="8229600" cy="5400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i="1" dirty="0" smtClean="0">
                <a:solidFill>
                  <a:srgbClr val="00B050"/>
                </a:solidFill>
              </a:rPr>
              <a:t>Exemple :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755576" y="5373216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0070C0"/>
                </a:solidFill>
              </a:rPr>
              <a:t>« Le petit chien de notre </a:t>
            </a:r>
            <a:r>
              <a:rPr lang="fr-FR" i="1" dirty="0" smtClean="0">
                <a:solidFill>
                  <a:srgbClr val="0070C0"/>
                </a:solidFill>
              </a:rPr>
              <a:t>ami</a:t>
            </a:r>
            <a:r>
              <a:rPr lang="fr-FR" i="1" dirty="0" smtClean="0">
                <a:solidFill>
                  <a:srgbClr val="0070C0"/>
                </a:solidFill>
              </a:rPr>
              <a:t> » est donc un groupe nominal.</a:t>
            </a:r>
            <a:endParaRPr lang="fr-FR" i="1" dirty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32059" y="5863229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0070C0"/>
                </a:solidFill>
              </a:rPr>
              <a:t>CHIEN </a:t>
            </a:r>
            <a:r>
              <a:rPr lang="fr-FR" i="1" dirty="0" smtClean="0"/>
              <a:t>est donc le </a:t>
            </a:r>
            <a:r>
              <a:rPr lang="fr-FR" i="1" dirty="0" smtClean="0">
                <a:solidFill>
                  <a:srgbClr val="0070C0"/>
                </a:solidFill>
              </a:rPr>
              <a:t>nom noyau</a:t>
            </a:r>
            <a:r>
              <a:rPr lang="fr-FR" i="1" dirty="0" smtClean="0"/>
              <a:t>, c’est le premier nom du groupe nominal.</a:t>
            </a:r>
            <a:endParaRPr lang="fr-FR" i="1" dirty="0"/>
          </a:p>
        </p:txBody>
      </p:sp>
      <p:sp>
        <p:nvSpPr>
          <p:cNvPr id="10" name="ZoneTexte 9"/>
          <p:cNvSpPr txBox="1"/>
          <p:nvPr/>
        </p:nvSpPr>
        <p:spPr>
          <a:xfrm>
            <a:off x="425553" y="6222366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Le verbe </a:t>
            </a:r>
            <a:r>
              <a:rPr lang="fr-FR" sz="2800" i="1" dirty="0" smtClean="0">
                <a:solidFill>
                  <a:srgbClr val="FF0000"/>
                </a:solidFill>
              </a:rPr>
              <a:t>aboie</a:t>
            </a:r>
            <a:r>
              <a:rPr lang="fr-FR" sz="2800" i="1" dirty="0" smtClean="0"/>
              <a:t> s’accorde donc avec </a:t>
            </a:r>
            <a:r>
              <a:rPr lang="fr-FR" sz="2800" i="1" dirty="0" smtClean="0">
                <a:solidFill>
                  <a:srgbClr val="0070C0"/>
                </a:solidFill>
              </a:rPr>
              <a:t>chien</a:t>
            </a:r>
            <a:r>
              <a:rPr lang="fr-FR" sz="2800" i="1" dirty="0" smtClean="0"/>
              <a:t>.</a:t>
            </a:r>
            <a:endParaRPr lang="fr-FR" sz="2800" i="1" dirty="0"/>
          </a:p>
        </p:txBody>
      </p:sp>
    </p:spTree>
    <p:extLst>
      <p:ext uri="{BB962C8B-B14F-4D97-AF65-F5344CB8AC3E}">
        <p14:creationId xmlns:p14="http://schemas.microsoft.com/office/powerpoint/2010/main" val="46083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sz="3600" b="1" dirty="0" smtClean="0">
                <a:solidFill>
                  <a:srgbClr val="FFFF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grammaire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</a:t>
            </a:r>
            <a:b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</a:t>
            </a:r>
            <a:r>
              <a:rPr lang="fr-FR" sz="3600" b="1" dirty="0" smtClean="0">
                <a:solidFill>
                  <a:srgbClr val="FF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</a:t>
            </a:r>
            <a:r>
              <a:rPr lang="fr-FR" sz="3600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à reconnaître un nom 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et </a:t>
            </a:r>
            <a:r>
              <a:rPr lang="fr-FR" sz="3600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à identifier le groupe nominal et son nom noyau 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Qu’est-ce qu’un nom ?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08919"/>
            <a:ext cx="8229600" cy="623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Un nom, c’est un mot qui désigne : </a:t>
            </a:r>
          </a:p>
          <a:p>
            <a:pPr marL="0" indent="0">
              <a:buNone/>
            </a:pPr>
            <a:endParaRPr lang="fr-FR" dirty="0">
              <a:solidFill>
                <a:srgbClr val="FF3399"/>
              </a:solidFill>
            </a:endParaRPr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57200" y="2052137"/>
            <a:ext cx="3106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- une </a:t>
            </a:r>
            <a:r>
              <a:rPr lang="fr-FR" sz="3200" i="1" dirty="0" smtClean="0">
                <a:solidFill>
                  <a:srgbClr val="0070C0"/>
                </a:solidFill>
              </a:rPr>
              <a:t>personne</a:t>
            </a:r>
            <a:r>
              <a:rPr lang="fr-FR" sz="3200" i="1" dirty="0" smtClean="0"/>
              <a:t> :</a:t>
            </a:r>
            <a:endParaRPr lang="fr-FR" sz="3200" i="1" dirty="0"/>
          </a:p>
        </p:txBody>
      </p:sp>
      <p:sp>
        <p:nvSpPr>
          <p:cNvPr id="10" name="ZoneTexte 9"/>
          <p:cNvSpPr txBox="1"/>
          <p:nvPr/>
        </p:nvSpPr>
        <p:spPr>
          <a:xfrm>
            <a:off x="3203848" y="2052137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0070C0"/>
                </a:solidFill>
              </a:rPr>
              <a:t>Tintin</a:t>
            </a:r>
            <a:r>
              <a:rPr lang="fr-FR" sz="3200" i="1" dirty="0" smtClean="0"/>
              <a:t>, le </a:t>
            </a:r>
            <a:r>
              <a:rPr lang="fr-FR" sz="3200" i="1" dirty="0" smtClean="0">
                <a:solidFill>
                  <a:srgbClr val="0070C0"/>
                </a:solidFill>
              </a:rPr>
              <a:t>capitaine</a:t>
            </a:r>
            <a:r>
              <a:rPr lang="fr-FR" sz="3200" i="1" dirty="0" smtClean="0"/>
              <a:t>, les </a:t>
            </a:r>
            <a:r>
              <a:rPr lang="fr-FR" sz="3200" i="1" dirty="0" smtClean="0">
                <a:solidFill>
                  <a:srgbClr val="0070C0"/>
                </a:solidFill>
              </a:rPr>
              <a:t>policiers</a:t>
            </a:r>
            <a:r>
              <a:rPr lang="fr-FR" sz="3200" i="1" dirty="0" smtClean="0"/>
              <a:t>…</a:t>
            </a:r>
            <a:endParaRPr lang="fr-FR" sz="3200" i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453143" y="2636912"/>
            <a:ext cx="3106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- un animal :</a:t>
            </a:r>
            <a:endParaRPr lang="fr-FR" sz="3200" i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2555776" y="2636912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0070C0"/>
                </a:solidFill>
              </a:rPr>
              <a:t>Milou</a:t>
            </a:r>
            <a:r>
              <a:rPr lang="fr-FR" sz="3200" i="1" dirty="0" smtClean="0"/>
              <a:t>, le </a:t>
            </a:r>
            <a:r>
              <a:rPr lang="fr-FR" sz="3200" i="1" dirty="0" smtClean="0">
                <a:solidFill>
                  <a:srgbClr val="0070C0"/>
                </a:solidFill>
              </a:rPr>
              <a:t>chien</a:t>
            </a:r>
            <a:r>
              <a:rPr lang="fr-FR" sz="3200" i="1" dirty="0" smtClean="0"/>
              <a:t>…</a:t>
            </a:r>
            <a:endParaRPr lang="fr-FR" sz="3200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453143" y="3204265"/>
            <a:ext cx="3106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- une chose :</a:t>
            </a:r>
            <a:endParaRPr lang="fr-FR" sz="3200" i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2483768" y="3204265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0070C0"/>
                </a:solidFill>
              </a:rPr>
              <a:t> </a:t>
            </a:r>
            <a:r>
              <a:rPr lang="fr-FR" sz="3200" i="1" dirty="0" smtClean="0"/>
              <a:t>la</a:t>
            </a:r>
            <a:r>
              <a:rPr lang="fr-FR" sz="3200" i="1" dirty="0" smtClean="0">
                <a:solidFill>
                  <a:srgbClr val="0070C0"/>
                </a:solidFill>
              </a:rPr>
              <a:t> fusée</a:t>
            </a:r>
            <a:r>
              <a:rPr lang="fr-FR" sz="3200" i="1" dirty="0" smtClean="0"/>
              <a:t>, le </a:t>
            </a:r>
            <a:r>
              <a:rPr lang="fr-FR" sz="3200" i="1" dirty="0" smtClean="0">
                <a:solidFill>
                  <a:srgbClr val="0070C0"/>
                </a:solidFill>
              </a:rPr>
              <a:t>trésor</a:t>
            </a:r>
            <a:r>
              <a:rPr lang="fr-FR" sz="3200" i="1" dirty="0" smtClean="0"/>
              <a:t>…</a:t>
            </a:r>
            <a:endParaRPr lang="fr-FR" sz="3200" i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457200" y="3789040"/>
            <a:ext cx="3106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- un  lieu :</a:t>
            </a:r>
            <a:endParaRPr lang="fr-FR" sz="3200" i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2267744" y="3789040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0070C0"/>
                </a:solidFill>
              </a:rPr>
              <a:t> </a:t>
            </a:r>
            <a:r>
              <a:rPr lang="fr-FR" sz="3200" i="1" dirty="0" smtClean="0"/>
              <a:t>la</a:t>
            </a:r>
            <a:r>
              <a:rPr lang="fr-FR" sz="3200" i="1" dirty="0" smtClean="0">
                <a:solidFill>
                  <a:srgbClr val="0070C0"/>
                </a:solidFill>
              </a:rPr>
              <a:t> Belgique</a:t>
            </a:r>
            <a:r>
              <a:rPr lang="fr-FR" sz="3200" i="1" dirty="0" smtClean="0"/>
              <a:t>, le </a:t>
            </a:r>
            <a:r>
              <a:rPr lang="fr-FR" sz="3200" i="1" dirty="0" smtClean="0">
                <a:solidFill>
                  <a:srgbClr val="0070C0"/>
                </a:solidFill>
              </a:rPr>
              <a:t>château</a:t>
            </a:r>
            <a:r>
              <a:rPr lang="fr-FR" sz="3200" i="1" dirty="0" smtClean="0"/>
              <a:t>…</a:t>
            </a:r>
            <a:endParaRPr lang="fr-FR" sz="3200" i="1" dirty="0"/>
          </a:p>
        </p:txBody>
      </p:sp>
    </p:spTree>
    <p:extLst>
      <p:ext uri="{BB962C8B-B14F-4D97-AF65-F5344CB8AC3E}">
        <p14:creationId xmlns:p14="http://schemas.microsoft.com/office/powerpoint/2010/main" val="198369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 groupe nominal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23762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600" dirty="0" smtClean="0"/>
              <a:t>Le </a:t>
            </a:r>
            <a:r>
              <a:rPr lang="fr-FR" sz="3600" dirty="0" smtClean="0">
                <a:solidFill>
                  <a:srgbClr val="0070C0"/>
                </a:solidFill>
              </a:rPr>
              <a:t>groupe nominal </a:t>
            </a:r>
            <a:r>
              <a:rPr lang="fr-FR" sz="3600" dirty="0" smtClean="0"/>
              <a:t>est un groupe de mots dans lequel il y a un </a:t>
            </a:r>
            <a:r>
              <a:rPr lang="fr-FR" sz="3600" dirty="0" smtClean="0">
                <a:solidFill>
                  <a:srgbClr val="0070C0"/>
                </a:solidFill>
              </a:rPr>
              <a:t>nom</a:t>
            </a:r>
            <a:r>
              <a:rPr lang="fr-FR" sz="3600" dirty="0" smtClean="0"/>
              <a:t>. Le nom principal du groupe nominal est appelé le </a:t>
            </a:r>
            <a:r>
              <a:rPr lang="fr-FR" sz="3600" dirty="0" smtClean="0">
                <a:solidFill>
                  <a:srgbClr val="F20000"/>
                </a:solidFill>
              </a:rPr>
              <a:t>nom noyau</a:t>
            </a:r>
            <a:r>
              <a:rPr lang="fr-FR" sz="3600" dirty="0" smtClean="0"/>
              <a:t>. C’est le nom le plus important.</a:t>
            </a:r>
            <a:endParaRPr lang="fr-FR" sz="3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307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 groupe nominal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1152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Le </a:t>
            </a:r>
            <a:r>
              <a:rPr lang="fr-FR" dirty="0" smtClean="0">
                <a:solidFill>
                  <a:srgbClr val="0070C0"/>
                </a:solidFill>
              </a:rPr>
              <a:t>groupe nominal </a:t>
            </a:r>
            <a:r>
              <a:rPr lang="fr-FR" dirty="0" smtClean="0"/>
              <a:t>est constitué au minimum par un déterminant et un nom :</a:t>
            </a: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3419872" y="2852936"/>
            <a:ext cx="1584176" cy="5760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le</a:t>
            </a:r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fr-FR" dirty="0" smtClean="0">
                <a:solidFill>
                  <a:srgbClr val="0070C0"/>
                </a:solidFill>
              </a:rPr>
              <a:t>chien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 flipH="1">
            <a:off x="2843808" y="3284984"/>
            <a:ext cx="792088" cy="1008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1691680" y="4437112"/>
            <a:ext cx="154817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déterminant</a:t>
            </a:r>
            <a:endParaRPr lang="fr-FR" dirty="0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4355976" y="3284984"/>
            <a:ext cx="792088" cy="1008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4427984" y="4403763"/>
            <a:ext cx="1548172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nom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157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 groupe nominal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648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Mais il peut être complété par:</a:t>
            </a: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5364088" y="2168858"/>
            <a:ext cx="3333056" cy="5760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le</a:t>
            </a:r>
            <a:r>
              <a:rPr lang="fr-FR" sz="3600" dirty="0" smtClean="0"/>
              <a:t> </a:t>
            </a:r>
            <a:r>
              <a:rPr lang="fr-FR" sz="3600" dirty="0" smtClean="0">
                <a:solidFill>
                  <a:srgbClr val="00B050"/>
                </a:solidFill>
              </a:rPr>
              <a:t>petit</a:t>
            </a:r>
            <a:r>
              <a:rPr lang="fr-FR" sz="3600" dirty="0" smtClean="0"/>
              <a:t> </a:t>
            </a:r>
            <a:r>
              <a:rPr lang="fr-FR" sz="3600" dirty="0" smtClean="0">
                <a:solidFill>
                  <a:srgbClr val="0070C0"/>
                </a:solidFill>
              </a:rPr>
              <a:t>chien </a:t>
            </a:r>
            <a:r>
              <a:rPr lang="fr-FR" sz="3600" dirty="0" smtClean="0">
                <a:solidFill>
                  <a:srgbClr val="00B050"/>
                </a:solidFill>
              </a:rPr>
              <a:t>blanc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 flipH="1">
            <a:off x="4787617" y="2636912"/>
            <a:ext cx="792088" cy="1008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3815916" y="3789040"/>
            <a:ext cx="154817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déterminant</a:t>
            </a:r>
            <a:endParaRPr lang="fr-FR" dirty="0"/>
          </a:p>
        </p:txBody>
      </p:sp>
      <p:cxnSp>
        <p:nvCxnSpPr>
          <p:cNvPr id="8" name="Connecteur droit avec flèche 7"/>
          <p:cNvCxnSpPr/>
          <p:nvPr/>
        </p:nvCxnSpPr>
        <p:spPr>
          <a:xfrm flipH="1">
            <a:off x="6444208" y="2636912"/>
            <a:ext cx="615860" cy="883425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5419862" y="3789040"/>
            <a:ext cx="1548172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nom</a:t>
            </a:r>
            <a:endParaRPr lang="fr-FR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67544" y="2132855"/>
            <a:ext cx="8229600" cy="648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- un ou plusieurs adjectif(s) :</a:t>
            </a: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dirty="0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6372200" y="2636912"/>
            <a:ext cx="1296144" cy="100811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7032422" y="3789040"/>
            <a:ext cx="1548172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adjectifs</a:t>
            </a:r>
            <a:endParaRPr lang="fr-FR" dirty="0"/>
          </a:p>
        </p:txBody>
      </p:sp>
      <p:cxnSp>
        <p:nvCxnSpPr>
          <p:cNvPr id="16" name="Connecteur droit avec flèche 15"/>
          <p:cNvCxnSpPr/>
          <p:nvPr/>
        </p:nvCxnSpPr>
        <p:spPr>
          <a:xfrm flipH="1">
            <a:off x="7924564" y="2636912"/>
            <a:ext cx="103820" cy="100811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space réservé du contenu 2"/>
          <p:cNvSpPr txBox="1">
            <a:spLocks/>
          </p:cNvSpPr>
          <p:nvPr/>
        </p:nvSpPr>
        <p:spPr>
          <a:xfrm>
            <a:off x="467544" y="4372697"/>
            <a:ext cx="8345270" cy="936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/>
              <a:t>- un autre groupe nominal introduit par une préposition :</a:t>
            </a: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>
          <a:xfrm>
            <a:off x="2627784" y="4725144"/>
            <a:ext cx="4824536" cy="5760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le</a:t>
            </a:r>
            <a:r>
              <a:rPr lang="fr-FR" sz="3600" dirty="0" smtClean="0"/>
              <a:t> </a:t>
            </a:r>
            <a:r>
              <a:rPr lang="fr-FR" sz="3600" dirty="0" smtClean="0">
                <a:solidFill>
                  <a:srgbClr val="0070C0"/>
                </a:solidFill>
              </a:rPr>
              <a:t>chien </a:t>
            </a:r>
            <a:r>
              <a:rPr lang="fr-FR" sz="3600" dirty="0" smtClean="0">
                <a:solidFill>
                  <a:srgbClr val="7030A0"/>
                </a:solidFill>
              </a:rPr>
              <a:t>de</a:t>
            </a:r>
            <a:r>
              <a:rPr lang="fr-FR" sz="3600" dirty="0" smtClean="0">
                <a:solidFill>
                  <a:srgbClr val="00B050"/>
                </a:solidFill>
              </a:rPr>
              <a:t> </a:t>
            </a:r>
            <a:r>
              <a:rPr lang="fr-FR" sz="36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notre</a:t>
            </a:r>
            <a:r>
              <a:rPr lang="fr-FR" sz="36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 </a:t>
            </a:r>
            <a:r>
              <a:rPr lang="fr-FR" sz="3600" dirty="0" smtClean="0">
                <a:solidFill>
                  <a:srgbClr val="0070C0"/>
                </a:solidFill>
              </a:rPr>
              <a:t>ami</a:t>
            </a:r>
            <a:endParaRPr lang="fr-FR" sz="3600" dirty="0" smtClean="0">
              <a:solidFill>
                <a:srgbClr val="0070C0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dirty="0"/>
          </a:p>
        </p:txBody>
      </p:sp>
      <p:cxnSp>
        <p:nvCxnSpPr>
          <p:cNvPr id="22" name="Connecteur droit avec flèche 21"/>
          <p:cNvCxnSpPr/>
          <p:nvPr/>
        </p:nvCxnSpPr>
        <p:spPr>
          <a:xfrm flipH="1">
            <a:off x="2051720" y="5157192"/>
            <a:ext cx="792088" cy="1008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1080019" y="6309320"/>
            <a:ext cx="154817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déterminant</a:t>
            </a:r>
            <a:endParaRPr lang="fr-FR" dirty="0"/>
          </a:p>
        </p:txBody>
      </p:sp>
      <p:cxnSp>
        <p:nvCxnSpPr>
          <p:cNvPr id="24" name="Connecteur droit avec flèche 23"/>
          <p:cNvCxnSpPr/>
          <p:nvPr/>
        </p:nvCxnSpPr>
        <p:spPr>
          <a:xfrm>
            <a:off x="3586981" y="5219535"/>
            <a:ext cx="0" cy="883425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2804611" y="6309320"/>
            <a:ext cx="1548172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nom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4559436" y="6309320"/>
            <a:ext cx="1548172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préposition</a:t>
            </a:r>
            <a:endParaRPr lang="fr-FR" dirty="0"/>
          </a:p>
        </p:txBody>
      </p:sp>
      <p:cxnSp>
        <p:nvCxnSpPr>
          <p:cNvPr id="28" name="Connecteur droit avec flèche 27"/>
          <p:cNvCxnSpPr/>
          <p:nvPr/>
        </p:nvCxnSpPr>
        <p:spPr>
          <a:xfrm>
            <a:off x="4400697" y="5219535"/>
            <a:ext cx="932825" cy="945769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5727728" y="5886418"/>
            <a:ext cx="154817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déterminant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7452320" y="5886418"/>
            <a:ext cx="1548172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nom</a:t>
            </a:r>
            <a:endParaRPr lang="fr-FR" dirty="0"/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5183661" y="5188363"/>
            <a:ext cx="1188539" cy="61690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6372200" y="5148932"/>
            <a:ext cx="1854206" cy="656332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356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10" grpId="0" animBg="1"/>
      <p:bldP spid="9" grpId="0"/>
      <p:bldP spid="14" grpId="0" animBg="1"/>
      <p:bldP spid="20" grpId="0"/>
      <p:bldP spid="21" grpId="0"/>
      <p:bldP spid="23" grpId="0" animBg="1"/>
      <p:bldP spid="25" grpId="0" animBg="1"/>
      <p:bldP spid="27" grpId="0" animBg="1"/>
      <p:bldP spid="30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Le nom noyau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Quand un groupe nominal est long, il faut être capable de reconnaître le </a:t>
            </a:r>
            <a:r>
              <a:rPr lang="fr-FR" dirty="0" smtClean="0">
                <a:solidFill>
                  <a:srgbClr val="0070C0"/>
                </a:solidFill>
              </a:rPr>
              <a:t>nom </a:t>
            </a:r>
            <a:r>
              <a:rPr lang="fr-FR" dirty="0" smtClean="0">
                <a:solidFill>
                  <a:srgbClr val="0070C0"/>
                </a:solidFill>
              </a:rPr>
              <a:t>noyau</a:t>
            </a:r>
            <a:r>
              <a:rPr lang="fr-FR" dirty="0" smtClean="0"/>
              <a:t>…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67544" y="2708920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… parce que si </a:t>
            </a:r>
            <a:r>
              <a:rPr lang="fr-FR" dirty="0" smtClean="0"/>
              <a:t>ce groupe nominal est sujet, par exemple, </a:t>
            </a:r>
            <a:r>
              <a:rPr lang="fr-FR" dirty="0" smtClean="0">
                <a:solidFill>
                  <a:srgbClr val="FF0000"/>
                </a:solidFill>
              </a:rPr>
              <a:t>le verbe s’accorde avec ce nom noyau</a:t>
            </a:r>
            <a:r>
              <a:rPr lang="fr-FR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97679" y="4560634"/>
            <a:ext cx="8229600" cy="5400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Le petit chien de notre </a:t>
            </a:r>
            <a:r>
              <a:rPr lang="fr-FR" dirty="0" smtClean="0"/>
              <a:t>ami</a:t>
            </a:r>
            <a:r>
              <a:rPr lang="fr-FR" dirty="0" smtClean="0"/>
              <a:t> </a:t>
            </a:r>
            <a:r>
              <a:rPr lang="fr-FR" dirty="0" smtClean="0"/>
              <a:t>aboie sans arrêt.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57672" y="4020574"/>
            <a:ext cx="8229600" cy="5400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i="1" dirty="0" smtClean="0">
                <a:solidFill>
                  <a:srgbClr val="00B050"/>
                </a:solidFill>
              </a:rPr>
              <a:t>Exemple :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817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Le nom noyau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Quand un groupe nominal est long, il faut être capable de reconnaître le </a:t>
            </a:r>
            <a:r>
              <a:rPr lang="fr-FR" dirty="0" smtClean="0">
                <a:solidFill>
                  <a:srgbClr val="0070C0"/>
                </a:solidFill>
              </a:rPr>
              <a:t>nom noyau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67544" y="2708920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Si ce groupe nominal est sujet, par exemple, </a:t>
            </a:r>
            <a:r>
              <a:rPr lang="fr-FR" dirty="0" smtClean="0">
                <a:solidFill>
                  <a:srgbClr val="FF0000"/>
                </a:solidFill>
              </a:rPr>
              <a:t>le verbe s’accorde avec ce nom noyau</a:t>
            </a:r>
            <a:r>
              <a:rPr lang="fr-FR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97679" y="4560634"/>
            <a:ext cx="8229600" cy="5400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Le petit </a:t>
            </a:r>
            <a:r>
              <a:rPr lang="fr-FR" dirty="0" smtClean="0">
                <a:solidFill>
                  <a:srgbClr val="0070C0"/>
                </a:solidFill>
              </a:rPr>
              <a:t>chien</a:t>
            </a:r>
            <a:r>
              <a:rPr lang="fr-FR" dirty="0" smtClean="0"/>
              <a:t> de notre </a:t>
            </a:r>
            <a:r>
              <a:rPr lang="fr-FR" dirty="0" smtClean="0">
                <a:solidFill>
                  <a:srgbClr val="0070C0"/>
                </a:solidFill>
              </a:rPr>
              <a:t>ami</a:t>
            </a:r>
            <a:r>
              <a:rPr lang="fr-FR" dirty="0" smtClean="0"/>
              <a:t> </a:t>
            </a:r>
            <a:r>
              <a:rPr lang="fr-FR" dirty="0" smtClean="0"/>
              <a:t>aboie sans </a:t>
            </a:r>
            <a:r>
              <a:rPr lang="fr-FR" dirty="0" smtClean="0">
                <a:solidFill>
                  <a:srgbClr val="0070C0"/>
                </a:solidFill>
              </a:rPr>
              <a:t>arrêt</a:t>
            </a:r>
            <a:r>
              <a:rPr lang="fr-FR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57672" y="4020574"/>
            <a:ext cx="8229600" cy="5400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i="1" dirty="0" smtClean="0">
                <a:solidFill>
                  <a:srgbClr val="00B050"/>
                </a:solidFill>
              </a:rPr>
              <a:t>Exemple :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755576" y="5373216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0070C0"/>
                </a:solidFill>
              </a:rPr>
              <a:t>On cherche tous les noms.</a:t>
            </a:r>
            <a:endParaRPr lang="fr-FR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1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Le nom noyau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Quand un groupe nominal est long, il faut être capable de reconnaître le </a:t>
            </a:r>
            <a:r>
              <a:rPr lang="fr-FR" dirty="0" smtClean="0">
                <a:solidFill>
                  <a:srgbClr val="0070C0"/>
                </a:solidFill>
              </a:rPr>
              <a:t>nom noyau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67544" y="2708920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Si ce groupe nominal est sujet, par exemple, </a:t>
            </a:r>
            <a:r>
              <a:rPr lang="fr-FR" dirty="0" smtClean="0">
                <a:solidFill>
                  <a:srgbClr val="FF0000"/>
                </a:solidFill>
              </a:rPr>
              <a:t>le verbe s’accorde avec ce nom noyau</a:t>
            </a:r>
            <a:r>
              <a:rPr lang="fr-FR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97679" y="4560634"/>
            <a:ext cx="8229600" cy="5400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u="sng" dirty="0" smtClean="0"/>
              <a:t>Le petit </a:t>
            </a:r>
            <a:r>
              <a:rPr lang="fr-FR" u="sng" dirty="0" smtClean="0">
                <a:solidFill>
                  <a:srgbClr val="0070C0"/>
                </a:solidFill>
              </a:rPr>
              <a:t>chien</a:t>
            </a:r>
            <a:r>
              <a:rPr lang="fr-FR" u="sng" dirty="0" smtClean="0"/>
              <a:t> de notre </a:t>
            </a:r>
            <a:r>
              <a:rPr lang="fr-FR" u="sng" dirty="0" smtClean="0">
                <a:solidFill>
                  <a:srgbClr val="0070C0"/>
                </a:solidFill>
              </a:rPr>
              <a:t>ami</a:t>
            </a:r>
            <a:r>
              <a:rPr lang="fr-FR" u="sng" dirty="0" smtClean="0"/>
              <a:t> </a:t>
            </a:r>
            <a:r>
              <a:rPr lang="fr-FR" dirty="0" smtClean="0"/>
              <a:t>aboie sans </a:t>
            </a:r>
            <a:r>
              <a:rPr lang="fr-FR" dirty="0" smtClean="0">
                <a:solidFill>
                  <a:srgbClr val="0070C0"/>
                </a:solidFill>
              </a:rPr>
              <a:t>arrêt</a:t>
            </a:r>
            <a:r>
              <a:rPr lang="fr-FR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57672" y="4020574"/>
            <a:ext cx="8229600" cy="5400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i="1" dirty="0" smtClean="0">
                <a:solidFill>
                  <a:srgbClr val="00B050"/>
                </a:solidFill>
              </a:rPr>
              <a:t>Exemple :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755576" y="5373216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0070C0"/>
                </a:solidFill>
              </a:rPr>
              <a:t>On cherche tous les noms.</a:t>
            </a:r>
            <a:endParaRPr lang="fr-FR" i="1" dirty="0">
              <a:solidFill>
                <a:srgbClr val="0070C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01924" y="5769717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0070C0"/>
                </a:solidFill>
              </a:rPr>
              <a:t>On réfléchit au sens, ici, « le chien de notre </a:t>
            </a:r>
            <a:r>
              <a:rPr lang="fr-FR" i="1" dirty="0" smtClean="0">
                <a:solidFill>
                  <a:srgbClr val="0070C0"/>
                </a:solidFill>
              </a:rPr>
              <a:t>ami</a:t>
            </a:r>
            <a:r>
              <a:rPr lang="fr-FR" i="1" dirty="0" smtClean="0">
                <a:solidFill>
                  <a:srgbClr val="0070C0"/>
                </a:solidFill>
              </a:rPr>
              <a:t> » ne désigne qu’un seul animal, le </a:t>
            </a:r>
            <a:r>
              <a:rPr lang="fr-FR" i="1" u="sng" dirty="0" smtClean="0">
                <a:solidFill>
                  <a:srgbClr val="0070C0"/>
                </a:solidFill>
              </a:rPr>
              <a:t>chien</a:t>
            </a:r>
            <a:endParaRPr lang="fr-FR" i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40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500</Words>
  <Application>Microsoft Office PowerPoint</Application>
  <PresentationFormat>Affichage à l'écran (4:3)</PresentationFormat>
  <Paragraphs>70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grammaire </vt:lpstr>
      <vt:lpstr>Aujourd’hui, nous allons travailler en grammaire.  Nous allons apprendre  à reconnaître un nom et à identifier le groupe nominal et son nom noyau . </vt:lpstr>
      <vt:lpstr>Qu’est-ce qu’un nom ?</vt:lpstr>
      <vt:lpstr>Le groupe nominal</vt:lpstr>
      <vt:lpstr>Le groupe nominal</vt:lpstr>
      <vt:lpstr>Le groupe nominal</vt:lpstr>
      <vt:lpstr>Le nom noyau</vt:lpstr>
      <vt:lpstr>Le nom noyau</vt:lpstr>
      <vt:lpstr>Le nom noyau</vt:lpstr>
      <vt:lpstr>Le nom noyau</vt:lpstr>
      <vt:lpstr>Le nom noyau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71</cp:revision>
  <dcterms:created xsi:type="dcterms:W3CDTF">2020-05-20T07:22:41Z</dcterms:created>
  <dcterms:modified xsi:type="dcterms:W3CDTF">2020-11-28T09:31:57Z</dcterms:modified>
</cp:coreProperties>
</file>