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65" r:id="rId5"/>
    <p:sldId id="266" r:id="rId6"/>
    <p:sldId id="267" r:id="rId7"/>
    <p:sldId id="268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bg1"/>
                </a:solidFill>
              </a:rPr>
              <a:t>La multiplication par un nombre à plusieurs chiffres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Ca3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multiplier un nombre par un nombre à plusieurs chiffres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Multiplions par un nombre à 3 chiffres.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200760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377741" y="2601219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Pour faciliter le calcul, on place toujours le nombre le plus court en bas. (ici 246)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307612" y="1305523"/>
            <a:ext cx="4479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Une multiplication sert à calculer le </a:t>
            </a:r>
            <a:r>
              <a:rPr lang="fr-FR" b="1" dirty="0" smtClean="0">
                <a:solidFill>
                  <a:srgbClr val="C00000"/>
                </a:solidFill>
              </a:rPr>
              <a:t>produit</a:t>
            </a:r>
            <a:r>
              <a:rPr lang="fr-FR" dirty="0" smtClean="0"/>
              <a:t> entre deux nombres.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4377741" y="2143614"/>
            <a:ext cx="4479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Calculons </a:t>
            </a:r>
            <a:r>
              <a:rPr lang="fr-FR" dirty="0" smtClean="0"/>
              <a:t>le </a:t>
            </a:r>
            <a:r>
              <a:rPr lang="fr-FR" dirty="0" smtClean="0"/>
              <a:t>produit entre 4 153 et 246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32875" y="4005064"/>
            <a:ext cx="231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246 = 200 + 40 + 6</a:t>
            </a:r>
          </a:p>
        </p:txBody>
      </p:sp>
      <p:sp>
        <p:nvSpPr>
          <p:cNvPr id="4" name="Rectangle 3"/>
          <p:cNvSpPr/>
          <p:nvPr/>
        </p:nvSpPr>
        <p:spPr>
          <a:xfrm>
            <a:off x="4132875" y="4496395"/>
            <a:ext cx="4491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dirty="0"/>
              <a:t>On va </a:t>
            </a:r>
            <a:r>
              <a:rPr lang="fr-FR" dirty="0" smtClean="0"/>
              <a:t>commencer par </a:t>
            </a:r>
            <a:r>
              <a:rPr lang="fr-FR" dirty="0"/>
              <a:t>multiplier 4 153 par </a:t>
            </a:r>
            <a:r>
              <a:rPr lang="fr-FR" dirty="0" smtClean="0"/>
              <a:t>6…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4132875" y="5085184"/>
            <a:ext cx="3536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dirty="0" smtClean="0"/>
              <a:t>Puis on </a:t>
            </a:r>
            <a:r>
              <a:rPr lang="fr-FR" dirty="0"/>
              <a:t>va </a:t>
            </a:r>
            <a:r>
              <a:rPr lang="fr-FR" dirty="0" smtClean="0"/>
              <a:t> </a:t>
            </a:r>
            <a:r>
              <a:rPr lang="fr-FR" dirty="0"/>
              <a:t>multiplier 4 153 par </a:t>
            </a:r>
            <a:r>
              <a:rPr lang="fr-FR" dirty="0" smtClean="0"/>
              <a:t>40…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4132875" y="5733256"/>
            <a:ext cx="4107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dirty="0" smtClean="0"/>
              <a:t>Et enfin, on va multiplier </a:t>
            </a:r>
            <a:r>
              <a:rPr lang="fr-FR" dirty="0"/>
              <a:t>4 153 par </a:t>
            </a:r>
            <a:r>
              <a:rPr lang="fr-FR" dirty="0" smtClean="0"/>
              <a:t>200…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  <p:bldP spid="26" grpId="0"/>
      <p:bldP spid="16" grpId="0"/>
      <p:bldP spid="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Multiplions par un nombre à 3 chiffres.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00236" y="3933057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Commençons par calculer 6 x 4 153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4067944" y="4117722"/>
            <a:ext cx="936104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358033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558867" y="120894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6 x 3 = 18</a:t>
            </a:r>
          </a:p>
          <a:p>
            <a:r>
              <a:rPr lang="fr-FR" sz="2000" dirty="0" smtClean="0"/>
              <a:t>Je pose 8 et je retiens 1</a:t>
            </a:r>
            <a:endParaRPr lang="fr-FR" sz="2000" dirty="0"/>
          </a:p>
        </p:txBody>
      </p:sp>
      <p:graphicFrame>
        <p:nvGraphicFramePr>
          <p:cNvPr id="19" name="Espace réservé du contenu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619224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867142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2915816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558867" y="264910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6 x 1 = 6, j’ajoute ma retenue 9</a:t>
            </a:r>
          </a:p>
          <a:p>
            <a:r>
              <a:rPr lang="fr-FR" sz="2000" dirty="0" smtClean="0"/>
              <a:t>Je pose 9</a:t>
            </a:r>
            <a:endParaRPr lang="fr-FR" sz="2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799674" y="37637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5736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9</a:t>
            </a:r>
            <a:endParaRPr lang="fr-FR" sz="4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1547664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71600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267744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3</a:t>
            </a:r>
            <a:endParaRPr lang="fr-FR" sz="14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339752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558867" y="192902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6 x 5 = 30, j’ajoute ma retenue 31</a:t>
            </a:r>
          </a:p>
          <a:p>
            <a:r>
              <a:rPr lang="fr-FR" sz="2000" dirty="0" smtClean="0"/>
              <a:t>Je pose 1 et je retiens 3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4573762" y="3297178"/>
            <a:ext cx="4189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6 x 4 = 24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3992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5" grpId="0"/>
      <p:bldP spid="10" grpId="0"/>
      <p:bldP spid="22" grpId="0"/>
      <p:bldP spid="23" grpId="0"/>
      <p:bldP spid="24" grpId="0"/>
      <p:bldP spid="27" grpId="0"/>
      <p:bldP spid="28" grpId="0"/>
      <p:bldP spid="29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Multiplions par un nombre à 3 chiffres.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89703" y="4376136"/>
            <a:ext cx="3840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Calculons maintenant 4</a:t>
            </a:r>
            <a:r>
              <a:rPr lang="fr-FR" dirty="0" smtClean="0">
                <a:solidFill>
                  <a:srgbClr val="FF0000"/>
                </a:solidFill>
              </a:rPr>
              <a:t>0</a:t>
            </a:r>
            <a:r>
              <a:rPr lang="fr-FR" dirty="0" smtClean="0"/>
              <a:t> x 4 153</a:t>
            </a:r>
          </a:p>
          <a:p>
            <a:r>
              <a:rPr lang="fr-FR" dirty="0" smtClean="0"/>
              <a:t>Avant de commencer, il ne faut surtout pas oublier de mettre </a:t>
            </a:r>
            <a:r>
              <a:rPr lang="fr-FR" dirty="0" smtClean="0">
                <a:solidFill>
                  <a:srgbClr val="FF0000"/>
                </a:solidFill>
              </a:rPr>
              <a:t>un zéro </a:t>
            </a:r>
            <a:r>
              <a:rPr lang="fr-FR" dirty="0" smtClean="0"/>
              <a:t>!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4047331" y="4837801"/>
            <a:ext cx="936104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358033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558867" y="120894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4 x 3 = 12</a:t>
            </a:r>
          </a:p>
          <a:p>
            <a:r>
              <a:rPr lang="fr-FR" sz="2000" dirty="0" smtClean="0"/>
              <a:t>Je pose 2 et je retiens 1</a:t>
            </a:r>
            <a:endParaRPr lang="fr-FR" sz="2000" dirty="0"/>
          </a:p>
        </p:txBody>
      </p:sp>
      <p:graphicFrame>
        <p:nvGraphicFramePr>
          <p:cNvPr id="19" name="Espace réservé du contenu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4793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867142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2915816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558867" y="264910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4 x 1 = 4, j’ajoute ma retenue 6</a:t>
            </a:r>
          </a:p>
          <a:p>
            <a:r>
              <a:rPr lang="fr-FR" sz="2000" dirty="0" smtClean="0"/>
              <a:t>Je pose 6</a:t>
            </a:r>
            <a:endParaRPr lang="fr-FR" sz="2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799674" y="37637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5736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9</a:t>
            </a:r>
            <a:endParaRPr lang="fr-FR" sz="4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1547664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71600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267744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3</a:t>
            </a:r>
            <a:endParaRPr lang="fr-FR" sz="14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339752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558867" y="192902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4 x 5 = 20, j’ajoute ma retenue 21</a:t>
            </a:r>
          </a:p>
          <a:p>
            <a:r>
              <a:rPr lang="fr-FR" sz="2000" dirty="0" smtClean="0"/>
              <a:t>Je pose 1 et je retiens 2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4573762" y="3297178"/>
            <a:ext cx="4189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4 x 4 = 16</a:t>
            </a:r>
            <a:endParaRPr lang="fr-FR" sz="2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347864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718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195736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54766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46754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9716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867142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37" name="Connecteur droit 36"/>
          <p:cNvCxnSpPr/>
          <p:nvPr/>
        </p:nvCxnSpPr>
        <p:spPr>
          <a:xfrm>
            <a:off x="2915816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267744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2</a:t>
            </a:r>
            <a:endParaRPr lang="fr-FR" sz="1400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2316418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5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22" grpId="0"/>
      <p:bldP spid="33" grpId="0"/>
      <p:bldP spid="34" grpId="0"/>
      <p:bldP spid="20" grpId="0"/>
      <p:bldP spid="21" grpId="0"/>
      <p:bldP spid="25" grpId="0"/>
      <p:bldP spid="30" grpId="0"/>
      <p:bldP spid="32" grpId="0"/>
      <p:bldP spid="35" grpId="0"/>
      <p:bldP spid="36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Multiplions par un nombre à 3 chiffres.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83435" y="5085184"/>
            <a:ext cx="3840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Calculons maintenant 2</a:t>
            </a:r>
            <a:r>
              <a:rPr lang="fr-FR" dirty="0" smtClean="0">
                <a:solidFill>
                  <a:srgbClr val="FF0000"/>
                </a:solidFill>
              </a:rPr>
              <a:t>00</a:t>
            </a:r>
            <a:r>
              <a:rPr lang="fr-FR" dirty="0" smtClean="0"/>
              <a:t> x 4 153</a:t>
            </a:r>
          </a:p>
          <a:p>
            <a:r>
              <a:rPr lang="fr-FR" dirty="0" smtClean="0"/>
              <a:t>Avant de commencer, il ne faut surtout pas oublier de mettre </a:t>
            </a:r>
            <a:r>
              <a:rPr lang="fr-FR" dirty="0" smtClean="0">
                <a:solidFill>
                  <a:srgbClr val="FF0000"/>
                </a:solidFill>
              </a:rPr>
              <a:t>deux zéros </a:t>
            </a:r>
            <a:r>
              <a:rPr lang="fr-FR" dirty="0" smtClean="0"/>
              <a:t>!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4041063" y="5546849"/>
            <a:ext cx="936104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358033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558867" y="1208946"/>
            <a:ext cx="4189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2 x 3 = 6</a:t>
            </a:r>
          </a:p>
        </p:txBody>
      </p:sp>
      <p:graphicFrame>
        <p:nvGraphicFramePr>
          <p:cNvPr id="19" name="Espace réservé du contenu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815229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867142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2915816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558867" y="2649106"/>
            <a:ext cx="4189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2 x 1 = 2, j’ajoute ma retenue 3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799674" y="37637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5736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9</a:t>
            </a:r>
            <a:endParaRPr lang="fr-FR" sz="4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1547664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71600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267744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3</a:t>
            </a:r>
            <a:endParaRPr lang="fr-FR" sz="14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339752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558867" y="1929026"/>
            <a:ext cx="418959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2 x 5 = 10</a:t>
            </a:r>
          </a:p>
          <a:p>
            <a:r>
              <a:rPr lang="fr-FR" sz="2000" dirty="0" smtClean="0"/>
              <a:t>Je pose 0 et je retiens 1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4573762" y="3297178"/>
            <a:ext cx="41895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000" dirty="0"/>
              <a:t>2</a:t>
            </a:r>
            <a:r>
              <a:rPr lang="fr-FR" sz="2000" dirty="0" smtClean="0"/>
              <a:t> x 4 = 8</a:t>
            </a:r>
            <a:endParaRPr lang="fr-FR" sz="2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347864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718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195736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54766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46754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9716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867142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37" name="Connecteur droit 36"/>
          <p:cNvCxnSpPr/>
          <p:nvPr/>
        </p:nvCxnSpPr>
        <p:spPr>
          <a:xfrm>
            <a:off x="2915816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267744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2</a:t>
            </a:r>
            <a:endParaRPr lang="fr-FR" sz="1400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2316418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34786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195736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154766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0</a:t>
            </a:r>
            <a:endParaRPr lang="fr-FR" sz="4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9716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3</a:t>
            </a:r>
            <a:endParaRPr lang="fr-FR" sz="4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46754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267744" y="1897087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48" name="Connecteur droit 47"/>
          <p:cNvCxnSpPr/>
          <p:nvPr/>
        </p:nvCxnSpPr>
        <p:spPr>
          <a:xfrm>
            <a:off x="2339752" y="1988840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2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22" grpId="0"/>
      <p:bldP spid="33" grpId="0"/>
      <p:bldP spid="34" grpId="0"/>
      <p:bldP spid="40" grpId="0"/>
      <p:bldP spid="41" grpId="0"/>
      <p:bldP spid="42" grpId="0"/>
      <p:bldP spid="43" grpId="0"/>
      <p:bldP spid="44" grpId="0"/>
      <p:bldP spid="45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Multiplions par un nombre à 3 chiffres.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860032" y="1426122"/>
            <a:ext cx="384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ne reste plus qu’à additionner les nombres obtenus.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358033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graphicFrame>
        <p:nvGraphicFramePr>
          <p:cNvPr id="19" name="Espace réservé du contenu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700835"/>
              </p:ext>
            </p:extLst>
          </p:nvPr>
        </p:nvGraphicFramePr>
        <p:xfrm>
          <a:off x="457200" y="1600200"/>
          <a:ext cx="33947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87"/>
                <a:gridCol w="565787"/>
                <a:gridCol w="565787"/>
                <a:gridCol w="565787"/>
                <a:gridCol w="565787"/>
                <a:gridCol w="56578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2867142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2915816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799674" y="37637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195736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9</a:t>
            </a:r>
            <a:endParaRPr lang="fr-FR" sz="4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1547664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971600" y="3763779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267744" y="2204864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3</a:t>
            </a:r>
            <a:endParaRPr lang="fr-FR" sz="14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2339752" y="2276872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347864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718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195736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54766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467544" y="4437112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971600" y="444930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867142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37" name="Connecteur droit 36"/>
          <p:cNvCxnSpPr/>
          <p:nvPr/>
        </p:nvCxnSpPr>
        <p:spPr>
          <a:xfrm>
            <a:off x="2915816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2267744" y="204110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2</a:t>
            </a:r>
            <a:endParaRPr lang="fr-FR" sz="1400" dirty="0"/>
          </a:p>
        </p:txBody>
      </p:sp>
      <p:cxnSp>
        <p:nvCxnSpPr>
          <p:cNvPr id="39" name="Connecteur droit 38"/>
          <p:cNvCxnSpPr/>
          <p:nvPr/>
        </p:nvCxnSpPr>
        <p:spPr>
          <a:xfrm>
            <a:off x="2316418" y="2113111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34786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7718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0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195736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154766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0</a:t>
            </a:r>
            <a:endParaRPr lang="fr-FR" sz="4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971600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3</a:t>
            </a:r>
            <a:endParaRPr lang="fr-FR" sz="4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467544" y="516938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267744" y="1897087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cxnSp>
        <p:nvCxnSpPr>
          <p:cNvPr id="48" name="Connecteur droit 47"/>
          <p:cNvCxnSpPr/>
          <p:nvPr/>
        </p:nvCxnSpPr>
        <p:spPr>
          <a:xfrm>
            <a:off x="2339752" y="1988840"/>
            <a:ext cx="133847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179512" y="5877272"/>
            <a:ext cx="36724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9288" y="5085184"/>
            <a:ext cx="48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+</a:t>
            </a:r>
            <a:endParaRPr lang="fr-FR" sz="4800" dirty="0"/>
          </a:p>
        </p:txBody>
      </p:sp>
      <p:sp>
        <p:nvSpPr>
          <p:cNvPr id="46" name="ZoneTexte 45"/>
          <p:cNvSpPr txBox="1"/>
          <p:nvPr/>
        </p:nvSpPr>
        <p:spPr>
          <a:xfrm>
            <a:off x="3347864" y="58174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8</a:t>
            </a:r>
            <a:endParaRPr lang="fr-FR" sz="4000" dirty="0"/>
          </a:p>
        </p:txBody>
      </p:sp>
      <p:sp>
        <p:nvSpPr>
          <p:cNvPr id="49" name="ZoneTexte 48"/>
          <p:cNvSpPr txBox="1"/>
          <p:nvPr/>
        </p:nvSpPr>
        <p:spPr>
          <a:xfrm>
            <a:off x="2771800" y="58174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3</a:t>
            </a:r>
            <a:endParaRPr lang="fr-FR" sz="4000" dirty="0"/>
          </a:p>
        </p:txBody>
      </p:sp>
      <p:sp>
        <p:nvSpPr>
          <p:cNvPr id="50" name="ZoneTexte 49"/>
          <p:cNvSpPr txBox="1"/>
          <p:nvPr/>
        </p:nvSpPr>
        <p:spPr>
          <a:xfrm>
            <a:off x="2195736" y="58174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6</a:t>
            </a:r>
            <a:endParaRPr lang="fr-FR" sz="4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1547664" y="58174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</a:t>
            </a:r>
            <a:endParaRPr lang="fr-FR" sz="4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971600" y="581745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2</a:t>
            </a:r>
            <a:endParaRPr lang="fr-FR" sz="4000" dirty="0"/>
          </a:p>
        </p:txBody>
      </p:sp>
      <p:sp>
        <p:nvSpPr>
          <p:cNvPr id="53" name="ZoneTexte 52"/>
          <p:cNvSpPr txBox="1"/>
          <p:nvPr/>
        </p:nvSpPr>
        <p:spPr>
          <a:xfrm>
            <a:off x="107504" y="5817458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1 0</a:t>
            </a:r>
            <a:endParaRPr lang="fr-FR" sz="4000" dirty="0"/>
          </a:p>
        </p:txBody>
      </p:sp>
      <p:sp>
        <p:nvSpPr>
          <p:cNvPr id="54" name="ZoneTexte 53"/>
          <p:cNvSpPr txBox="1"/>
          <p:nvPr/>
        </p:nvSpPr>
        <p:spPr>
          <a:xfrm>
            <a:off x="1691680" y="3717032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55" name="ZoneTexte 54"/>
          <p:cNvSpPr txBox="1"/>
          <p:nvPr/>
        </p:nvSpPr>
        <p:spPr>
          <a:xfrm>
            <a:off x="1043608" y="3717032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39552" y="4179233"/>
            <a:ext cx="264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57" name="ZoneTexte 56"/>
          <p:cNvSpPr txBox="1"/>
          <p:nvPr/>
        </p:nvSpPr>
        <p:spPr>
          <a:xfrm>
            <a:off x="4860031" y="4267835"/>
            <a:ext cx="3840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246 x 4 153 = 1 021 638</a:t>
            </a:r>
            <a:endParaRPr lang="fr-FR" sz="2800" dirty="0"/>
          </a:p>
        </p:txBody>
      </p:sp>
      <p:sp>
        <p:nvSpPr>
          <p:cNvPr id="58" name="ZoneTexte 57"/>
          <p:cNvSpPr txBox="1"/>
          <p:nvPr/>
        </p:nvSpPr>
        <p:spPr>
          <a:xfrm>
            <a:off x="4860030" y="4791055"/>
            <a:ext cx="38408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ou</a:t>
            </a:r>
            <a:r>
              <a:rPr lang="fr-FR" sz="2800" dirty="0" smtClean="0"/>
              <a:t> </a:t>
            </a:r>
          </a:p>
          <a:p>
            <a:r>
              <a:rPr lang="fr-FR" sz="2400" dirty="0" smtClean="0"/>
              <a:t>Le produit de 246 et de 4 153 est 1 021 638.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0216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46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Pour résumer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999" y="1340768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3200" dirty="0" smtClean="0"/>
              <a:t>Le résultat de la multiplication s’appelle le </a:t>
            </a:r>
            <a:r>
              <a:rPr lang="fr-FR" sz="3200" dirty="0" smtClean="0">
                <a:solidFill>
                  <a:srgbClr val="FF0000"/>
                </a:solidFill>
              </a:rPr>
              <a:t>produit</a:t>
            </a:r>
            <a:r>
              <a:rPr lang="fr-FR" sz="32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Il faut penser à inscrire le nombre plus long en haut.</a:t>
            </a:r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On multiplie chaque chiffre du haut par </a:t>
            </a:r>
            <a:r>
              <a:rPr lang="fr-FR" sz="3200" dirty="0" smtClean="0"/>
              <a:t>chaque </a:t>
            </a:r>
            <a:r>
              <a:rPr lang="fr-FR" sz="3200" dirty="0" smtClean="0"/>
              <a:t>chiffre du bas</a:t>
            </a:r>
            <a:r>
              <a:rPr lang="fr-FR" sz="3200" dirty="0" smtClean="0"/>
              <a:t>.</a:t>
            </a:r>
          </a:p>
          <a:p>
            <a:pPr marL="285750" indent="-285750" algn="just">
              <a:buFontTx/>
              <a:buChar char="-"/>
            </a:pPr>
            <a:r>
              <a:rPr lang="fr-FR" sz="3200" dirty="0" smtClean="0"/>
              <a:t>Il ne faut pas oublier de rajouter des zéros à chaque ligne.</a:t>
            </a:r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Il ne faut pas oublier de mettre des </a:t>
            </a:r>
            <a:r>
              <a:rPr lang="fr-FR" sz="3200" dirty="0" smtClean="0">
                <a:solidFill>
                  <a:srgbClr val="FF0000"/>
                </a:solidFill>
              </a:rPr>
              <a:t>retenues</a:t>
            </a:r>
            <a:r>
              <a:rPr lang="fr-FR" sz="3200" dirty="0" smtClean="0"/>
              <a:t> quand c’est nécessaire.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544</Words>
  <Application>Microsoft Office PowerPoint</Application>
  <PresentationFormat>Affichage à l'écran (4:3)</PresentationFormat>
  <Paragraphs>191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Multiplions par un nombre à 3 chiffres.</vt:lpstr>
      <vt:lpstr>Multiplions par un nombre à 3 chiffres.</vt:lpstr>
      <vt:lpstr>Multiplions par un nombre à 3 chiffres.</vt:lpstr>
      <vt:lpstr>Multiplions par un nombre à 3 chiffres.</vt:lpstr>
      <vt:lpstr>Multiplions par un nombre à 3 chiffres.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27</cp:revision>
  <dcterms:created xsi:type="dcterms:W3CDTF">2020-04-23T07:55:41Z</dcterms:created>
  <dcterms:modified xsi:type="dcterms:W3CDTF">2020-11-24T05:33:39Z</dcterms:modified>
</cp:coreProperties>
</file>