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5" r:id="rId5"/>
    <p:sldId id="262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24/11/2020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Calcul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solidFill>
                  <a:schemeClr val="bg1"/>
                </a:solidFill>
              </a:rPr>
              <a:t>La multiplication par un nombre à 1 chiffre</a:t>
            </a:r>
            <a:endParaRPr lang="fr-FR" sz="5400" dirty="0">
              <a:solidFill>
                <a:schemeClr val="bg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Ca3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calcul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multiplier un nombre par un nombre à 1 chiffre</a:t>
            </a:r>
            <a:r>
              <a:rPr lang="fr-FR" b="1" dirty="0" smtClean="0">
                <a:solidFill>
                  <a:srgbClr val="FFFFFF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Multiplier par un nombre à 1 chiffre.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323481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4377741" y="2601219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Pour faciliter le calcul, on place toujours le nombre le plus court en bas. (ici 5)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77741" y="3538147"/>
            <a:ext cx="4460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On multiplie chaque chiffre du nombre du haut par le nombre du bas, en partant par la droite.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4307612" y="1305523"/>
            <a:ext cx="4479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Une multiplication sert à calculer le </a:t>
            </a:r>
            <a:r>
              <a:rPr lang="fr-FR" b="1" dirty="0" smtClean="0">
                <a:solidFill>
                  <a:srgbClr val="C00000"/>
                </a:solidFill>
              </a:rPr>
              <a:t>produit</a:t>
            </a:r>
            <a:r>
              <a:rPr lang="fr-FR" dirty="0" smtClean="0"/>
              <a:t> entre deux nombres.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377741" y="2143614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Calculons </a:t>
            </a:r>
            <a:r>
              <a:rPr lang="fr-FR" dirty="0" smtClean="0"/>
              <a:t>le </a:t>
            </a:r>
            <a:r>
              <a:rPr lang="fr-FR" dirty="0" smtClean="0"/>
              <a:t>produit entre 4 123 et 5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578783" y="21951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4  1 2  3</a:t>
            </a:r>
            <a:endParaRPr lang="fr-FR" sz="5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419872" y="282650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5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5" grpId="0"/>
      <p:bldP spid="26" grpId="0"/>
      <p:bldP spid="3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Multiplier par un nombre à 1 chiffre.</a:t>
            </a:r>
            <a:endParaRPr lang="fr-FR" dirty="0">
              <a:solidFill>
                <a:srgbClr val="0000FF"/>
              </a:solidFill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0483"/>
              </p:ext>
            </p:extLst>
          </p:nvPr>
        </p:nvGraphicFramePr>
        <p:xfrm>
          <a:off x="457200" y="1600200"/>
          <a:ext cx="3394722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787"/>
                <a:gridCol w="565787"/>
                <a:gridCol w="565787"/>
                <a:gridCol w="565787"/>
                <a:gridCol w="565787"/>
                <a:gridCol w="56578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UM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4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4307612" y="1305523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5 x 3 = 15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328445" y="1766367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J’écris </a:t>
            </a:r>
            <a:r>
              <a:rPr lang="fr-FR" dirty="0" smtClean="0">
                <a:solidFill>
                  <a:srgbClr val="0000FF"/>
                </a:solidFill>
              </a:rPr>
              <a:t>5</a:t>
            </a:r>
            <a:r>
              <a:rPr lang="fr-FR" dirty="0" smtClean="0"/>
              <a:t> en bas, et je retiens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578783" y="2195174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4  1 2  3</a:t>
            </a:r>
            <a:endParaRPr lang="fr-FR" sz="5400" dirty="0"/>
          </a:p>
        </p:txBody>
      </p:sp>
      <p:sp>
        <p:nvSpPr>
          <p:cNvPr id="27" name="ZoneTexte 26"/>
          <p:cNvSpPr txBox="1"/>
          <p:nvPr/>
        </p:nvSpPr>
        <p:spPr>
          <a:xfrm>
            <a:off x="3419872" y="282650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/>
              <a:t>5</a:t>
            </a:r>
            <a:endParaRPr lang="fr-FR" sz="5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3419872" y="3768557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0000FF"/>
                </a:solidFill>
              </a:rPr>
              <a:t>5</a:t>
            </a:r>
            <a:endParaRPr lang="fr-FR" sz="5400" dirty="0">
              <a:solidFill>
                <a:srgbClr val="0000F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771800" y="198972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366262" y="2443956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5 x 2 = 10, j’ajoute ma retenue, ça fait 11.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387095" y="2904800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J’écris </a:t>
            </a:r>
            <a:r>
              <a:rPr lang="fr-FR" dirty="0" smtClean="0">
                <a:solidFill>
                  <a:srgbClr val="0000FF"/>
                </a:solidFill>
              </a:rPr>
              <a:t>1</a:t>
            </a:r>
            <a:r>
              <a:rPr lang="fr-FR" dirty="0" smtClean="0"/>
              <a:t> en bas, et je retiens </a:t>
            </a:r>
            <a:r>
              <a:rPr lang="fr-FR" dirty="0" smtClean="0">
                <a:solidFill>
                  <a:srgbClr val="FF0000"/>
                </a:solidFill>
              </a:rPr>
              <a:t>1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771800" y="3749834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0000FF"/>
                </a:solidFill>
              </a:rPr>
              <a:t>1</a:t>
            </a:r>
            <a:endParaRPr lang="fr-FR" sz="5400" dirty="0">
              <a:solidFill>
                <a:srgbClr val="0000FF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339752" y="198884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1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66616" y="3750655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5 x 1 = 5, j’ajoute ma retenue, ça fait 6.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487449" y="4211499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J’écris </a:t>
            </a:r>
            <a:r>
              <a:rPr lang="fr-FR" dirty="0" smtClean="0">
                <a:solidFill>
                  <a:srgbClr val="0000FF"/>
                </a:solidFill>
              </a:rPr>
              <a:t>6</a:t>
            </a:r>
            <a:r>
              <a:rPr lang="fr-FR" dirty="0" smtClean="0"/>
              <a:t> en bas.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2123728" y="3768557"/>
            <a:ext cx="720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0000FF"/>
                </a:solidFill>
              </a:rPr>
              <a:t>6</a:t>
            </a:r>
            <a:endParaRPr lang="fr-FR" sz="5400" dirty="0">
              <a:solidFill>
                <a:srgbClr val="0000FF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970907" y="3771903"/>
            <a:ext cx="121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solidFill>
                  <a:srgbClr val="0000FF"/>
                </a:solidFill>
              </a:rPr>
              <a:t>2 0</a:t>
            </a:r>
            <a:endParaRPr lang="fr-FR" sz="5400" dirty="0">
              <a:solidFill>
                <a:srgbClr val="0000FF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466616" y="4897126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5 x 4 = 20.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487449" y="5357970"/>
            <a:ext cx="4479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J’écris </a:t>
            </a:r>
            <a:r>
              <a:rPr lang="fr-FR" dirty="0" smtClean="0">
                <a:solidFill>
                  <a:srgbClr val="0000FF"/>
                </a:solidFill>
              </a:rPr>
              <a:t>20</a:t>
            </a:r>
            <a:r>
              <a:rPr lang="fr-FR" dirty="0" smtClean="0"/>
              <a:t> en bas.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1900229" y="6021288"/>
            <a:ext cx="4479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0000FF"/>
                </a:solidFill>
              </a:rPr>
              <a:t>Résultat : 4 123 x 5 = 20 615</a:t>
            </a:r>
            <a:endParaRPr lang="fr-FR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3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0000FF"/>
                </a:solidFill>
              </a:rPr>
              <a:t>Pour résumer</a:t>
            </a: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4999" y="1845399"/>
            <a:ext cx="82809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fr-FR" sz="3200" dirty="0" smtClean="0"/>
              <a:t>Le résultat de la multiplication s’appelle le </a:t>
            </a:r>
            <a:r>
              <a:rPr lang="fr-FR" sz="3200" dirty="0" smtClean="0">
                <a:solidFill>
                  <a:srgbClr val="FF0000"/>
                </a:solidFill>
              </a:rPr>
              <a:t>produit</a:t>
            </a:r>
            <a:r>
              <a:rPr lang="fr-FR" sz="3200" dirty="0" smtClean="0"/>
              <a:t>.</a:t>
            </a:r>
          </a:p>
          <a:p>
            <a:pPr marL="285750" indent="-285750" algn="just">
              <a:buFontTx/>
              <a:buChar char="-"/>
            </a:pPr>
            <a:r>
              <a:rPr lang="fr-FR" sz="3200" dirty="0" smtClean="0"/>
              <a:t>Il faut penser à inscrire le nombre plus long en haut.</a:t>
            </a:r>
          </a:p>
          <a:p>
            <a:pPr marL="285750" indent="-285750" algn="just">
              <a:buFontTx/>
              <a:buChar char="-"/>
            </a:pPr>
            <a:r>
              <a:rPr lang="fr-FR" sz="3200" dirty="0" smtClean="0"/>
              <a:t>On multiplie chaque chiffre du haut par le chiffre du bas.</a:t>
            </a:r>
          </a:p>
          <a:p>
            <a:pPr marL="285750" indent="-285750">
              <a:buFontTx/>
              <a:buChar char="-"/>
            </a:pPr>
            <a:r>
              <a:rPr lang="fr-FR" sz="3200" dirty="0" smtClean="0"/>
              <a:t>Il ne faut pas oublier de mettre des </a:t>
            </a:r>
            <a:r>
              <a:rPr lang="fr-FR" sz="3200" dirty="0" smtClean="0">
                <a:solidFill>
                  <a:srgbClr val="FF0000"/>
                </a:solidFill>
              </a:rPr>
              <a:t>retenues</a:t>
            </a:r>
            <a:r>
              <a:rPr lang="fr-FR" sz="3200" dirty="0" smtClean="0"/>
              <a:t> quand c’est nécessaire.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98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248</Words>
  <Application>Microsoft Office PowerPoint</Application>
  <PresentationFormat>Affichage à l'écran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Multiplier par un nombre à 1 chiffre.</vt:lpstr>
      <vt:lpstr>Multiplier par un nombre à 1 chiffre.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21</cp:revision>
  <dcterms:created xsi:type="dcterms:W3CDTF">2020-04-23T07:55:41Z</dcterms:created>
  <dcterms:modified xsi:type="dcterms:W3CDTF">2020-11-24T05:34:28Z</dcterms:modified>
</cp:coreProperties>
</file>