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311" r:id="rId3"/>
    <p:sldId id="280" r:id="rId4"/>
    <p:sldId id="321" r:id="rId5"/>
    <p:sldId id="281" r:id="rId6"/>
    <p:sldId id="319" r:id="rId7"/>
    <p:sldId id="322" r:id="rId8"/>
    <p:sldId id="323" r:id="rId9"/>
    <p:sldId id="324" r:id="rId10"/>
    <p:sldId id="283" r:id="rId11"/>
    <p:sldId id="325" r:id="rId12"/>
    <p:sldId id="284" r:id="rId13"/>
    <p:sldId id="328" r:id="rId14"/>
    <p:sldId id="329" r:id="rId15"/>
    <p:sldId id="326" r:id="rId16"/>
    <p:sldId id="327" r:id="rId17"/>
    <p:sldId id="320" r:id="rId18"/>
    <p:sldId id="330" r:id="rId19"/>
    <p:sldId id="33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0000"/>
    <a:srgbClr val="FF7171"/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E551-5EF3-4075-9419-0BC681F71D05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7E42-88D0-4CAC-AFFA-252CD4701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5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07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2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2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066788"/>
            <a:ext cx="5876305" cy="45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C3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822401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x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x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peuv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640960" cy="1930226"/>
          </a:xfrm>
        </p:spPr>
        <p:txBody>
          <a:bodyPr>
            <a:normAutofit/>
          </a:bodyPr>
          <a:lstStyle/>
          <a:p>
            <a:r>
              <a:rPr lang="fr-FR" sz="3600" dirty="0" smtClean="0">
                <a:ea typeface="Script Ecole 2" panose="02000400000000000000" pitchFamily="2" charset="0"/>
              </a:rPr>
              <a:t>trois verbes ont pour terminaisons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x, x,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.</a:t>
            </a:r>
            <a:b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</a:b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Ce sont les verbes : pouvoir, vouloir et valoir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084168" y="2708920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On remarque que le radical change !</a:t>
            </a:r>
          </a:p>
          <a:p>
            <a:pPr algn="ctr"/>
            <a:endParaRPr lang="fr-FR" b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16" y="3331197"/>
            <a:ext cx="1340768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8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561663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vouloir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x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x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veul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640960" cy="1930226"/>
          </a:xfrm>
        </p:spPr>
        <p:txBody>
          <a:bodyPr>
            <a:normAutofit/>
          </a:bodyPr>
          <a:lstStyle/>
          <a:p>
            <a:r>
              <a:rPr lang="fr-FR" sz="3600" dirty="0" smtClean="0">
                <a:ea typeface="Script Ecole 2" panose="02000400000000000000" pitchFamily="2" charset="0"/>
              </a:rPr>
              <a:t>trois verbes ont pour terminaisons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x, x,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.</a:t>
            </a:r>
            <a:b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</a:b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Ce sont les verbes : pouvoir, vouloir et valoir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084168" y="2708920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On remarque que le radical change aussi !</a:t>
            </a:r>
          </a:p>
          <a:p>
            <a:pPr algn="ctr"/>
            <a:endParaRPr lang="fr-FR" b="1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16" y="3331197"/>
            <a:ext cx="1340768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25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Tous les autres verbes s’écrivent avec les terminaisons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s, s,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.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12482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Tous les autres verbes s’écrivent avec les terminaisons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s, s,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.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932147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2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Tous les autres verbes s’écrivent avec les terminaisons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s, s,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.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669874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dormir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dorm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dorm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dorm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62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Les verbes en –</a:t>
            </a:r>
            <a:r>
              <a:rPr lang="fr-FR" sz="3600" dirty="0" err="1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soudre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et en -</a:t>
            </a:r>
            <a:r>
              <a:rPr lang="fr-FR" sz="3600" dirty="0" err="1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indre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se conjuguent aussi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s, s,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>
                <a:solidFill>
                  <a:srgbClr val="FE0000"/>
                </a:solidFill>
                <a:ea typeface="Script Ecole 2" panose="02000400000000000000" pitchFamily="2" charset="0"/>
              </a:rPr>
              <a:t> </a:t>
            </a:r>
            <a:r>
              <a:rPr lang="fr-FR" sz="3600" dirty="0" smtClean="0">
                <a:ea typeface="Script Ecole 2" panose="02000400000000000000" pitchFamily="2" charset="0"/>
              </a:rPr>
              <a:t>et non comme les autres verbes en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–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dre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!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278053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résoudre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résou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résou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résolv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résolv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résolv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4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Les verbes en –</a:t>
            </a:r>
            <a:r>
              <a:rPr lang="fr-FR" sz="3600" dirty="0" err="1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soudre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et en -</a:t>
            </a:r>
            <a:r>
              <a:rPr lang="fr-FR" sz="3600" dirty="0" err="1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indre</a:t>
            </a:r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se conjuguent aussi :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s, s, t,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,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et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r>
              <a:rPr lang="fr-FR" sz="3600" dirty="0">
                <a:solidFill>
                  <a:srgbClr val="FE0000"/>
                </a:solidFill>
                <a:ea typeface="Script Ecole 2" panose="02000400000000000000" pitchFamily="2" charset="0"/>
              </a:rPr>
              <a:t> </a:t>
            </a:r>
            <a:r>
              <a:rPr lang="fr-FR" sz="3600" dirty="0" smtClean="0">
                <a:ea typeface="Script Ecole 2" panose="02000400000000000000" pitchFamily="2" charset="0"/>
              </a:rPr>
              <a:t>et non comme les autres verbes en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–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dre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!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572611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peindre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pein</a:t>
                      </a:r>
                      <a:endParaRPr lang="fr-FR" sz="2400" b="1" dirty="0" smtClean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peign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peign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peign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Pour terminer,  3 verbes à connaître par cœur !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598091"/>
              </p:ext>
            </p:extLst>
          </p:nvPr>
        </p:nvGraphicFramePr>
        <p:xfrm>
          <a:off x="1116013" y="1557338"/>
          <a:ext cx="5784509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3384375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j'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Pour terminer,  3 verbes à connaître par cœur !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6903468"/>
              </p:ext>
            </p:extLst>
          </p:nvPr>
        </p:nvGraphicFramePr>
        <p:xfrm>
          <a:off x="1116013" y="1557338"/>
          <a:ext cx="5784509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3384375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être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suis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est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sommes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êtes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sont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4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Pour terminer,  3 verbes à connaître par cœur !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23201"/>
              </p:ext>
            </p:extLst>
          </p:nvPr>
        </p:nvGraphicFramePr>
        <p:xfrm>
          <a:off x="1116013" y="1557338"/>
          <a:ext cx="5784509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3384375"/>
              </a:tblGrid>
              <a:tr h="647994">
                <a:tc gridSpan="2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vais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vas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va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8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3143637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066788"/>
            <a:ext cx="5876305" cy="45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C3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2627784" y="4221088"/>
            <a:ext cx="3952056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Les verbes du </a:t>
            </a:r>
            <a:r>
              <a:rPr lang="fr-FR" dirty="0" smtClean="0">
                <a:solidFill>
                  <a:schemeClr val="bg1"/>
                </a:solidFill>
              </a:rPr>
              <a:t>3</a:t>
            </a:r>
            <a:r>
              <a:rPr lang="fr-FR" baseline="30000" dirty="0" smtClean="0">
                <a:solidFill>
                  <a:schemeClr val="bg1"/>
                </a:solidFill>
              </a:rPr>
              <a:t>ème</a:t>
            </a:r>
            <a:r>
              <a:rPr lang="fr-FR" dirty="0" smtClean="0">
                <a:solidFill>
                  <a:schemeClr val="bg1"/>
                </a:solidFill>
              </a:rPr>
              <a:t> groupe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Les verbes irréguliers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9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3"/>
            <a:ext cx="8020944" cy="15841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600" dirty="0" smtClean="0"/>
              <a:t>Les terminaisons des verbes du </a:t>
            </a:r>
            <a:r>
              <a:rPr lang="fr-FR" sz="3600" dirty="0" smtClean="0"/>
              <a:t>3</a:t>
            </a:r>
            <a:r>
              <a:rPr lang="fr-FR" sz="3600" baseline="30000" dirty="0" smtClean="0"/>
              <a:t>ème</a:t>
            </a:r>
            <a:r>
              <a:rPr lang="fr-FR" sz="3600" dirty="0" smtClean="0"/>
              <a:t>  </a:t>
            </a:r>
            <a:r>
              <a:rPr lang="fr-FR" sz="3600" dirty="0" smtClean="0"/>
              <a:t>groupe au présent de l’indicatif </a:t>
            </a:r>
            <a:r>
              <a:rPr lang="fr-FR" sz="3600" dirty="0" smtClean="0"/>
              <a:t>peuvent être différentes</a:t>
            </a:r>
            <a:endParaRPr lang="fr-FR" sz="3600" dirty="0" smtClean="0"/>
          </a:p>
          <a:p>
            <a:pPr marL="0" indent="0" algn="ctr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43608" y="2060848"/>
            <a:ext cx="6984776" cy="707886"/>
            <a:chOff x="1043608" y="2060848"/>
            <a:chExt cx="6984776" cy="707886"/>
          </a:xfrm>
        </p:grpSpPr>
        <p:sp>
          <p:nvSpPr>
            <p:cNvPr id="11" name="ZoneTexte 10"/>
            <p:cNvSpPr txBox="1"/>
            <p:nvPr/>
          </p:nvSpPr>
          <p:spPr>
            <a:xfrm>
              <a:off x="1043608" y="2060848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je 		 	</a:t>
              </a:r>
              <a:r>
                <a:rPr lang="fr-FR" sz="4000" dirty="0" smtClean="0">
                  <a:solidFill>
                    <a:srgbClr val="FF0000"/>
                  </a:solidFill>
                </a:rPr>
                <a:t>s –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ds</a:t>
              </a:r>
              <a:r>
                <a:rPr lang="fr-FR" sz="4000" dirty="0" smtClean="0">
                  <a:solidFill>
                    <a:srgbClr val="FF0000"/>
                  </a:solidFill>
                </a:rPr>
                <a:t> –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ts</a:t>
              </a:r>
              <a:r>
                <a:rPr lang="fr-FR" sz="4000" dirty="0" smtClean="0">
                  <a:solidFill>
                    <a:srgbClr val="FF0000"/>
                  </a:solidFill>
                </a:rPr>
                <a:t> - x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5" name="Connecteur droit avec flèche 4"/>
            <p:cNvCxnSpPr/>
            <p:nvPr/>
          </p:nvCxnSpPr>
          <p:spPr>
            <a:xfrm>
              <a:off x="2699792" y="2456055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1043608" y="2722381"/>
            <a:ext cx="6984776" cy="1323439"/>
            <a:chOff x="1043608" y="2060848"/>
            <a:chExt cx="6984776" cy="1323439"/>
          </a:xfrm>
        </p:grpSpPr>
        <p:sp>
          <p:nvSpPr>
            <p:cNvPr id="14" name="ZoneTexte 13"/>
            <p:cNvSpPr txBox="1"/>
            <p:nvPr/>
          </p:nvSpPr>
          <p:spPr>
            <a:xfrm>
              <a:off x="1043608" y="2060848"/>
              <a:ext cx="698477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 smtClean="0"/>
                <a:t>tu </a:t>
              </a:r>
              <a:r>
                <a:rPr lang="fr-FR" sz="4000" dirty="0"/>
                <a:t>		 	</a:t>
              </a:r>
              <a:r>
                <a:rPr lang="fr-FR" sz="4000" dirty="0">
                  <a:solidFill>
                    <a:srgbClr val="FF0000"/>
                  </a:solidFill>
                </a:rPr>
                <a:t>s – </a:t>
              </a:r>
              <a:r>
                <a:rPr lang="fr-FR" sz="4000" dirty="0" err="1">
                  <a:solidFill>
                    <a:srgbClr val="FF0000"/>
                  </a:solidFill>
                </a:rPr>
                <a:t>ds</a:t>
              </a:r>
              <a:r>
                <a:rPr lang="fr-FR" sz="4000" dirty="0">
                  <a:solidFill>
                    <a:srgbClr val="FF0000"/>
                  </a:solidFill>
                </a:rPr>
                <a:t> –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ts</a:t>
              </a:r>
              <a:r>
                <a:rPr lang="fr-FR" sz="4000" dirty="0" smtClean="0">
                  <a:solidFill>
                    <a:srgbClr val="FF0000"/>
                  </a:solidFill>
                </a:rPr>
                <a:t> - x </a:t>
              </a:r>
              <a:endParaRPr lang="fr-FR" sz="4000" dirty="0">
                <a:solidFill>
                  <a:srgbClr val="FF0000"/>
                </a:solidFill>
              </a:endParaRPr>
            </a:p>
            <a:p>
              <a:pPr algn="ctr"/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2627784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/>
          <p:cNvGrpSpPr/>
          <p:nvPr/>
        </p:nvGrpSpPr>
        <p:grpSpPr>
          <a:xfrm>
            <a:off x="225413" y="3421154"/>
            <a:ext cx="6984776" cy="707886"/>
            <a:chOff x="213702" y="2040808"/>
            <a:chExt cx="6984776" cy="707886"/>
          </a:xfrm>
        </p:grpSpPr>
        <p:sp>
          <p:nvSpPr>
            <p:cNvPr id="17" name="ZoneTexte 16"/>
            <p:cNvSpPr txBox="1"/>
            <p:nvPr/>
          </p:nvSpPr>
          <p:spPr>
            <a:xfrm>
              <a:off x="213702" y="2040808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 smtClean="0"/>
                <a:t>il, elle ou on 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smtClean="0">
                  <a:solidFill>
                    <a:srgbClr val="FF0000"/>
                  </a:solidFill>
                </a:rPr>
                <a:t>t </a:t>
              </a:r>
              <a:r>
                <a:rPr lang="fr-FR" sz="4000" dirty="0">
                  <a:solidFill>
                    <a:srgbClr val="FF0000"/>
                  </a:solidFill>
                </a:rPr>
                <a:t>– </a:t>
              </a:r>
              <a:r>
                <a:rPr lang="fr-FR" sz="4000" dirty="0" smtClean="0">
                  <a:solidFill>
                    <a:srgbClr val="FF0000"/>
                  </a:solidFill>
                </a:rPr>
                <a:t>d 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3675203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 18"/>
          <p:cNvGrpSpPr/>
          <p:nvPr/>
        </p:nvGrpSpPr>
        <p:grpSpPr>
          <a:xfrm>
            <a:off x="827584" y="4161274"/>
            <a:ext cx="6984776" cy="707886"/>
            <a:chOff x="815873" y="2047135"/>
            <a:chExt cx="6984776" cy="707886"/>
          </a:xfrm>
        </p:grpSpPr>
        <p:sp>
          <p:nvSpPr>
            <p:cNvPr id="20" name="ZoneTexte 19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             nous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ons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827584" y="4941168"/>
            <a:ext cx="6984776" cy="707886"/>
            <a:chOff x="815873" y="2047135"/>
            <a:chExt cx="6984776" cy="707886"/>
          </a:xfrm>
        </p:grpSpPr>
        <p:sp>
          <p:nvSpPr>
            <p:cNvPr id="23" name="ZoneTexte 22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             vous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ez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4" name="Connecteur droit avec flèche 23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/>
          <p:cNvGrpSpPr/>
          <p:nvPr/>
        </p:nvGrpSpPr>
        <p:grpSpPr>
          <a:xfrm>
            <a:off x="1187624" y="5733256"/>
            <a:ext cx="6984776" cy="707886"/>
            <a:chOff x="1175913" y="2047135"/>
            <a:chExt cx="6984776" cy="707886"/>
          </a:xfrm>
        </p:grpSpPr>
        <p:sp>
          <p:nvSpPr>
            <p:cNvPr id="26" name="ZoneTexte 25"/>
            <p:cNvSpPr txBox="1"/>
            <p:nvPr/>
          </p:nvSpPr>
          <p:spPr>
            <a:xfrm>
              <a:off x="117591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ils ou elles </a:t>
              </a:r>
              <a:r>
                <a:rPr lang="fr-FR" sz="4000" dirty="0"/>
                <a:t>		</a:t>
              </a:r>
              <a:r>
                <a:rPr lang="fr-FR" sz="4000" dirty="0" smtClean="0"/>
                <a:t>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ent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09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1180728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- Il faut donc apprendre à quels verbes correspondent les différentes terminaisons.</a:t>
            </a: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65121" y="1556792"/>
            <a:ext cx="8454008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- On va donc classer les verbes du 3</a:t>
            </a:r>
            <a:r>
              <a:rPr lang="fr-FR" baseline="30000" dirty="0" smtClean="0"/>
              <a:t>ème</a:t>
            </a:r>
            <a:r>
              <a:rPr lang="fr-FR" dirty="0" smtClean="0"/>
              <a:t> groupe en trois catégories :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754233" y="2635965"/>
            <a:ext cx="806489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C00000"/>
                </a:solidFill>
              </a:rPr>
              <a:t>1- la plupart des verbes du 3</a:t>
            </a:r>
            <a:r>
              <a:rPr lang="fr-FR" baseline="30000" dirty="0" smtClean="0">
                <a:solidFill>
                  <a:srgbClr val="C00000"/>
                </a:solidFill>
              </a:rPr>
              <a:t>ème</a:t>
            </a:r>
            <a:r>
              <a:rPr lang="fr-FR" dirty="0" smtClean="0">
                <a:solidFill>
                  <a:srgbClr val="C00000"/>
                </a:solidFill>
              </a:rPr>
              <a:t> groupe ont pour terminaisons : s – s – t – </a:t>
            </a:r>
            <a:r>
              <a:rPr lang="fr-FR" dirty="0" err="1" smtClean="0">
                <a:solidFill>
                  <a:srgbClr val="C00000"/>
                </a:solidFill>
              </a:rPr>
              <a:t>ons</a:t>
            </a:r>
            <a:r>
              <a:rPr lang="fr-FR" dirty="0" smtClean="0">
                <a:solidFill>
                  <a:srgbClr val="C00000"/>
                </a:solidFill>
              </a:rPr>
              <a:t> – </a:t>
            </a:r>
            <a:r>
              <a:rPr lang="fr-FR" dirty="0" err="1" smtClean="0">
                <a:solidFill>
                  <a:srgbClr val="C00000"/>
                </a:solidFill>
              </a:rPr>
              <a:t>ez</a:t>
            </a:r>
            <a:r>
              <a:rPr lang="fr-FR" dirty="0" smtClean="0">
                <a:solidFill>
                  <a:srgbClr val="C00000"/>
                </a:solidFill>
              </a:rPr>
              <a:t> – </a:t>
            </a:r>
            <a:r>
              <a:rPr lang="fr-FR" dirty="0" err="1" smtClean="0">
                <a:solidFill>
                  <a:srgbClr val="C00000"/>
                </a:solidFill>
              </a:rPr>
              <a:t>ent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754233" y="3789040"/>
            <a:ext cx="806489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FE0000"/>
                </a:solidFill>
              </a:rPr>
              <a:t>2- la plupart des verbes en –</a:t>
            </a:r>
            <a:r>
              <a:rPr lang="fr-FR" dirty="0" err="1" smtClean="0">
                <a:solidFill>
                  <a:srgbClr val="FE0000"/>
                </a:solidFill>
              </a:rPr>
              <a:t>dre</a:t>
            </a:r>
            <a:r>
              <a:rPr lang="fr-FR" dirty="0" smtClean="0">
                <a:solidFill>
                  <a:srgbClr val="FE0000"/>
                </a:solidFill>
              </a:rPr>
              <a:t> ont pour terminaisons : </a:t>
            </a:r>
            <a:r>
              <a:rPr lang="fr-FR" dirty="0" err="1" smtClean="0">
                <a:solidFill>
                  <a:srgbClr val="FE0000"/>
                </a:solidFill>
              </a:rPr>
              <a:t>ds</a:t>
            </a:r>
            <a:r>
              <a:rPr lang="fr-FR" dirty="0" smtClean="0">
                <a:solidFill>
                  <a:srgbClr val="FE0000"/>
                </a:solidFill>
              </a:rPr>
              <a:t> – </a:t>
            </a:r>
            <a:r>
              <a:rPr lang="fr-FR" dirty="0" err="1" smtClean="0">
                <a:solidFill>
                  <a:srgbClr val="FE0000"/>
                </a:solidFill>
              </a:rPr>
              <a:t>ds</a:t>
            </a:r>
            <a:r>
              <a:rPr lang="fr-FR" dirty="0" smtClean="0">
                <a:solidFill>
                  <a:srgbClr val="FE0000"/>
                </a:solidFill>
              </a:rPr>
              <a:t> – d – </a:t>
            </a:r>
            <a:r>
              <a:rPr lang="fr-FR" dirty="0" err="1" smtClean="0">
                <a:solidFill>
                  <a:srgbClr val="FE0000"/>
                </a:solidFill>
              </a:rPr>
              <a:t>ons</a:t>
            </a:r>
            <a:r>
              <a:rPr lang="fr-FR" dirty="0" smtClean="0">
                <a:solidFill>
                  <a:srgbClr val="FE0000"/>
                </a:solidFill>
              </a:rPr>
              <a:t> – </a:t>
            </a:r>
            <a:r>
              <a:rPr lang="fr-FR" dirty="0" err="1" smtClean="0">
                <a:solidFill>
                  <a:srgbClr val="FE0000"/>
                </a:solidFill>
              </a:rPr>
              <a:t>ez</a:t>
            </a:r>
            <a:r>
              <a:rPr lang="fr-FR" dirty="0" smtClean="0">
                <a:solidFill>
                  <a:srgbClr val="FE0000"/>
                </a:solidFill>
              </a:rPr>
              <a:t> – </a:t>
            </a:r>
            <a:r>
              <a:rPr lang="fr-FR" dirty="0" err="1" smtClean="0">
                <a:solidFill>
                  <a:srgbClr val="FE0000"/>
                </a:solidFill>
              </a:rPr>
              <a:t>ent</a:t>
            </a:r>
            <a:r>
              <a:rPr lang="fr-FR" dirty="0" smtClean="0">
                <a:solidFill>
                  <a:srgbClr val="FE0000"/>
                </a:solidFill>
              </a:rPr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>
              <a:solidFill>
                <a:srgbClr val="FE000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773440" y="4869160"/>
            <a:ext cx="8064896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FF7171"/>
                </a:solidFill>
              </a:rPr>
              <a:t>3- trois verbes ont pour terminaisons : x – x – t – </a:t>
            </a:r>
            <a:r>
              <a:rPr lang="fr-FR" dirty="0" err="1" smtClean="0">
                <a:solidFill>
                  <a:srgbClr val="FF7171"/>
                </a:solidFill>
              </a:rPr>
              <a:t>ons</a:t>
            </a:r>
            <a:r>
              <a:rPr lang="fr-FR" dirty="0" smtClean="0">
                <a:solidFill>
                  <a:srgbClr val="FF7171"/>
                </a:solidFill>
              </a:rPr>
              <a:t> – </a:t>
            </a:r>
            <a:r>
              <a:rPr lang="fr-FR" dirty="0" err="1" smtClean="0">
                <a:solidFill>
                  <a:srgbClr val="FF7171"/>
                </a:solidFill>
              </a:rPr>
              <a:t>ez</a:t>
            </a:r>
            <a:r>
              <a:rPr lang="fr-FR" dirty="0" smtClean="0">
                <a:solidFill>
                  <a:srgbClr val="FF7171"/>
                </a:solidFill>
              </a:rPr>
              <a:t> – </a:t>
            </a:r>
            <a:r>
              <a:rPr lang="fr-FR" dirty="0" err="1" smtClean="0">
                <a:solidFill>
                  <a:srgbClr val="FF7171"/>
                </a:solidFill>
              </a:rPr>
              <a:t>ent</a:t>
            </a:r>
            <a:r>
              <a:rPr lang="fr-FR" dirty="0" smtClean="0">
                <a:solidFill>
                  <a:srgbClr val="FF7171"/>
                </a:solidFill>
              </a:rPr>
              <a:t>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3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3263" y="2498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Commençons par les verbes en -</a:t>
            </a:r>
            <a:r>
              <a:rPr lang="fr-FR" dirty="0" err="1" smtClean="0">
                <a:solidFill>
                  <a:srgbClr val="0070C0"/>
                </a:solidFill>
                <a:ea typeface="Script Ecole 2" panose="02000400000000000000" pitchFamily="2" charset="0"/>
              </a:rPr>
              <a:t>dre</a:t>
            </a:r>
            <a:endParaRPr lang="fr-FR" dirty="0">
              <a:solidFill>
                <a:srgbClr val="0070C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187873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r>
                        <a:rPr lang="fr-FR" sz="3600" b="1" u="sng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3600" b="1" u="sng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FE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conjuguer les verbes </a:t>
            </a:r>
            <a:r>
              <a:rPr lang="fr-FR" dirty="0" smtClean="0">
                <a:ea typeface="Script Ecole 2" panose="02000400000000000000" pitchFamily="2" charset="0"/>
              </a:rPr>
              <a:t>en -</a:t>
            </a:r>
            <a:r>
              <a:rPr lang="fr-FR" dirty="0" err="1" smtClean="0">
                <a:ea typeface="Script Ecole 2" panose="02000400000000000000" pitchFamily="2" charset="0"/>
              </a:rPr>
              <a:t>dre</a:t>
            </a:r>
            <a:r>
              <a:rPr lang="fr-FR" dirty="0" smtClean="0">
                <a:ea typeface="Script Ecole 2" panose="02000400000000000000" pitchFamily="2" charset="0"/>
              </a:rPr>
              <a:t>, </a:t>
            </a:r>
            <a:r>
              <a:rPr lang="fr-FR" dirty="0" smtClean="0">
                <a:ea typeface="Script Ecole 2" panose="02000400000000000000" pitchFamily="2" charset="0"/>
              </a:rPr>
              <a:t>on enlève la terminaison </a:t>
            </a:r>
            <a:r>
              <a:rPr lang="fr-FR" dirty="0" smtClean="0">
                <a:ea typeface="Script Ecole 2" panose="02000400000000000000" pitchFamily="2" charset="0"/>
              </a:rPr>
              <a:t>-</a:t>
            </a:r>
            <a:r>
              <a:rPr lang="fr-FR" dirty="0" err="1" smtClean="0">
                <a:ea typeface="Script Ecole 2" panose="02000400000000000000" pitchFamily="2" charset="0"/>
              </a:rPr>
              <a:t>dre</a:t>
            </a:r>
            <a:r>
              <a:rPr lang="fr-FR" dirty="0" smtClean="0">
                <a:ea typeface="Script Ecole 2" panose="02000400000000000000" pitchFamily="2" charset="0"/>
              </a:rPr>
              <a:t> </a:t>
            </a:r>
            <a:r>
              <a:rPr lang="fr-FR" dirty="0" smtClean="0">
                <a:ea typeface="Script Ecole 2" panose="02000400000000000000" pitchFamily="2" charset="0"/>
              </a:rPr>
              <a:t>: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93777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r>
                        <a:rPr lang="fr-FR" sz="3600" b="1" u="sng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3600" b="1" u="sng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FE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3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3262" y="249891"/>
            <a:ext cx="8313193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ea typeface="Script Ecole 2" panose="02000400000000000000" pitchFamily="2" charset="0"/>
              </a:rPr>
              <a:t>Puis on ajoute les terminaisons des verbes en –</a:t>
            </a:r>
            <a:r>
              <a:rPr lang="fr-FR" sz="3600" dirty="0" err="1" smtClean="0">
                <a:ea typeface="Script Ecole 2" panose="02000400000000000000" pitchFamily="2" charset="0"/>
              </a:rPr>
              <a:t>dre</a:t>
            </a:r>
            <a:r>
              <a:rPr lang="fr-FR" sz="3600" dirty="0" smtClean="0">
                <a:ea typeface="Script Ecole 2" panose="02000400000000000000" pitchFamily="2" charset="0"/>
              </a:rPr>
              <a:t> :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ds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–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ds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– d –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ons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–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ez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 - </a:t>
            </a:r>
            <a:r>
              <a:rPr lang="fr-FR" sz="3600" dirty="0" err="1" smtClean="0">
                <a:solidFill>
                  <a:srgbClr val="FE0000"/>
                </a:solidFill>
                <a:ea typeface="Script Ecole 2" panose="02000400000000000000" pitchFamily="2" charset="0"/>
              </a:rPr>
              <a:t>ent</a:t>
            </a:r>
            <a:endParaRPr lang="fr-FR" sz="3600" dirty="0">
              <a:solidFill>
                <a:srgbClr val="FE000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25455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r>
                        <a:rPr lang="fr-FR" sz="3600" b="1" u="sng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3600" b="1" u="sng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</a:t>
                      </a:r>
                      <a:r>
                        <a:rPr lang="fr-FR" sz="2400" b="1" dirty="0" err="1" smtClean="0">
                          <a:solidFill>
                            <a:srgbClr val="FE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</a:t>
                      </a:r>
                      <a:endParaRPr lang="fr-FR" sz="2400" b="1" dirty="0">
                        <a:solidFill>
                          <a:srgbClr val="FE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393138" y="61653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avec ils et elles, on double le n !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466" y="6111634"/>
            <a:ext cx="476672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3263" y="249891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un autre verbe en -</a:t>
            </a:r>
            <a:r>
              <a:rPr lang="fr-FR" dirty="0" err="1" smtClean="0">
                <a:solidFill>
                  <a:srgbClr val="0070C0"/>
                </a:solidFill>
                <a:ea typeface="Script Ecole 2" panose="02000400000000000000" pitchFamily="2" charset="0"/>
              </a:rPr>
              <a:t>dre</a:t>
            </a:r>
            <a:endParaRPr lang="fr-FR" dirty="0">
              <a:solidFill>
                <a:srgbClr val="0070C0"/>
              </a:solidFill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53760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r>
                        <a:rPr lang="fr-FR" sz="3600" b="1" u="sng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3600" b="1" u="sng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FE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2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fr-FR" sz="3600" dirty="0" smtClean="0">
                <a:ea typeface="Script Ecole 2" panose="02000400000000000000" pitchFamily="2" charset="0"/>
              </a:rPr>
              <a:t>Pour le verbe rendre, on doit entendre [d], donc on garde le </a:t>
            </a:r>
            <a:r>
              <a:rPr lang="fr-FR" sz="3600" dirty="0" smtClean="0">
                <a:solidFill>
                  <a:srgbClr val="FE0000"/>
                </a:solidFill>
                <a:ea typeface="Script Ecole 2" panose="02000400000000000000" pitchFamily="2" charset="0"/>
              </a:rPr>
              <a:t>d</a:t>
            </a:r>
            <a:r>
              <a:rPr lang="fr-FR" sz="3600" dirty="0" smtClean="0">
                <a:ea typeface="Script Ecole 2" panose="02000400000000000000" pitchFamily="2" charset="0"/>
              </a:rPr>
              <a:t> à toutes les personnes :</a:t>
            </a:r>
            <a:endParaRPr lang="fr-FR" sz="3600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282776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r>
                        <a:rPr lang="fr-FR" sz="3600" b="1" u="sng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dre</a:t>
                      </a:r>
                      <a:endParaRPr lang="fr-FR" sz="3600" b="1" u="sng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ren</a:t>
                      </a:r>
                      <a:endParaRPr lang="fr-FR" sz="2400" b="1" dirty="0">
                        <a:solidFill>
                          <a:srgbClr val="FE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2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803</Words>
  <Application>Microsoft Office PowerPoint</Application>
  <PresentationFormat>Affichage à l'écran (4:3)</PresentationFormat>
  <Paragraphs>315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Conjugaison</vt:lpstr>
      <vt:lpstr>Conjugaison</vt:lpstr>
      <vt:lpstr>Présentation PowerPoint</vt:lpstr>
      <vt:lpstr>Présentation PowerPoint</vt:lpstr>
      <vt:lpstr>Commençons par les verbes en -dre</vt:lpstr>
      <vt:lpstr>Pour conjuguer les verbes en -dre, on enlève la terminaison -dre :</vt:lpstr>
      <vt:lpstr>Puis on ajoute les terminaisons des verbes en –dre : ds – ds – d –ons –ez - ent</vt:lpstr>
      <vt:lpstr>un autre verbe en -dre</vt:lpstr>
      <vt:lpstr>Pour le verbe rendre, on doit entendre [d], donc on garde le d à toutes les personnes :</vt:lpstr>
      <vt:lpstr>trois verbes ont pour terminaisons : x, x, t, ons, ez et ent. Ce sont les verbes : pouvoir, vouloir et valoir</vt:lpstr>
      <vt:lpstr>trois verbes ont pour terminaisons : x, x, t, ons, ez et ent. Ce sont les verbes : pouvoir, vouloir et valoir</vt:lpstr>
      <vt:lpstr>Tous les autres verbes s’écrivent avec les terminaisons : s, s, t, ons, ez et ent.</vt:lpstr>
      <vt:lpstr>Tous les autres verbes s’écrivent avec les terminaisons : s, s, t, ons, ez et ent.</vt:lpstr>
      <vt:lpstr>Tous les autres verbes s’écrivent avec les terminaisons : s, s, t, ons, ez et ent.</vt:lpstr>
      <vt:lpstr>Les verbes en –soudre et en -indre se conjuguent aussi : s, s, t, ons, ez et ent et non comme les autres verbes en –dre !</vt:lpstr>
      <vt:lpstr>Les verbes en –soudre et en -indre se conjuguent aussi : s, s, t, ons, ez et ent et non comme les autres verbes en –dre !</vt:lpstr>
      <vt:lpstr>Pour terminer,  3 verbes à connaître par cœur !</vt:lpstr>
      <vt:lpstr>Pour terminer,  3 verbes à connaître par cœur !</vt:lpstr>
      <vt:lpstr>Pour terminer,  3 verbes à connaître par cœur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36</cp:revision>
  <dcterms:created xsi:type="dcterms:W3CDTF">2020-05-28T07:48:19Z</dcterms:created>
  <dcterms:modified xsi:type="dcterms:W3CDTF">2020-11-14T17:15:55Z</dcterms:modified>
</cp:coreProperties>
</file>