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286" r:id="rId5"/>
    <p:sldId id="288" r:id="rId6"/>
    <p:sldId id="289" r:id="rId7"/>
    <p:sldId id="285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CC"/>
    <a:srgbClr val="F20000"/>
    <a:srgbClr val="FFFFFF"/>
    <a:srgbClr val="FFCC00"/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vocabulaire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familles de mots</a:t>
            </a:r>
            <a:endParaRPr lang="fr-FR" sz="44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V2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vocabulaire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reconnaître les familles de mots. </a:t>
            </a:r>
            <a:endParaRPr lang="fr-F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Qu’est-ce qu’une famille de mots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>
                <a:latin typeface="Calibri" charset="0"/>
                <a:ea typeface="Calibri" charset="0"/>
                <a:cs typeface="Calibri" charset="0"/>
              </a:rPr>
              <a:t>On peut ranger les mots par </a:t>
            </a:r>
            <a:r>
              <a:rPr lang="fr-FR" b="1" dirty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FAMILLE. </a:t>
            </a:r>
            <a:endParaRPr lang="fr-FR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8153" y="4502168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3200" i="1" dirty="0" smtClean="0">
                <a:solidFill>
                  <a:srgbClr val="00B050"/>
                </a:solidFill>
                <a:ea typeface="Microsoft YaHei" pitchFamily="2"/>
                <a:cs typeface="Mangal" pitchFamily="2"/>
              </a:rPr>
              <a:t>Exemple</a:t>
            </a:r>
            <a:r>
              <a:rPr lang="fr-FR" sz="3200" i="1" dirty="0" smtClean="0">
                <a:ea typeface="Microsoft YaHei" pitchFamily="2"/>
                <a:cs typeface="Mangal" pitchFamily="2"/>
              </a:rPr>
              <a:t> : </a:t>
            </a:r>
          </a:p>
          <a:p>
            <a:pPr>
              <a:defRPr/>
            </a:pPr>
            <a:r>
              <a:rPr lang="fr-FR" sz="3200" i="1" dirty="0" smtClean="0">
                <a:ea typeface="Microsoft YaHei" pitchFamily="2"/>
                <a:cs typeface="Mangal" pitchFamily="2"/>
              </a:rPr>
              <a:t>Dans </a:t>
            </a:r>
            <a:r>
              <a:rPr lang="fr-FR" sz="3200" i="1" dirty="0">
                <a:ea typeface="Microsoft YaHei" pitchFamily="2"/>
                <a:cs typeface="Mangal" pitchFamily="2"/>
              </a:rPr>
              <a:t>la famille de </a:t>
            </a:r>
            <a:r>
              <a:rPr lang="fr-FR" sz="3200" b="1" i="1" dirty="0">
                <a:solidFill>
                  <a:srgbClr val="0070C0"/>
                </a:solidFill>
                <a:ea typeface="Microsoft YaHei" pitchFamily="2"/>
                <a:cs typeface="Mangal" pitchFamily="2"/>
              </a:rPr>
              <a:t>TERRE</a:t>
            </a:r>
            <a:r>
              <a:rPr lang="fr-FR" sz="3200" i="1" dirty="0">
                <a:ea typeface="Microsoft YaHei" pitchFamily="2"/>
                <a:cs typeface="Mangal" pitchFamily="2"/>
              </a:rPr>
              <a:t> on trouve : </a:t>
            </a:r>
            <a:r>
              <a:rPr lang="fr-FR" sz="3200" i="1" dirty="0">
                <a:solidFill>
                  <a:srgbClr val="0070C0"/>
                </a:solidFill>
                <a:ea typeface="Microsoft YaHei" pitchFamily="2"/>
                <a:cs typeface="Mangal" pitchFamily="2"/>
              </a:rPr>
              <a:t>terr</a:t>
            </a:r>
            <a:r>
              <a:rPr lang="fr-FR" sz="3200" i="1" dirty="0">
                <a:ea typeface="Microsoft YaHei" pitchFamily="2"/>
                <a:cs typeface="Mangal" pitchFamily="2"/>
              </a:rPr>
              <a:t>estre, </a:t>
            </a:r>
            <a:r>
              <a:rPr lang="fr-FR" sz="3200" i="1" dirty="0">
                <a:solidFill>
                  <a:srgbClr val="0070C0"/>
                </a:solidFill>
                <a:ea typeface="Microsoft YaHei" pitchFamily="2"/>
                <a:cs typeface="Mangal" pitchFamily="2"/>
              </a:rPr>
              <a:t>terr</a:t>
            </a:r>
            <a:r>
              <a:rPr lang="fr-FR" sz="3200" i="1" dirty="0">
                <a:ea typeface="Microsoft YaHei" pitchFamily="2"/>
                <a:cs typeface="Mangal" pitchFamily="2"/>
              </a:rPr>
              <a:t>ien, en</a:t>
            </a:r>
            <a:r>
              <a:rPr lang="fr-FR" sz="3200" i="1" dirty="0">
                <a:solidFill>
                  <a:srgbClr val="0070C0"/>
                </a:solidFill>
                <a:ea typeface="Microsoft YaHei" pitchFamily="2"/>
                <a:cs typeface="Mangal" pitchFamily="2"/>
              </a:rPr>
              <a:t>terr</a:t>
            </a:r>
            <a:r>
              <a:rPr lang="fr-FR" sz="3200" i="1" dirty="0">
                <a:ea typeface="Microsoft YaHei" pitchFamily="2"/>
                <a:cs typeface="Mangal" pitchFamily="2"/>
              </a:rPr>
              <a:t>er...</a:t>
            </a:r>
            <a:endParaRPr lang="fr-FR" sz="3200" i="1" dirty="0"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48153" y="3356992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>
                <a:latin typeface="Calibri" charset="0"/>
                <a:ea typeface="Calibri" charset="0"/>
                <a:cs typeface="Calibri" charset="0"/>
              </a:rPr>
              <a:t>Les mots d’une même famille possèdent un même </a:t>
            </a:r>
            <a:r>
              <a:rPr lang="fr-FR" b="1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RADICAL</a:t>
            </a:r>
            <a:r>
              <a:rPr lang="fr-FR" dirty="0" smtClean="0">
                <a:latin typeface="Calibri" charset="0"/>
                <a:ea typeface="Calibri" charset="0"/>
                <a:cs typeface="Calibri" charset="0"/>
              </a:rPr>
              <a:t>. 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548153" y="2276872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>
                <a:latin typeface="Calibri" charset="0"/>
                <a:ea typeface="Calibri" charset="0"/>
                <a:cs typeface="Calibri" charset="0"/>
              </a:rPr>
              <a:t>Une famille de mots contient tous les mots issus du même mot d’origine. </a:t>
            </a:r>
          </a:p>
        </p:txBody>
      </p:sp>
    </p:spTree>
    <p:extLst>
      <p:ext uri="{BB962C8B-B14F-4D97-AF65-F5344CB8AC3E}">
        <p14:creationId xmlns:p14="http://schemas.microsoft.com/office/powerpoint/2010/main" val="319614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Apprenons à retrouver les mots d’une même famille.</a:t>
            </a:r>
            <a:endParaRPr lang="fr-FR" dirty="0"/>
          </a:p>
        </p:txBody>
      </p:sp>
      <p:sp>
        <p:nvSpPr>
          <p:cNvPr id="15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Pour retrouver les mots d’une même famille, il faut que les mots obéissent à </a:t>
            </a: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2 conditions 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: </a:t>
            </a:r>
            <a:endParaRPr lang="fr-FR" sz="28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531462" y="2636912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- Il faut que l’on trouve </a:t>
            </a: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le même radical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, c’est-à-dire que tous les mots de la même famille doivent avoir une partie en commun ;</a:t>
            </a: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531462" y="4077072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- Il faut qu’</a:t>
            </a: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ils fassent penser à la même chose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274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Apprenons à retrouver les mots d’une même famille.</a:t>
            </a:r>
            <a:endParaRPr lang="fr-FR" dirty="0"/>
          </a:p>
        </p:txBody>
      </p:sp>
      <p:sp>
        <p:nvSpPr>
          <p:cNvPr id="15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Entraînons-nous…</a:t>
            </a:r>
            <a:endParaRPr lang="fr-FR" sz="28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529004" y="2110337"/>
            <a:ext cx="8229600" cy="8866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Parmi cette liste de mots, lesquels appartiennent à la famille de vol (dans le ciel) :</a:t>
            </a: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395536" y="3068960"/>
            <a:ext cx="1293685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volante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841621" y="3068960"/>
            <a:ext cx="1002186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voler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87824" y="3068960"/>
            <a:ext cx="1192539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voilier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355975" y="3068960"/>
            <a:ext cx="1368153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survoler</a:t>
            </a: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5868145" y="3068960"/>
            <a:ext cx="1800199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cerf-volant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561603" y="3653408"/>
            <a:ext cx="1160218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avion</a:t>
            </a: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1874220" y="3653408"/>
            <a:ext cx="1218212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volière</a:t>
            </a: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3131840" y="3653408"/>
            <a:ext cx="1296144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violent</a:t>
            </a: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4515703" y="3653408"/>
            <a:ext cx="1208425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voleur</a:t>
            </a:r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5868145" y="3653408"/>
            <a:ext cx="1584175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s’envoler</a:t>
            </a:r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395536" y="4365104"/>
            <a:ext cx="8208912" cy="216024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Famille de vol </a:t>
            </a:r>
            <a:r>
              <a:rPr lang="fr-FR" sz="2800" dirty="0">
                <a:latin typeface="Calibri" charset="0"/>
                <a:ea typeface="Calibri" charset="0"/>
                <a:cs typeface="Calibri" charset="0"/>
              </a:rPr>
              <a:t>(dans le ciel) </a:t>
            </a:r>
            <a:endParaRPr lang="fr-FR" sz="2800" dirty="0" smtClean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23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/>
      <p:bldP spid="17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Apprenons à retrouver les mots d’une même famille.</a:t>
            </a:r>
            <a:endParaRPr lang="fr-FR" dirty="0"/>
          </a:p>
        </p:txBody>
      </p:sp>
      <p:sp>
        <p:nvSpPr>
          <p:cNvPr id="15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Entraînons-nous…</a:t>
            </a:r>
            <a:endParaRPr lang="fr-FR" sz="28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529004" y="2110337"/>
            <a:ext cx="8229600" cy="8866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Parmi cette liste de mots, lesquels appartiennent à la famille de vol (dans le ciel) :</a:t>
            </a: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395536" y="3068960"/>
            <a:ext cx="1293685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volante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841621" y="3068960"/>
            <a:ext cx="1002186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voler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87824" y="3068960"/>
            <a:ext cx="1192539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voilier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355975" y="3068960"/>
            <a:ext cx="1368153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survoler</a:t>
            </a: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5868145" y="3068960"/>
            <a:ext cx="1800199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cerf-volant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529003" y="3653408"/>
            <a:ext cx="1160218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avion</a:t>
            </a: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1841620" y="3653408"/>
            <a:ext cx="1218212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volière</a:t>
            </a: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3131840" y="3653408"/>
            <a:ext cx="1296144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violent</a:t>
            </a: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4515703" y="3653408"/>
            <a:ext cx="1208425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voleur</a:t>
            </a:r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5868145" y="3653408"/>
            <a:ext cx="1584175" cy="4320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s’envoler</a:t>
            </a:r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395536" y="4365104"/>
            <a:ext cx="8208912" cy="216024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Famille de vol </a:t>
            </a:r>
            <a:r>
              <a:rPr lang="fr-FR" sz="2800" dirty="0">
                <a:latin typeface="Calibri" charset="0"/>
                <a:ea typeface="Calibri" charset="0"/>
                <a:cs typeface="Calibri" charset="0"/>
              </a:rPr>
              <a:t>(dans le ciel) </a:t>
            </a:r>
            <a:endParaRPr lang="fr-FR" sz="2800" dirty="0" smtClean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45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81481E-6 L 0.00017 0.283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6.66667E-6 C 0.00382 0.00786 -0.00052 0.00092 0.00573 0.00508 C 0.01788 0.01319 0.00642 0.00833 0.01423 0.01133 C 0.01788 0.01481 0.01771 0.01689 0.01892 0.02268 C 0.0184 0.03124 0.01979 0.04351 0.01232 0.04652 C 0.00364 0.05439 -0.00781 0.053 -0.01702 0.05925 C -0.01893 0.06064 -0.02136 0.06342 -0.02257 0.0655 C -0.02396 0.06782 -0.02639 0.07291 -0.02639 0.07291 C -0.03264 0.10138 -0.01667 0.11527 0.00104 0.11828 C 0.0059 0.12083 0.01163 0.12268 0.01614 0.12592 C 0.01805 0.12731 0.0217 0.13078 0.0217 0.13078 C 0.02673 0.1412 0.01979 0.12731 0.02639 0.13958 C 0.02778 0.14212 0.03021 0.14721 0.03021 0.14721 C 0.03073 0.15022 0.03212 0.153 0.03212 0.15601 C 0.03212 0.16851 0.03073 0.1949 0.02083 0.20393 C 0.01736 0.21064 0.01302 0.21573 0.00955 0.22268 C 0.00625 0.22962 0.00538 0.23958 0.00191 0.24652 C 0.00121 0.24999 -1.11111E-6 0.253 -1.11111E-6 0.2567 " pathEditMode="relative" ptsTypes="fffffffffffffffff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-0.004 0.2835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1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81481E-6 L -4.16667E-6 0.2835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-1.94444E-6 0.2824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7 L 1.38889E-6 0.2824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8907" y="183227"/>
            <a:ext cx="3849979" cy="699537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Pour résumer : 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24" name="Zone de texte 7"/>
          <p:cNvSpPr txBox="1"/>
          <p:nvPr/>
        </p:nvSpPr>
        <p:spPr>
          <a:xfrm>
            <a:off x="3406140" y="1520825"/>
            <a:ext cx="2242185" cy="1104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800" b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Une famille de mots</a:t>
            </a:r>
            <a:endParaRPr lang="fr-FR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5" name="Zone de texte 30"/>
          <p:cNvSpPr txBox="1"/>
          <p:nvPr/>
        </p:nvSpPr>
        <p:spPr>
          <a:xfrm>
            <a:off x="6044565" y="3269615"/>
            <a:ext cx="1311275" cy="651510"/>
          </a:xfrm>
          <a:prstGeom prst="rect">
            <a:avLst/>
          </a:prstGeom>
          <a:solidFill>
            <a:srgbClr val="FFCC99"/>
          </a:solidFill>
          <a:ln w="1270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100" b="1">
                <a:effectLst/>
                <a:ea typeface="Calibri"/>
                <a:cs typeface="Times New Roman"/>
              </a:rPr>
              <a:t>2- des mots qui font penser à la même chose.</a:t>
            </a:r>
            <a:endParaRPr lang="fr-FR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26" name="Zone de texte 17"/>
          <p:cNvSpPr txBox="1"/>
          <p:nvPr/>
        </p:nvSpPr>
        <p:spPr>
          <a:xfrm>
            <a:off x="1788160" y="3261995"/>
            <a:ext cx="1692910" cy="492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100" b="1">
                <a:effectLst/>
                <a:ea typeface="Calibri"/>
                <a:cs typeface="Times New Roman"/>
              </a:rPr>
              <a:t>1- une partie commune : </a:t>
            </a:r>
            <a:endParaRPr lang="fr-FR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100" b="1">
                <a:effectLst/>
                <a:ea typeface="Calibri"/>
                <a:cs typeface="Times New Roman"/>
              </a:rPr>
              <a:t>le radical</a:t>
            </a:r>
            <a:endParaRPr lang="fr-FR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27" name="Zone de texte 26"/>
          <p:cNvSpPr txBox="1"/>
          <p:nvPr/>
        </p:nvSpPr>
        <p:spPr>
          <a:xfrm>
            <a:off x="2081530" y="3930650"/>
            <a:ext cx="1017270" cy="1120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mère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père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frère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sœur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28" name="Zone de texte 29"/>
          <p:cNvSpPr txBox="1"/>
          <p:nvPr/>
        </p:nvSpPr>
        <p:spPr>
          <a:xfrm>
            <a:off x="3688080" y="4200525"/>
            <a:ext cx="2066925" cy="1136650"/>
          </a:xfrm>
          <a:prstGeom prst="rect">
            <a:avLst/>
          </a:prstGeom>
          <a:solidFill>
            <a:schemeClr val="bg1"/>
          </a:solidFill>
          <a:ln w="1270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100" b="1">
                <a:effectLst/>
                <a:ea typeface="Calibri"/>
                <a:cs typeface="Times New Roman"/>
              </a:rPr>
              <a:t>vol</a:t>
            </a:r>
            <a:r>
              <a:rPr lang="fr-FR" sz="1100">
                <a:effectLst/>
                <a:ea typeface="Calibri"/>
                <a:cs typeface="Times New Roman"/>
              </a:rPr>
              <a:t>er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100" b="1">
                <a:effectLst/>
                <a:ea typeface="Calibri"/>
                <a:cs typeface="Times New Roman"/>
              </a:rPr>
              <a:t>vol</a:t>
            </a:r>
            <a:r>
              <a:rPr lang="fr-FR" sz="1100">
                <a:effectLst/>
                <a:ea typeface="Calibri"/>
                <a:cs typeface="Times New Roman"/>
              </a:rPr>
              <a:t>ant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en</a:t>
            </a:r>
            <a:r>
              <a:rPr lang="fr-FR" sz="1100" b="1">
                <a:effectLst/>
                <a:ea typeface="Calibri"/>
                <a:cs typeface="Times New Roman"/>
              </a:rPr>
              <a:t>vol</a:t>
            </a:r>
            <a:endParaRPr lang="fr-FR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sur</a:t>
            </a:r>
            <a:r>
              <a:rPr lang="fr-FR" sz="1100" b="1">
                <a:effectLst/>
                <a:ea typeface="Calibri"/>
                <a:cs typeface="Times New Roman"/>
              </a:rPr>
              <a:t>vol</a:t>
            </a:r>
            <a:r>
              <a:rPr lang="fr-FR" sz="1100">
                <a:effectLst/>
                <a:ea typeface="Calibri"/>
                <a:cs typeface="Times New Roman"/>
              </a:rPr>
              <a:t>er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100" b="1">
                <a:effectLst/>
                <a:ea typeface="Calibri"/>
                <a:cs typeface="Times New Roman"/>
              </a:rPr>
              <a:t>vol</a:t>
            </a:r>
            <a:r>
              <a:rPr lang="fr-FR" sz="1100">
                <a:effectLst/>
                <a:ea typeface="Calibri"/>
                <a:cs typeface="Times New Roman"/>
              </a:rPr>
              <a:t>ière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…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29" name="Virage 28"/>
          <p:cNvSpPr/>
          <p:nvPr/>
        </p:nvSpPr>
        <p:spPr>
          <a:xfrm rot="5400000">
            <a:off x="5643880" y="2020570"/>
            <a:ext cx="1231900" cy="1231900"/>
          </a:xfrm>
          <a:prstGeom prst="bentArrow">
            <a:avLst>
              <a:gd name="adj1" fmla="val 13382"/>
              <a:gd name="adj2" fmla="val 14673"/>
              <a:gd name="adj3" fmla="val 25645"/>
              <a:gd name="adj4" fmla="val 74355"/>
            </a:avLst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30" name="Virage 29"/>
          <p:cNvSpPr/>
          <p:nvPr/>
        </p:nvSpPr>
        <p:spPr>
          <a:xfrm rot="16200000" flipH="1">
            <a:off x="2167255" y="2022475"/>
            <a:ext cx="1231900" cy="1231900"/>
          </a:xfrm>
          <a:prstGeom prst="bentArrow">
            <a:avLst>
              <a:gd name="adj1" fmla="val 13382"/>
              <a:gd name="adj2" fmla="val 14673"/>
              <a:gd name="adj3" fmla="val 25645"/>
              <a:gd name="adj4" fmla="val 74355"/>
            </a:avLst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cxnSp>
        <p:nvCxnSpPr>
          <p:cNvPr id="31" name="Connecteur droit 30"/>
          <p:cNvCxnSpPr/>
          <p:nvPr/>
        </p:nvCxnSpPr>
        <p:spPr>
          <a:xfrm>
            <a:off x="2081530" y="3930650"/>
            <a:ext cx="1017270" cy="112077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H="1">
            <a:off x="2081530" y="3930650"/>
            <a:ext cx="1017270" cy="112077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 de texte 14"/>
          <p:cNvSpPr txBox="1"/>
          <p:nvPr/>
        </p:nvSpPr>
        <p:spPr>
          <a:xfrm>
            <a:off x="6184265" y="4073525"/>
            <a:ext cx="1017270" cy="612140"/>
          </a:xfrm>
          <a:prstGeom prst="rect">
            <a:avLst/>
          </a:prstGeom>
          <a:solidFill>
            <a:srgbClr val="FFCC99"/>
          </a:solidFill>
          <a:ln w="1270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terre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terreur</a:t>
            </a:r>
          </a:p>
        </p:txBody>
      </p:sp>
      <p:cxnSp>
        <p:nvCxnSpPr>
          <p:cNvPr id="34" name="Connecteur droit 33"/>
          <p:cNvCxnSpPr/>
          <p:nvPr/>
        </p:nvCxnSpPr>
        <p:spPr>
          <a:xfrm>
            <a:off x="6184900" y="4073525"/>
            <a:ext cx="1017270" cy="61214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6184900" y="4073525"/>
            <a:ext cx="1017270" cy="61214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riangle isocèle 35"/>
          <p:cNvSpPr/>
          <p:nvPr/>
        </p:nvSpPr>
        <p:spPr>
          <a:xfrm>
            <a:off x="3688080" y="3119120"/>
            <a:ext cx="2066925" cy="1080770"/>
          </a:xfrm>
          <a:prstGeom prst="triangl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7" name="Zone de texte 14338"/>
          <p:cNvSpPr txBox="1"/>
          <p:nvPr/>
        </p:nvSpPr>
        <p:spPr>
          <a:xfrm>
            <a:off x="4213225" y="3683000"/>
            <a:ext cx="969645" cy="46863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Famille de </a:t>
            </a:r>
            <a:r>
              <a:rPr lang="fr-FR" sz="1100" b="1">
                <a:effectLst/>
                <a:ea typeface="Calibri"/>
                <a:cs typeface="Times New Roman"/>
              </a:rPr>
              <a:t>vol</a:t>
            </a:r>
            <a:endParaRPr lang="fr-FR" sz="110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42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3" grpId="0" animBg="1"/>
      <p:bldP spid="36" grpId="0" animBg="1"/>
      <p:bldP spid="3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258</Words>
  <Application>Microsoft Office PowerPoint</Application>
  <PresentationFormat>Affichage à l'écran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vocabulaire</vt:lpstr>
      <vt:lpstr>Aujourd’hui, nous allons travailler en vocabulaire. Nous allons apprendre à reconnaître les familles de mots. </vt:lpstr>
      <vt:lpstr>Qu’est-ce qu’une famille de mots ?</vt:lpstr>
      <vt:lpstr>Apprenons à retrouver les mots d’une même famille.</vt:lpstr>
      <vt:lpstr>Apprenons à retrouver les mots d’une même famille.</vt:lpstr>
      <vt:lpstr>Apprenons à retrouver les mots d’une même famille.</vt:lpstr>
      <vt:lpstr>Pour résumer 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37</cp:revision>
  <dcterms:created xsi:type="dcterms:W3CDTF">2020-05-20T07:22:41Z</dcterms:created>
  <dcterms:modified xsi:type="dcterms:W3CDTF">2020-09-26T11:00:12Z</dcterms:modified>
</cp:coreProperties>
</file>