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3" r:id="rId5"/>
    <p:sldId id="284" r:id="rId6"/>
    <p:sldId id="286" r:id="rId7"/>
    <p:sldId id="287" r:id="rId8"/>
    <p:sldId id="288" r:id="rId9"/>
    <p:sldId id="28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FF3300"/>
    <a:srgbClr val="FF99CC"/>
    <a:srgbClr val="FF61B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adverbes en -ment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O8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apprendre à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écrire les adverbes se terminant par -ment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adverbes en -ment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539552" y="980727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Les adverbes en </a:t>
            </a:r>
            <a:r>
              <a:rPr lang="fr-FR" sz="3200" i="1" dirty="0" smtClean="0">
                <a:solidFill>
                  <a:srgbClr val="FF0000"/>
                </a:solidFill>
              </a:rPr>
              <a:t>–ment </a:t>
            </a:r>
            <a:r>
              <a:rPr lang="fr-FR" sz="3200" i="1" dirty="0" smtClean="0"/>
              <a:t>sont tous construits à partir d’un </a:t>
            </a:r>
            <a:r>
              <a:rPr lang="fr-FR" sz="3200" b="1" i="1" dirty="0" smtClean="0"/>
              <a:t>adjectif qualificatif</a:t>
            </a:r>
            <a:r>
              <a:rPr lang="fr-FR" sz="3200" i="1" dirty="0" smtClean="0"/>
              <a:t>.</a:t>
            </a:r>
            <a:endParaRPr lang="fr-FR" sz="2800" i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4637534" y="2268161"/>
            <a:ext cx="3816424" cy="4113167"/>
            <a:chOff x="4637534" y="2268161"/>
            <a:chExt cx="3816424" cy="4113167"/>
          </a:xfrm>
        </p:grpSpPr>
        <p:sp>
          <p:nvSpPr>
            <p:cNvPr id="51" name="ZoneTexte 50"/>
            <p:cNvSpPr txBox="1"/>
            <p:nvPr/>
          </p:nvSpPr>
          <p:spPr>
            <a:xfrm>
              <a:off x="4781550" y="2268161"/>
              <a:ext cx="35283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>
                  <a:solidFill>
                    <a:srgbClr val="FF3300"/>
                  </a:solidFill>
                </a:rPr>
                <a:t>Adverbe</a:t>
              </a:r>
              <a:endParaRPr lang="fr-FR" sz="3200" dirty="0">
                <a:solidFill>
                  <a:srgbClr val="FF33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637534" y="2268161"/>
              <a:ext cx="3816424" cy="41131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637534" y="2268161"/>
              <a:ext cx="3816424" cy="59926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683568" y="2268161"/>
            <a:ext cx="3816424" cy="4113167"/>
            <a:chOff x="683568" y="2268161"/>
            <a:chExt cx="3816424" cy="4113167"/>
          </a:xfrm>
        </p:grpSpPr>
        <p:sp>
          <p:nvSpPr>
            <p:cNvPr id="7" name="ZoneTexte 6"/>
            <p:cNvSpPr txBox="1"/>
            <p:nvPr/>
          </p:nvSpPr>
          <p:spPr>
            <a:xfrm>
              <a:off x="827584" y="2282647"/>
              <a:ext cx="35283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>
                  <a:solidFill>
                    <a:srgbClr val="FF3300"/>
                  </a:solidFill>
                </a:rPr>
                <a:t>Adjectif qualificatif</a:t>
              </a:r>
              <a:endParaRPr lang="fr-FR" sz="3200" dirty="0">
                <a:solidFill>
                  <a:srgbClr val="FF33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3568" y="2268161"/>
              <a:ext cx="3816424" cy="41131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83568" y="2275403"/>
              <a:ext cx="3816424" cy="59926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691952" y="2884734"/>
            <a:ext cx="38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grand</a:t>
            </a:r>
            <a:endParaRPr lang="fr-FR" sz="2800" i="1" dirty="0"/>
          </a:p>
        </p:txBody>
      </p:sp>
      <p:sp>
        <p:nvSpPr>
          <p:cNvPr id="57" name="ZoneTexte 56"/>
          <p:cNvSpPr txBox="1"/>
          <p:nvPr/>
        </p:nvSpPr>
        <p:spPr>
          <a:xfrm>
            <a:off x="674787" y="3560354"/>
            <a:ext cx="38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vrai</a:t>
            </a:r>
            <a:endParaRPr lang="fr-FR" sz="2800" i="1" dirty="0"/>
          </a:p>
        </p:txBody>
      </p:sp>
      <p:sp>
        <p:nvSpPr>
          <p:cNvPr id="59" name="ZoneTexte 58"/>
          <p:cNvSpPr txBox="1"/>
          <p:nvPr/>
        </p:nvSpPr>
        <p:spPr>
          <a:xfrm>
            <a:off x="674787" y="4273932"/>
            <a:ext cx="38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élégant</a:t>
            </a:r>
            <a:endParaRPr lang="fr-FR" sz="2800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691952" y="5085184"/>
            <a:ext cx="38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exact</a:t>
            </a:r>
            <a:endParaRPr lang="fr-FR" sz="280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698798" y="5811766"/>
            <a:ext cx="38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fort</a:t>
            </a:r>
            <a:endParaRPr lang="fr-FR" sz="2800" i="1" dirty="0"/>
          </a:p>
        </p:txBody>
      </p:sp>
      <p:grpSp>
        <p:nvGrpSpPr>
          <p:cNvPr id="14" name="Groupe 13"/>
          <p:cNvGrpSpPr/>
          <p:nvPr/>
        </p:nvGrpSpPr>
        <p:grpSpPr>
          <a:xfrm>
            <a:off x="3707904" y="2852936"/>
            <a:ext cx="4737670" cy="523220"/>
            <a:chOff x="3707904" y="2852936"/>
            <a:chExt cx="4737670" cy="523220"/>
          </a:xfrm>
        </p:grpSpPr>
        <p:sp>
          <p:nvSpPr>
            <p:cNvPr id="56" name="ZoneTexte 55"/>
            <p:cNvSpPr txBox="1"/>
            <p:nvPr/>
          </p:nvSpPr>
          <p:spPr>
            <a:xfrm>
              <a:off x="4637534" y="2852936"/>
              <a:ext cx="3808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i="1" dirty="0" smtClean="0"/>
                <a:t>grandement</a:t>
              </a:r>
              <a:endParaRPr lang="fr-FR" sz="2800" i="1" dirty="0"/>
            </a:p>
          </p:txBody>
        </p:sp>
        <p:sp>
          <p:nvSpPr>
            <p:cNvPr id="13" name="Flèche droite 12"/>
            <p:cNvSpPr/>
            <p:nvPr/>
          </p:nvSpPr>
          <p:spPr>
            <a:xfrm>
              <a:off x="3707904" y="3101813"/>
              <a:ext cx="1692374" cy="170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707904" y="3553852"/>
            <a:ext cx="4752528" cy="523220"/>
            <a:chOff x="3707904" y="3553852"/>
            <a:chExt cx="4752528" cy="523220"/>
          </a:xfrm>
        </p:grpSpPr>
        <p:sp>
          <p:nvSpPr>
            <p:cNvPr id="58" name="ZoneTexte 57"/>
            <p:cNvSpPr txBox="1"/>
            <p:nvPr/>
          </p:nvSpPr>
          <p:spPr>
            <a:xfrm>
              <a:off x="4652392" y="3553852"/>
              <a:ext cx="3808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i="1" dirty="0" smtClean="0"/>
                <a:t>vraiment</a:t>
              </a:r>
              <a:endParaRPr lang="fr-FR" sz="2800" i="1" dirty="0"/>
            </a:p>
          </p:txBody>
        </p:sp>
        <p:sp>
          <p:nvSpPr>
            <p:cNvPr id="65" name="Flèche droite 64"/>
            <p:cNvSpPr/>
            <p:nvPr/>
          </p:nvSpPr>
          <p:spPr>
            <a:xfrm>
              <a:off x="3707904" y="3789040"/>
              <a:ext cx="1692374" cy="170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707904" y="4267430"/>
            <a:ext cx="4752528" cy="523220"/>
            <a:chOff x="3707904" y="4267430"/>
            <a:chExt cx="4752528" cy="523220"/>
          </a:xfrm>
        </p:grpSpPr>
        <p:sp>
          <p:nvSpPr>
            <p:cNvPr id="60" name="ZoneTexte 59"/>
            <p:cNvSpPr txBox="1"/>
            <p:nvPr/>
          </p:nvSpPr>
          <p:spPr>
            <a:xfrm>
              <a:off x="4652392" y="4267430"/>
              <a:ext cx="3808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i="1" dirty="0" smtClean="0"/>
                <a:t>élégamment</a:t>
              </a:r>
              <a:endParaRPr lang="fr-FR" sz="2800" i="1" dirty="0"/>
            </a:p>
          </p:txBody>
        </p:sp>
        <p:sp>
          <p:nvSpPr>
            <p:cNvPr id="66" name="Flèche droite 65"/>
            <p:cNvSpPr/>
            <p:nvPr/>
          </p:nvSpPr>
          <p:spPr>
            <a:xfrm>
              <a:off x="3707904" y="4509120"/>
              <a:ext cx="1692374" cy="170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707904" y="5078682"/>
            <a:ext cx="4769693" cy="523220"/>
            <a:chOff x="3707904" y="5078682"/>
            <a:chExt cx="4769693" cy="523220"/>
          </a:xfrm>
        </p:grpSpPr>
        <p:sp>
          <p:nvSpPr>
            <p:cNvPr id="62" name="ZoneTexte 61"/>
            <p:cNvSpPr txBox="1"/>
            <p:nvPr/>
          </p:nvSpPr>
          <p:spPr>
            <a:xfrm>
              <a:off x="4669557" y="5078682"/>
              <a:ext cx="3808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i="1" dirty="0" smtClean="0"/>
                <a:t>exactement</a:t>
              </a:r>
              <a:endParaRPr lang="fr-FR" sz="2800" i="1" dirty="0"/>
            </a:p>
          </p:txBody>
        </p:sp>
        <p:sp>
          <p:nvSpPr>
            <p:cNvPr id="67" name="Flèche droite 66"/>
            <p:cNvSpPr/>
            <p:nvPr/>
          </p:nvSpPr>
          <p:spPr>
            <a:xfrm>
              <a:off x="3707904" y="5274786"/>
              <a:ext cx="1692374" cy="170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3707904" y="5805264"/>
            <a:ext cx="4776539" cy="523220"/>
            <a:chOff x="3707904" y="5805264"/>
            <a:chExt cx="4776539" cy="523220"/>
          </a:xfrm>
        </p:grpSpPr>
        <p:sp>
          <p:nvSpPr>
            <p:cNvPr id="64" name="ZoneTexte 63"/>
            <p:cNvSpPr txBox="1"/>
            <p:nvPr/>
          </p:nvSpPr>
          <p:spPr>
            <a:xfrm>
              <a:off x="4676403" y="5805264"/>
              <a:ext cx="3808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i="1" dirty="0" smtClean="0"/>
                <a:t>fortement</a:t>
              </a:r>
              <a:endParaRPr lang="fr-FR" sz="2800" i="1" dirty="0"/>
            </a:p>
          </p:txBody>
        </p:sp>
        <p:sp>
          <p:nvSpPr>
            <p:cNvPr id="68" name="Flèche droite 67"/>
            <p:cNvSpPr/>
            <p:nvPr/>
          </p:nvSpPr>
          <p:spPr>
            <a:xfrm>
              <a:off x="3707904" y="5988157"/>
              <a:ext cx="1692374" cy="1704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5" grpId="0"/>
      <p:bldP spid="57" grpId="0"/>
      <p:bldP spid="59" grpId="0"/>
      <p:bldP spid="61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Les adverbes en -ment.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26368" y="108409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En général, </a:t>
            </a:r>
            <a:r>
              <a:rPr lang="fr-FR" sz="3200" dirty="0" smtClean="0">
                <a:solidFill>
                  <a:srgbClr val="FF3300"/>
                </a:solidFill>
              </a:rPr>
              <a:t>on met l’adjectif au féminin</a:t>
            </a:r>
            <a:r>
              <a:rPr lang="fr-FR" sz="3200" dirty="0" smtClean="0"/>
              <a:t>, et </a:t>
            </a:r>
            <a:r>
              <a:rPr lang="fr-FR" sz="3200" dirty="0" smtClean="0">
                <a:solidFill>
                  <a:srgbClr val="009900"/>
                </a:solidFill>
              </a:rPr>
              <a:t>on rajoute -ment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578768" y="2420888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grand</a:t>
            </a:r>
            <a:endParaRPr lang="fr-FR" sz="3200" dirty="0"/>
          </a:p>
        </p:txBody>
      </p:sp>
      <p:sp>
        <p:nvSpPr>
          <p:cNvPr id="55" name="ZoneTexte 54"/>
          <p:cNvSpPr txBox="1"/>
          <p:nvPr/>
        </p:nvSpPr>
        <p:spPr>
          <a:xfrm>
            <a:off x="578768" y="4293096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chaud</a:t>
            </a:r>
            <a:endParaRPr lang="fr-FR" sz="32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78768" y="3068960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fort</a:t>
            </a:r>
            <a:endParaRPr lang="fr-FR" sz="32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78768" y="3708321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moyen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547664" y="242088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3300"/>
                </a:solidFill>
              </a:rPr>
              <a:t>e</a:t>
            </a:r>
            <a:endParaRPr lang="fr-FR" sz="3200" dirty="0">
              <a:solidFill>
                <a:srgbClr val="FF330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187624" y="30689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3300"/>
                </a:solidFill>
              </a:rPr>
              <a:t>e</a:t>
            </a:r>
            <a:endParaRPr lang="fr-FR" sz="3200" dirty="0">
              <a:solidFill>
                <a:srgbClr val="FF33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1619672" y="429309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3300"/>
                </a:solidFill>
              </a:rPr>
              <a:t>e</a:t>
            </a:r>
            <a:endParaRPr lang="fr-FR" sz="3200" dirty="0">
              <a:solidFill>
                <a:srgbClr val="FF33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691680" y="370832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3300"/>
                </a:solidFill>
              </a:rPr>
              <a:t>ne</a:t>
            </a:r>
            <a:endParaRPr lang="fr-FR" sz="3200" dirty="0">
              <a:solidFill>
                <a:srgbClr val="FF33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72072" y="2420888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403648" y="3068959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132112" y="3708321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844080" y="4293096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11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Les adverbes en -ment.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26368" y="108409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les adjectifs qui se terminent par </a:t>
            </a:r>
            <a:r>
              <a:rPr lang="fr-FR" sz="3200" dirty="0" smtClean="0">
                <a:solidFill>
                  <a:srgbClr val="FF3399"/>
                </a:solidFill>
              </a:rPr>
              <a:t>e, é, i et u</a:t>
            </a:r>
            <a:r>
              <a:rPr lang="fr-FR" sz="3200" dirty="0" smtClean="0"/>
              <a:t>, </a:t>
            </a:r>
            <a:r>
              <a:rPr lang="fr-FR" sz="3200" dirty="0" smtClean="0">
                <a:solidFill>
                  <a:srgbClr val="009900"/>
                </a:solidFill>
              </a:rPr>
              <a:t>on rajoute seulement -ment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11560" y="2420888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vrai</a:t>
            </a:r>
            <a:endParaRPr lang="fr-FR" sz="3200" dirty="0"/>
          </a:p>
        </p:txBody>
      </p:sp>
      <p:sp>
        <p:nvSpPr>
          <p:cNvPr id="55" name="ZoneTexte 54"/>
          <p:cNvSpPr txBox="1"/>
          <p:nvPr/>
        </p:nvSpPr>
        <p:spPr>
          <a:xfrm>
            <a:off x="578768" y="4293096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assidu</a:t>
            </a:r>
            <a:endParaRPr lang="fr-FR" sz="32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78768" y="3068960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rapide</a:t>
            </a:r>
            <a:endParaRPr lang="fr-FR" sz="32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78768" y="3708321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aisé</a:t>
            </a:r>
            <a:endParaRPr lang="fr-FR" sz="3200" dirty="0"/>
          </a:p>
        </p:txBody>
      </p:sp>
      <p:sp>
        <p:nvSpPr>
          <p:cNvPr id="61" name="ZoneTexte 60"/>
          <p:cNvSpPr txBox="1"/>
          <p:nvPr/>
        </p:nvSpPr>
        <p:spPr>
          <a:xfrm>
            <a:off x="1187624" y="2420888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628056" y="3068959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1268016" y="3708321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 </a:t>
            </a:r>
            <a:endParaRPr lang="fr-FR" sz="3200" dirty="0">
              <a:solidFill>
                <a:srgbClr val="0099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619672" y="4293096"/>
            <a:ext cx="114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900"/>
                </a:solidFill>
              </a:rPr>
              <a:t>ment</a:t>
            </a:r>
            <a:endParaRPr lang="fr-FR" sz="32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4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1" grpId="0"/>
      <p:bldP spid="62" grpId="0"/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Les adverbes en -ment.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51520" y="108409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les adjectifs qui se terminent par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ent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/>
              <a:t>ou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ant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>
                <a:solidFill>
                  <a:srgbClr val="009900"/>
                </a:solidFill>
              </a:rPr>
              <a:t>on remplace par  -</a:t>
            </a:r>
            <a:r>
              <a:rPr lang="fr-FR" sz="3200" dirty="0" err="1" smtClean="0">
                <a:solidFill>
                  <a:srgbClr val="009900"/>
                </a:solidFill>
              </a:rPr>
              <a:t>emment</a:t>
            </a:r>
            <a:r>
              <a:rPr lang="fr-FR" sz="3200" dirty="0" smtClean="0">
                <a:solidFill>
                  <a:srgbClr val="009900"/>
                </a:solidFill>
              </a:rPr>
              <a:t> ou -</a:t>
            </a:r>
            <a:r>
              <a:rPr lang="fr-FR" sz="3200" dirty="0" err="1" smtClean="0">
                <a:solidFill>
                  <a:srgbClr val="009900"/>
                </a:solidFill>
              </a:rPr>
              <a:t>amment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11560" y="242088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prud</a:t>
            </a:r>
            <a:r>
              <a:rPr lang="fr-FR" sz="3200" dirty="0" smtClean="0">
                <a:solidFill>
                  <a:srgbClr val="FF3399"/>
                </a:solidFill>
              </a:rPr>
              <a:t>ent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78768" y="4293096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méch</a:t>
            </a:r>
            <a:r>
              <a:rPr lang="fr-FR" sz="3200" dirty="0" smtClean="0">
                <a:solidFill>
                  <a:srgbClr val="FF3399"/>
                </a:solidFill>
              </a:rPr>
              <a:t>ant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78768" y="3068960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évid</a:t>
            </a:r>
            <a:r>
              <a:rPr lang="fr-FR" sz="3200" dirty="0" smtClean="0">
                <a:solidFill>
                  <a:srgbClr val="FF3399"/>
                </a:solidFill>
              </a:rPr>
              <a:t>ent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578768" y="3708321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élég</a:t>
            </a:r>
            <a:r>
              <a:rPr lang="fr-FR" sz="3200" dirty="0" smtClean="0">
                <a:solidFill>
                  <a:srgbClr val="FF3399"/>
                </a:solidFill>
              </a:rPr>
              <a:t>ant</a:t>
            </a:r>
            <a:endParaRPr lang="fr-FR" sz="32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39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Les adverbes en -ment.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51520" y="108409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les adjectifs qui se terminent par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ent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/>
              <a:t>ou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ant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>
                <a:solidFill>
                  <a:srgbClr val="009900"/>
                </a:solidFill>
              </a:rPr>
              <a:t>on remplace par  -</a:t>
            </a:r>
            <a:r>
              <a:rPr lang="fr-FR" sz="3200" dirty="0" err="1" smtClean="0">
                <a:solidFill>
                  <a:srgbClr val="009900"/>
                </a:solidFill>
              </a:rPr>
              <a:t>emment</a:t>
            </a:r>
            <a:r>
              <a:rPr lang="fr-FR" sz="3200" dirty="0" smtClean="0">
                <a:solidFill>
                  <a:srgbClr val="009900"/>
                </a:solidFill>
              </a:rPr>
              <a:t> ou -</a:t>
            </a:r>
            <a:r>
              <a:rPr lang="fr-FR" sz="3200" dirty="0" err="1" smtClean="0">
                <a:solidFill>
                  <a:srgbClr val="009900"/>
                </a:solidFill>
              </a:rPr>
              <a:t>amment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11560" y="242088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prud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78768" y="4293096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méch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78768" y="3068960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évid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578768" y="3708321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élég</a:t>
            </a:r>
            <a:endParaRPr lang="fr-FR" sz="32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Les adverbes en -ment.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51520" y="108409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les adjectifs qui se terminent par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ent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/>
              <a:t>ou 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ant</a:t>
            </a:r>
            <a:r>
              <a:rPr lang="fr-FR" sz="3200" dirty="0" smtClean="0">
                <a:solidFill>
                  <a:srgbClr val="FF3399"/>
                </a:solidFill>
              </a:rPr>
              <a:t> </a:t>
            </a:r>
            <a:r>
              <a:rPr lang="fr-FR" sz="3200" dirty="0" smtClean="0">
                <a:solidFill>
                  <a:srgbClr val="009900"/>
                </a:solidFill>
              </a:rPr>
              <a:t>on remplace par  -</a:t>
            </a:r>
            <a:r>
              <a:rPr lang="fr-FR" sz="3200" dirty="0" err="1" smtClean="0">
                <a:solidFill>
                  <a:srgbClr val="009900"/>
                </a:solidFill>
              </a:rPr>
              <a:t>emment</a:t>
            </a:r>
            <a:r>
              <a:rPr lang="fr-FR" sz="3200" dirty="0" smtClean="0">
                <a:solidFill>
                  <a:srgbClr val="009900"/>
                </a:solidFill>
              </a:rPr>
              <a:t> ou -</a:t>
            </a:r>
            <a:r>
              <a:rPr lang="fr-FR" sz="3200" dirty="0" err="1" smtClean="0">
                <a:solidFill>
                  <a:srgbClr val="009900"/>
                </a:solidFill>
              </a:rPr>
              <a:t>amment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11560" y="242088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prud</a:t>
            </a:r>
            <a:r>
              <a:rPr lang="fr-FR" sz="3200" dirty="0" smtClean="0">
                <a:solidFill>
                  <a:srgbClr val="009900"/>
                </a:solidFill>
              </a:rPr>
              <a:t>emment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78768" y="4293096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méch</a:t>
            </a:r>
            <a:r>
              <a:rPr lang="fr-FR" sz="3200" dirty="0">
                <a:solidFill>
                  <a:srgbClr val="009900"/>
                </a:solidFill>
              </a:rPr>
              <a:t>amment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78768" y="3068960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évid</a:t>
            </a:r>
            <a:r>
              <a:rPr lang="fr-FR" sz="3200" dirty="0" smtClean="0">
                <a:solidFill>
                  <a:srgbClr val="009900"/>
                </a:solidFill>
              </a:rPr>
              <a:t>emment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578768" y="3708321"/>
            <a:ext cx="784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élég</a:t>
            </a:r>
            <a:r>
              <a:rPr lang="fr-FR" sz="3200" dirty="0" smtClean="0">
                <a:solidFill>
                  <a:srgbClr val="009900"/>
                </a:solidFill>
              </a:rPr>
              <a:t>amment</a:t>
            </a:r>
            <a:endParaRPr lang="fr-FR" sz="32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résumer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Pour écrire les adverbes en –ment,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FF3399"/>
                </a:solidFill>
              </a:rPr>
              <a:t>En général </a:t>
            </a:r>
            <a:r>
              <a:rPr lang="fr-FR" dirty="0" smtClean="0"/>
              <a:t>on écrit avec </a:t>
            </a:r>
            <a:r>
              <a:rPr lang="fr-FR" dirty="0" smtClean="0">
                <a:solidFill>
                  <a:srgbClr val="FF3399"/>
                </a:solidFill>
              </a:rPr>
              <a:t>un seul m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aisé</a:t>
            </a:r>
            <a:r>
              <a:rPr lang="fr-FR" dirty="0" smtClean="0">
                <a:solidFill>
                  <a:srgbClr val="FF3399"/>
                </a:solidFill>
              </a:rPr>
              <a:t>m</a:t>
            </a:r>
            <a:r>
              <a:rPr lang="fr-FR" dirty="0" smtClean="0"/>
              <a:t>ent, genti</a:t>
            </a:r>
            <a:r>
              <a:rPr lang="fr-FR" dirty="0" smtClean="0">
                <a:solidFill>
                  <a:srgbClr val="FF3399"/>
                </a:solidFill>
              </a:rPr>
              <a:t>m</a:t>
            </a:r>
            <a:r>
              <a:rPr lang="fr-FR" dirty="0" smtClean="0"/>
              <a:t>ent, poli</a:t>
            </a:r>
            <a:r>
              <a:rPr lang="fr-FR" dirty="0" smtClean="0">
                <a:solidFill>
                  <a:srgbClr val="FF3399"/>
                </a:solidFill>
              </a:rPr>
              <a:t>m</a:t>
            </a:r>
            <a:r>
              <a:rPr lang="fr-FR" dirty="0" smtClean="0"/>
              <a:t>ent, faible</a:t>
            </a:r>
            <a:r>
              <a:rPr lang="fr-FR" dirty="0" smtClean="0">
                <a:solidFill>
                  <a:srgbClr val="FF3399"/>
                </a:solidFill>
              </a:rPr>
              <a:t>m</a:t>
            </a:r>
            <a:r>
              <a:rPr lang="fr-FR" dirty="0" smtClean="0"/>
              <a:t>ent…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On écrit avec deux m </a:t>
            </a:r>
            <a:r>
              <a:rPr lang="fr-FR" dirty="0" smtClean="0"/>
              <a:t>quand l’adjectif se termine par </a:t>
            </a:r>
            <a:r>
              <a:rPr lang="fr-FR" dirty="0" smtClean="0">
                <a:solidFill>
                  <a:srgbClr val="00B050"/>
                </a:solidFill>
              </a:rPr>
              <a:t>–</a:t>
            </a:r>
            <a:r>
              <a:rPr lang="fr-FR" dirty="0" err="1" smtClean="0">
                <a:solidFill>
                  <a:srgbClr val="00B050"/>
                </a:solidFill>
              </a:rPr>
              <a:t>ent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/>
              <a:t>ou </a:t>
            </a:r>
            <a:r>
              <a:rPr lang="fr-FR" dirty="0" smtClean="0">
                <a:solidFill>
                  <a:srgbClr val="00B050"/>
                </a:solidFill>
              </a:rPr>
              <a:t>–</a:t>
            </a:r>
            <a:r>
              <a:rPr lang="fr-FR" dirty="0" err="1" smtClean="0">
                <a:solidFill>
                  <a:srgbClr val="00B050"/>
                </a:solidFill>
              </a:rPr>
              <a:t>ant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viole</a:t>
            </a:r>
            <a:r>
              <a:rPr lang="fr-FR" dirty="0" smtClean="0">
                <a:solidFill>
                  <a:srgbClr val="00B050"/>
                </a:solidFill>
              </a:rPr>
              <a:t>mm</a:t>
            </a:r>
            <a:r>
              <a:rPr lang="fr-FR" dirty="0" smtClean="0"/>
              <a:t>ent, éléga</a:t>
            </a:r>
            <a:r>
              <a:rPr lang="fr-FR" dirty="0" smtClean="0">
                <a:solidFill>
                  <a:srgbClr val="00B050"/>
                </a:solidFill>
              </a:rPr>
              <a:t>mm</a:t>
            </a:r>
            <a:r>
              <a:rPr lang="fr-FR" dirty="0" smtClean="0"/>
              <a:t>ent, brilla</a:t>
            </a:r>
            <a:r>
              <a:rPr lang="fr-FR" dirty="0" smtClean="0">
                <a:solidFill>
                  <a:srgbClr val="00B050"/>
                </a:solidFill>
              </a:rPr>
              <a:t>mm</a:t>
            </a:r>
            <a:r>
              <a:rPr lang="fr-FR" dirty="0" smtClean="0"/>
              <a:t>ent…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440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258</Words>
  <Application>Microsoft Office PowerPoint</Application>
  <PresentationFormat>Affichage à l'écran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Orthographe</vt:lpstr>
      <vt:lpstr>Aujourd’hui, nous allons travailler en orthographe.  Nous allons apprendre à écrire les adverbes se terminant par -ment.</vt:lpstr>
      <vt:lpstr>Les adverbes en -ment.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63</cp:revision>
  <dcterms:created xsi:type="dcterms:W3CDTF">2020-05-20T07:22:41Z</dcterms:created>
  <dcterms:modified xsi:type="dcterms:W3CDTF">2020-09-23T17:25:24Z</dcterms:modified>
</cp:coreProperties>
</file>