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3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99CC"/>
    <a:srgbClr val="FF61B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mots finissant </a:t>
            </a:r>
            <a:r>
              <a:rPr lang="fr-FR" sz="4400" dirty="0">
                <a:solidFill>
                  <a:schemeClr val="bg1"/>
                </a:solidFill>
              </a:rPr>
              <a:t>par </a:t>
            </a:r>
            <a:r>
              <a:rPr lang="fr-FR" sz="4400" dirty="0" smtClean="0">
                <a:solidFill>
                  <a:schemeClr val="bg1"/>
                </a:solidFill>
              </a:rPr>
              <a:t>[</a:t>
            </a:r>
            <a:r>
              <a:rPr lang="fr-FR" sz="4400" dirty="0">
                <a:solidFill>
                  <a:schemeClr val="bg1"/>
                </a:solidFill>
              </a:rPr>
              <a:t>œr] 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O5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apprendre à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écrire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les mots se terminant par </a:t>
            </a:r>
            <a:r>
              <a:rPr lang="fr-FR" sz="4000" b="1" dirty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le son  [œr] 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noms en </a:t>
            </a:r>
            <a:r>
              <a:rPr lang="fr-FR" b="1" dirty="0"/>
              <a:t>[œr] 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683568" y="177281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 fact</a:t>
            </a:r>
            <a:r>
              <a:rPr lang="fr-FR" sz="3200" i="1" dirty="0" smtClean="0">
                <a:solidFill>
                  <a:srgbClr val="FF3399"/>
                </a:solidFill>
              </a:rPr>
              <a:t>eur</a:t>
            </a:r>
            <a:r>
              <a:rPr lang="fr-FR" sz="3200" i="1" dirty="0" smtClean="0"/>
              <a:t>,</a:t>
            </a:r>
            <a:endParaRPr lang="fr-FR" sz="2800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539552" y="980727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Les noms en </a:t>
            </a:r>
            <a:r>
              <a:rPr lang="fr-FR" sz="3200" i="1" dirty="0"/>
              <a:t>[œr] </a:t>
            </a:r>
            <a:r>
              <a:rPr lang="fr-FR" sz="3200" i="1" dirty="0" smtClean="0"/>
              <a:t>s’écrivent toujours </a:t>
            </a:r>
            <a:r>
              <a:rPr lang="fr-FR" sz="3200" i="1" dirty="0" smtClean="0">
                <a:solidFill>
                  <a:srgbClr val="FF3399"/>
                </a:solidFill>
              </a:rPr>
              <a:t>–</a:t>
            </a:r>
            <a:r>
              <a:rPr lang="fr-FR" sz="3200" i="1" dirty="0" err="1" smtClean="0">
                <a:solidFill>
                  <a:srgbClr val="FF3399"/>
                </a:solidFill>
              </a:rPr>
              <a:t>eur</a:t>
            </a:r>
            <a:r>
              <a:rPr lang="fr-FR" sz="3200" i="1" dirty="0" smtClean="0"/>
              <a:t>.</a:t>
            </a:r>
            <a:endParaRPr lang="fr-FR" sz="2800" i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2555776" y="177281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 radiat</a:t>
            </a:r>
            <a:r>
              <a:rPr lang="fr-FR" sz="3200" i="1" dirty="0" smtClean="0">
                <a:solidFill>
                  <a:srgbClr val="FF3399"/>
                </a:solidFill>
              </a:rPr>
              <a:t>eur</a:t>
            </a:r>
            <a:r>
              <a:rPr lang="fr-FR" sz="3200" i="1" dirty="0" smtClean="0"/>
              <a:t>,</a:t>
            </a:r>
            <a:endParaRPr lang="fr-FR" sz="2800" i="1" dirty="0"/>
          </a:p>
        </p:txBody>
      </p:sp>
      <p:grpSp>
        <p:nvGrpSpPr>
          <p:cNvPr id="3" name="Groupe 2"/>
          <p:cNvGrpSpPr/>
          <p:nvPr/>
        </p:nvGrpSpPr>
        <p:grpSpPr>
          <a:xfrm>
            <a:off x="4788024" y="1764105"/>
            <a:ext cx="4392488" cy="584775"/>
            <a:chOff x="4788024" y="1764105"/>
            <a:chExt cx="4392488" cy="584775"/>
          </a:xfrm>
        </p:grpSpPr>
        <p:sp>
          <p:nvSpPr>
            <p:cNvPr id="31" name="ZoneTexte 30"/>
            <p:cNvSpPr txBox="1"/>
            <p:nvPr/>
          </p:nvSpPr>
          <p:spPr>
            <a:xfrm>
              <a:off x="7236296" y="1764105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…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788024" y="1764105"/>
              <a:ext cx="2736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un ordinat</a:t>
              </a:r>
              <a:r>
                <a:rPr lang="fr-FR" sz="3200" i="1" dirty="0" smtClean="0">
                  <a:solidFill>
                    <a:srgbClr val="FF3399"/>
                  </a:solidFill>
                </a:rPr>
                <a:t>eur</a:t>
              </a:r>
              <a:r>
                <a:rPr lang="fr-FR" sz="3200" i="1" dirty="0" smtClean="0"/>
                <a:t>,</a:t>
              </a:r>
              <a:endParaRPr lang="fr-FR" sz="2800" i="1" dirty="0"/>
            </a:p>
          </p:txBody>
        </p:sp>
      </p:grpSp>
      <p:sp>
        <p:nvSpPr>
          <p:cNvPr id="46" name="ZoneTexte 45"/>
          <p:cNvSpPr txBox="1"/>
          <p:nvPr/>
        </p:nvSpPr>
        <p:spPr>
          <a:xfrm>
            <a:off x="503548" y="2564904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Au féminin aussi,</a:t>
            </a:r>
            <a:endParaRPr lang="fr-FR" sz="280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699195" y="314425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une fl</a:t>
            </a:r>
            <a:r>
              <a:rPr lang="fr-FR" sz="3200" i="1" dirty="0" smtClean="0">
                <a:solidFill>
                  <a:srgbClr val="FF3399"/>
                </a:solidFill>
              </a:rPr>
              <a:t>eur</a:t>
            </a:r>
            <a:r>
              <a:rPr lang="fr-FR" sz="3200" i="1" dirty="0" smtClean="0"/>
              <a:t>,</a:t>
            </a:r>
            <a:endParaRPr lang="fr-FR" sz="2800" i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2411760" y="314425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p</a:t>
            </a:r>
            <a:r>
              <a:rPr lang="fr-FR" sz="3200" i="1" dirty="0" smtClean="0">
                <a:solidFill>
                  <a:srgbClr val="FF3399"/>
                </a:solidFill>
              </a:rPr>
              <a:t>eur</a:t>
            </a:r>
            <a:r>
              <a:rPr lang="fr-FR" sz="3200" i="1" dirty="0" smtClean="0"/>
              <a:t>,</a:t>
            </a:r>
            <a:endParaRPr lang="fr-FR" sz="2800" i="1" dirty="0"/>
          </a:p>
        </p:txBody>
      </p:sp>
      <p:grpSp>
        <p:nvGrpSpPr>
          <p:cNvPr id="4" name="Groupe 3"/>
          <p:cNvGrpSpPr/>
          <p:nvPr/>
        </p:nvGrpSpPr>
        <p:grpSpPr>
          <a:xfrm>
            <a:off x="3743908" y="3132257"/>
            <a:ext cx="3806688" cy="588062"/>
            <a:chOff x="3743908" y="3132257"/>
            <a:chExt cx="3806688" cy="588062"/>
          </a:xfrm>
        </p:grpSpPr>
        <p:sp>
          <p:nvSpPr>
            <p:cNvPr id="49" name="ZoneTexte 48"/>
            <p:cNvSpPr txBox="1"/>
            <p:nvPr/>
          </p:nvSpPr>
          <p:spPr>
            <a:xfrm>
              <a:off x="3743908" y="3135544"/>
              <a:ext cx="2736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une od</a:t>
              </a:r>
              <a:r>
                <a:rPr lang="fr-FR" sz="3200" i="1" dirty="0" smtClean="0">
                  <a:solidFill>
                    <a:srgbClr val="FF3399"/>
                  </a:solidFill>
                </a:rPr>
                <a:t>eur</a:t>
              </a:r>
              <a:r>
                <a:rPr lang="fr-FR" sz="3200" i="1" dirty="0" smtClean="0"/>
                <a:t>,</a:t>
              </a:r>
              <a:endParaRPr lang="fr-FR" sz="2800" i="1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606380" y="313225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…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3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Exceptions à connaître !</a:t>
            </a:r>
            <a:endParaRPr lang="fr-FR" b="1" dirty="0"/>
          </a:p>
        </p:txBody>
      </p:sp>
      <p:grpSp>
        <p:nvGrpSpPr>
          <p:cNvPr id="3" name="Groupe 2"/>
          <p:cNvGrpSpPr/>
          <p:nvPr/>
        </p:nvGrpSpPr>
        <p:grpSpPr>
          <a:xfrm>
            <a:off x="1130897" y="1248222"/>
            <a:ext cx="1800200" cy="1325393"/>
            <a:chOff x="410816" y="1248222"/>
            <a:chExt cx="1800200" cy="1325393"/>
          </a:xfrm>
        </p:grpSpPr>
        <p:sp>
          <p:nvSpPr>
            <p:cNvPr id="20" name="ZoneTexte 19"/>
            <p:cNvSpPr txBox="1"/>
            <p:nvPr/>
          </p:nvSpPr>
          <p:spPr>
            <a:xfrm>
              <a:off x="410816" y="1988840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/>
                <a:t>b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eurre</a:t>
              </a:r>
              <a:r>
                <a:rPr lang="fr-FR" sz="3200" i="1" dirty="0" smtClean="0"/>
                <a:t> 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752" y="1248222"/>
              <a:ext cx="1294327" cy="863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e 3"/>
          <p:cNvGrpSpPr/>
          <p:nvPr/>
        </p:nvGrpSpPr>
        <p:grpSpPr>
          <a:xfrm>
            <a:off x="3563888" y="1304143"/>
            <a:ext cx="1800200" cy="1269472"/>
            <a:chOff x="2843807" y="1304143"/>
            <a:chExt cx="1800200" cy="1269472"/>
          </a:xfrm>
        </p:grpSpPr>
        <p:sp>
          <p:nvSpPr>
            <p:cNvPr id="42" name="ZoneTexte 41"/>
            <p:cNvSpPr txBox="1"/>
            <p:nvPr/>
          </p:nvSpPr>
          <p:spPr>
            <a:xfrm>
              <a:off x="2843807" y="1988840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/>
                <a:t>c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œur </a:t>
              </a:r>
              <a:r>
                <a:rPr lang="fr-FR" sz="3200" i="1" dirty="0" smtClean="0"/>
                <a:t>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28" name="Picture 4" descr="Coeur Carte Forme - Images vectorielles gratuites sur Pixaba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4547" y="1304143"/>
              <a:ext cx="778720" cy="806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e 4"/>
          <p:cNvGrpSpPr/>
          <p:nvPr/>
        </p:nvGrpSpPr>
        <p:grpSpPr>
          <a:xfrm>
            <a:off x="6084168" y="1187682"/>
            <a:ext cx="1800200" cy="1385233"/>
            <a:chOff x="5364087" y="1187682"/>
            <a:chExt cx="1800200" cy="1385233"/>
          </a:xfrm>
        </p:grpSpPr>
        <p:sp>
          <p:nvSpPr>
            <p:cNvPr id="26" name="ZoneTexte 25"/>
            <p:cNvSpPr txBox="1"/>
            <p:nvPr/>
          </p:nvSpPr>
          <p:spPr>
            <a:xfrm>
              <a:off x="5364087" y="1988140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/>
                <a:t>ch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œur </a:t>
              </a:r>
              <a:r>
                <a:rPr lang="fr-FR" sz="3200" i="1" dirty="0" smtClean="0"/>
                <a:t> 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4163" y="1187682"/>
              <a:ext cx="1640047" cy="923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e 5"/>
          <p:cNvGrpSpPr/>
          <p:nvPr/>
        </p:nvGrpSpPr>
        <p:grpSpPr>
          <a:xfrm>
            <a:off x="1133973" y="3406219"/>
            <a:ext cx="1800200" cy="1564198"/>
            <a:chOff x="1133973" y="3406219"/>
            <a:chExt cx="1800200" cy="1564198"/>
          </a:xfrm>
        </p:grpSpPr>
        <p:sp>
          <p:nvSpPr>
            <p:cNvPr id="45" name="ZoneTexte 44"/>
            <p:cNvSpPr txBox="1"/>
            <p:nvPr/>
          </p:nvSpPr>
          <p:spPr>
            <a:xfrm>
              <a:off x="1133973" y="4385642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/>
                <a:t>h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eure</a:t>
              </a:r>
              <a:r>
                <a:rPr lang="fr-FR" sz="3200" i="1" dirty="0" smtClean="0"/>
                <a:t> 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168" y="3406219"/>
              <a:ext cx="1111657" cy="1101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e 6"/>
          <p:cNvGrpSpPr/>
          <p:nvPr/>
        </p:nvGrpSpPr>
        <p:grpSpPr>
          <a:xfrm>
            <a:off x="3347864" y="3658294"/>
            <a:ext cx="2019300" cy="1312123"/>
            <a:chOff x="3347864" y="3658294"/>
            <a:chExt cx="2019300" cy="1312123"/>
          </a:xfrm>
        </p:grpSpPr>
        <p:sp>
          <p:nvSpPr>
            <p:cNvPr id="48" name="ZoneTexte 47"/>
            <p:cNvSpPr txBox="1"/>
            <p:nvPr/>
          </p:nvSpPr>
          <p:spPr>
            <a:xfrm>
              <a:off x="3566964" y="4385642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 s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œur </a:t>
              </a:r>
              <a:r>
                <a:rPr lang="fr-FR" sz="3200" i="1" dirty="0" smtClean="0"/>
                <a:t>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3658294"/>
              <a:ext cx="1679666" cy="839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e 7"/>
          <p:cNvGrpSpPr/>
          <p:nvPr/>
        </p:nvGrpSpPr>
        <p:grpSpPr>
          <a:xfrm>
            <a:off x="6087244" y="3621826"/>
            <a:ext cx="1800200" cy="1347891"/>
            <a:chOff x="6087244" y="3621826"/>
            <a:chExt cx="1800200" cy="1347891"/>
          </a:xfrm>
        </p:grpSpPr>
        <p:sp>
          <p:nvSpPr>
            <p:cNvPr id="51" name="ZoneTexte 50"/>
            <p:cNvSpPr txBox="1"/>
            <p:nvPr/>
          </p:nvSpPr>
          <p:spPr>
            <a:xfrm>
              <a:off x="6087244" y="4384942"/>
              <a:ext cx="18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i="1" dirty="0" smtClean="0"/>
                <a:t>dem</a:t>
              </a:r>
              <a:r>
                <a:rPr lang="fr-FR" sz="3200" i="1" dirty="0" smtClean="0">
                  <a:solidFill>
                    <a:srgbClr val="FF3300"/>
                  </a:solidFill>
                </a:rPr>
                <a:t>eure </a:t>
              </a:r>
              <a:r>
                <a:rPr lang="fr-FR" sz="3200" i="1" dirty="0" smtClean="0"/>
                <a:t>  </a:t>
              </a:r>
              <a:endParaRPr lang="fr-FR" sz="2800" i="1" dirty="0">
                <a:solidFill>
                  <a:srgbClr val="FF3399"/>
                </a:solidFill>
              </a:endParaRPr>
            </a:p>
          </p:txBody>
        </p:sp>
        <p:pic>
          <p:nvPicPr>
            <p:cNvPr id="1033" name="Picture 9" descr="Demeure de Corsaire : Salle séminaire Saint-malo (35)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6649" y="3621826"/>
              <a:ext cx="1335236" cy="876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58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70</Words>
  <Application>Microsoft Office PowerPoint</Application>
  <PresentationFormat>Affichage à l'écran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Orthographe</vt:lpstr>
      <vt:lpstr>Aujourd’hui, nous allons travailler en orthographe.  Nous allons apprendre à écrire les mots se terminant par le son  [œr] .</vt:lpstr>
      <vt:lpstr>Les noms en [œr] .</vt:lpstr>
      <vt:lpstr>Exceptions à connaître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56</cp:revision>
  <dcterms:created xsi:type="dcterms:W3CDTF">2020-05-20T07:22:41Z</dcterms:created>
  <dcterms:modified xsi:type="dcterms:W3CDTF">2020-10-03T14:15:46Z</dcterms:modified>
</cp:coreProperties>
</file>