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79" r:id="rId5"/>
    <p:sldId id="283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99CC"/>
    <a:srgbClr val="FF61B0"/>
    <a:srgbClr val="FF3300"/>
    <a:srgbClr val="009900"/>
    <a:srgbClr val="F20000"/>
    <a:srgbClr val="FFE89F"/>
    <a:srgbClr val="DAA600"/>
    <a:srgbClr val="FFD44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27/09/2020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Orthographe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Les lettres finales muettes en fin de mot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O4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Aujourd’hui, nous allons travailler en </a:t>
            </a:r>
            <a:r>
              <a:rPr lang="fr-FR" sz="4000" b="1" dirty="0" smtClean="0">
                <a:solidFill>
                  <a:srgbClr val="FF99CC"/>
                </a:solidFill>
                <a:latin typeface="+mn-lt"/>
                <a:ea typeface="Script Ecole 2" panose="02000400000000000000" pitchFamily="2" charset="0"/>
              </a:rPr>
              <a:t>orthographe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. </a:t>
            </a:r>
            <a:b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</a:b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Nous allons apprendre </a:t>
            </a:r>
            <a:r>
              <a:rPr lang="fr-FR" sz="4000" b="1" dirty="0" smtClean="0">
                <a:solidFill>
                  <a:srgbClr val="FF3399"/>
                </a:solidFill>
                <a:latin typeface="+mn-lt"/>
                <a:ea typeface="Script Ecole 2" panose="02000400000000000000" pitchFamily="2" charset="0"/>
              </a:rPr>
              <a:t>à trouver la lettre muette finale d’un mot.</a:t>
            </a:r>
            <a:endParaRPr lang="fr-FR" sz="4800" dirty="0">
              <a:solidFill>
                <a:srgbClr val="FF33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224136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Pour trouver la lettre muette à la fin d’un mot, on peut 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90281" y="2181069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3399"/>
                </a:solidFill>
              </a:rPr>
              <a:t>- mettre le mot au féminin ;</a:t>
            </a:r>
            <a:endParaRPr lang="fr-FR" sz="2800" i="1" dirty="0" smtClean="0">
              <a:solidFill>
                <a:srgbClr val="FF3399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07622" y="285293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61B0"/>
                </a:solidFill>
              </a:rPr>
              <a:t>- chercher un mot de la même famille.</a:t>
            </a:r>
            <a:endParaRPr lang="fr-FR" sz="2800" i="1" dirty="0" smtClean="0">
              <a:solidFill>
                <a:srgbClr val="FF61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69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Mettre le mot au féminin :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3275856" y="1022230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un ami</a:t>
            </a:r>
            <a:endParaRPr lang="fr-FR" sz="2800" i="1" dirty="0">
              <a:solidFill>
                <a:srgbClr val="FF3399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04270" y="1647060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cousu</a:t>
            </a:r>
            <a:r>
              <a:rPr lang="fr-FR" sz="3200" i="1" dirty="0" smtClean="0">
                <a:solidFill>
                  <a:srgbClr val="FF3399"/>
                </a:solidFill>
              </a:rPr>
              <a:t>e</a:t>
            </a:r>
            <a:endParaRPr lang="fr-FR" sz="2800" i="1" dirty="0">
              <a:solidFill>
                <a:srgbClr val="FF3399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033614" y="2998694"/>
            <a:ext cx="1594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sour</a:t>
            </a:r>
            <a:r>
              <a:rPr lang="fr-FR" sz="3200" i="1" dirty="0" smtClean="0">
                <a:solidFill>
                  <a:srgbClr val="FF3399"/>
                </a:solidFill>
              </a:rPr>
              <a:t>de</a:t>
            </a:r>
            <a:endParaRPr lang="fr-FR" sz="2800" i="1" dirty="0">
              <a:solidFill>
                <a:srgbClr val="FF3399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732240" y="3004353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sour</a:t>
            </a:r>
            <a:r>
              <a:rPr lang="fr-FR" sz="3200" i="1" dirty="0" smtClean="0">
                <a:solidFill>
                  <a:srgbClr val="FF3399"/>
                </a:solidFill>
              </a:rPr>
              <a:t>d</a:t>
            </a:r>
            <a:endParaRPr lang="fr-FR" sz="2800" i="1" dirty="0">
              <a:solidFill>
                <a:srgbClr val="FF3399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220072" y="862230"/>
            <a:ext cx="3384376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2400" i="1" dirty="0" smtClean="0"/>
              <a:t>Pas de différence entre le masculin et le féminin, alors pas de lettre muette à la fin</a:t>
            </a:r>
            <a:endParaRPr lang="fr-FR" sz="2000" i="1" dirty="0">
              <a:solidFill>
                <a:srgbClr val="FF3399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04270" y="980727"/>
            <a:ext cx="1951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FF3399"/>
                </a:solidFill>
              </a:rPr>
              <a:t>une</a:t>
            </a:r>
            <a:r>
              <a:rPr lang="fr-FR" sz="3200" i="1" dirty="0" smtClean="0"/>
              <a:t> ami</a:t>
            </a:r>
            <a:r>
              <a:rPr lang="fr-FR" sz="3200" i="1" dirty="0" smtClean="0">
                <a:solidFill>
                  <a:srgbClr val="FF3399"/>
                </a:solidFill>
              </a:rPr>
              <a:t>e</a:t>
            </a:r>
            <a:endParaRPr lang="fr-FR" sz="2800" i="1" dirty="0">
              <a:solidFill>
                <a:srgbClr val="FF3399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3275856" y="1631760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cousu</a:t>
            </a:r>
            <a:endParaRPr lang="fr-FR" sz="2800" i="1" dirty="0">
              <a:solidFill>
                <a:srgbClr val="FF3399"/>
              </a:solidFill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2323778" y="1340768"/>
            <a:ext cx="811560" cy="1"/>
          </a:xfrm>
          <a:prstGeom prst="straightConnector1">
            <a:avLst/>
          </a:prstGeom>
          <a:ln w="28575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2323778" y="1956240"/>
            <a:ext cx="811560" cy="1"/>
          </a:xfrm>
          <a:prstGeom prst="straightConnector1">
            <a:avLst/>
          </a:prstGeom>
          <a:ln w="28575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20" idx="3"/>
          </p:cNvCxnSpPr>
          <p:nvPr/>
        </p:nvCxnSpPr>
        <p:spPr>
          <a:xfrm flipV="1">
            <a:off x="2627784" y="3291081"/>
            <a:ext cx="3744416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3156645" y="2937138"/>
            <a:ext cx="2773113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J’entends [de], alors j’écris un </a:t>
            </a:r>
            <a:r>
              <a:rPr lang="fr-FR" sz="2000" i="1" dirty="0" smtClean="0">
                <a:solidFill>
                  <a:srgbClr val="FF3399"/>
                </a:solidFill>
              </a:rPr>
              <a:t>d</a:t>
            </a:r>
            <a:r>
              <a:rPr lang="fr-FR" sz="2000" i="1" dirty="0" smtClean="0"/>
              <a:t> au masculin</a:t>
            </a:r>
            <a:endParaRPr lang="fr-FR" i="1" dirty="0">
              <a:solidFill>
                <a:srgbClr val="FF3399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022253" y="5362764"/>
            <a:ext cx="1594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préci</a:t>
            </a:r>
            <a:r>
              <a:rPr lang="fr-FR" sz="3200" i="1" dirty="0" smtClean="0">
                <a:solidFill>
                  <a:srgbClr val="FF3399"/>
                </a:solidFill>
              </a:rPr>
              <a:t>se</a:t>
            </a:r>
            <a:endParaRPr lang="fr-FR" sz="2800" i="1" dirty="0">
              <a:solidFill>
                <a:srgbClr val="FF3399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6720879" y="5368423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préci</a:t>
            </a:r>
            <a:r>
              <a:rPr lang="fr-FR" sz="3200" i="1" dirty="0" smtClean="0">
                <a:solidFill>
                  <a:srgbClr val="FF3399"/>
                </a:solidFill>
              </a:rPr>
              <a:t>s</a:t>
            </a:r>
            <a:endParaRPr lang="fr-FR" sz="2800" i="1" dirty="0">
              <a:solidFill>
                <a:srgbClr val="FF3399"/>
              </a:solidFill>
            </a:endParaRPr>
          </a:p>
        </p:txBody>
      </p:sp>
      <p:cxnSp>
        <p:nvCxnSpPr>
          <p:cNvPr id="32" name="Connecteur droit avec flèche 31"/>
          <p:cNvCxnSpPr>
            <a:stCxn id="30" idx="3"/>
          </p:cNvCxnSpPr>
          <p:nvPr/>
        </p:nvCxnSpPr>
        <p:spPr>
          <a:xfrm flipV="1">
            <a:off x="2616423" y="5655151"/>
            <a:ext cx="3744416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3145284" y="5301208"/>
            <a:ext cx="2773113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J’entends [</a:t>
            </a:r>
            <a:r>
              <a:rPr lang="fr-FR" sz="2000" i="1" dirty="0" err="1" smtClean="0"/>
              <a:t>ze</a:t>
            </a:r>
            <a:r>
              <a:rPr lang="fr-FR" sz="2000" i="1" dirty="0" smtClean="0"/>
              <a:t>], alors j’écris un </a:t>
            </a:r>
            <a:r>
              <a:rPr lang="fr-FR" sz="2000" i="1" dirty="0" smtClean="0">
                <a:solidFill>
                  <a:srgbClr val="FF3399"/>
                </a:solidFill>
              </a:rPr>
              <a:t>s</a:t>
            </a:r>
            <a:r>
              <a:rPr lang="fr-FR" sz="2000" i="1" dirty="0" smtClean="0"/>
              <a:t> au masculin</a:t>
            </a:r>
            <a:endParaRPr lang="fr-FR" i="1" dirty="0">
              <a:solidFill>
                <a:srgbClr val="FF3399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539552" y="4570676"/>
            <a:ext cx="2081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boulang</a:t>
            </a:r>
            <a:r>
              <a:rPr lang="fr-FR" sz="3200" i="1" dirty="0" smtClean="0">
                <a:solidFill>
                  <a:srgbClr val="FF3399"/>
                </a:solidFill>
              </a:rPr>
              <a:t>ère</a:t>
            </a:r>
            <a:endParaRPr lang="fr-FR" sz="2000" i="1" dirty="0">
              <a:solidFill>
                <a:srgbClr val="FF3399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6725815" y="4576335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boulange</a:t>
            </a:r>
            <a:r>
              <a:rPr lang="fr-FR" sz="3200" i="1" dirty="0" smtClean="0">
                <a:solidFill>
                  <a:srgbClr val="FF3399"/>
                </a:solidFill>
              </a:rPr>
              <a:t>r</a:t>
            </a:r>
            <a:endParaRPr lang="fr-FR" sz="2800" i="1" dirty="0">
              <a:solidFill>
                <a:srgbClr val="FF3399"/>
              </a:solidFill>
            </a:endParaRPr>
          </a:p>
        </p:txBody>
      </p:sp>
      <p:cxnSp>
        <p:nvCxnSpPr>
          <p:cNvPr id="36" name="Connecteur droit avec flèche 35"/>
          <p:cNvCxnSpPr>
            <a:stCxn id="34" idx="3"/>
          </p:cNvCxnSpPr>
          <p:nvPr/>
        </p:nvCxnSpPr>
        <p:spPr>
          <a:xfrm>
            <a:off x="2621359" y="4863064"/>
            <a:ext cx="3744416" cy="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3150220" y="4509120"/>
            <a:ext cx="2773113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J’entends [</a:t>
            </a:r>
            <a:r>
              <a:rPr lang="fr-FR" sz="2000" i="1" dirty="0" err="1" smtClean="0"/>
              <a:t>re</a:t>
            </a:r>
            <a:r>
              <a:rPr lang="fr-FR" sz="2000" i="1" dirty="0" smtClean="0"/>
              <a:t>], alors j’écris un </a:t>
            </a:r>
            <a:r>
              <a:rPr lang="fr-FR" sz="2000" i="1" dirty="0" smtClean="0">
                <a:solidFill>
                  <a:srgbClr val="FF3399"/>
                </a:solidFill>
              </a:rPr>
              <a:t>r</a:t>
            </a:r>
            <a:r>
              <a:rPr lang="fr-FR" sz="2000" i="1" dirty="0" smtClean="0"/>
              <a:t> au masculin</a:t>
            </a:r>
            <a:endParaRPr lang="fr-FR" i="1" dirty="0">
              <a:solidFill>
                <a:srgbClr val="FF3399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1027190" y="3781201"/>
            <a:ext cx="1594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discrè</a:t>
            </a:r>
            <a:r>
              <a:rPr lang="fr-FR" sz="3200" i="1" dirty="0" smtClean="0">
                <a:solidFill>
                  <a:srgbClr val="FF3399"/>
                </a:solidFill>
              </a:rPr>
              <a:t>te</a:t>
            </a:r>
            <a:endParaRPr lang="fr-FR" sz="2800" i="1" dirty="0">
              <a:solidFill>
                <a:srgbClr val="FF3399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6725816" y="3786860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discre</a:t>
            </a:r>
            <a:r>
              <a:rPr lang="fr-FR" sz="3200" i="1" dirty="0" smtClean="0">
                <a:solidFill>
                  <a:srgbClr val="FF3399"/>
                </a:solidFill>
              </a:rPr>
              <a:t>t</a:t>
            </a:r>
            <a:endParaRPr lang="fr-FR" sz="2800" i="1" dirty="0">
              <a:solidFill>
                <a:srgbClr val="FF3399"/>
              </a:solidFill>
            </a:endParaRPr>
          </a:p>
        </p:txBody>
      </p:sp>
      <p:cxnSp>
        <p:nvCxnSpPr>
          <p:cNvPr id="40" name="Connecteur droit avec flèche 39"/>
          <p:cNvCxnSpPr>
            <a:stCxn id="38" idx="3"/>
          </p:cNvCxnSpPr>
          <p:nvPr/>
        </p:nvCxnSpPr>
        <p:spPr>
          <a:xfrm flipV="1">
            <a:off x="2621360" y="4073588"/>
            <a:ext cx="3744416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3150221" y="3719645"/>
            <a:ext cx="2773113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J’entends [te], alors j’écris un </a:t>
            </a:r>
            <a:r>
              <a:rPr lang="fr-FR" sz="2000" i="1" dirty="0" smtClean="0">
                <a:solidFill>
                  <a:srgbClr val="FF3399"/>
                </a:solidFill>
              </a:rPr>
              <a:t>t</a:t>
            </a:r>
            <a:r>
              <a:rPr lang="fr-FR" sz="2000" i="1" dirty="0" smtClean="0"/>
              <a:t> au masculin</a:t>
            </a:r>
            <a:endParaRPr lang="fr-FR" i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4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20" grpId="0"/>
      <p:bldP spid="21" grpId="0"/>
      <p:bldP spid="25" grpId="0" animBg="1"/>
      <p:bldP spid="26" grpId="0"/>
      <p:bldP spid="27" grpId="0"/>
      <p:bldP spid="29" grpId="0" animBg="1"/>
      <p:bldP spid="30" grpId="0"/>
      <p:bldP spid="31" grpId="0"/>
      <p:bldP spid="33" grpId="0" animBg="1"/>
      <p:bldP spid="34" grpId="0"/>
      <p:bldP spid="35" grpId="0"/>
      <p:bldP spid="37" grpId="0" animBg="1"/>
      <p:bldP spid="38" grpId="0"/>
      <p:bldP spid="39" grpId="0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Trouver un mot de la même famille:</a:t>
            </a:r>
            <a:endParaRPr lang="fr-FR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539552" y="1570728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tapi</a:t>
            </a:r>
            <a:r>
              <a:rPr lang="fr-FR" sz="3200" i="1" dirty="0" smtClean="0">
                <a:solidFill>
                  <a:srgbClr val="FF3399"/>
                </a:solidFill>
              </a:rPr>
              <a:t>sserie</a:t>
            </a:r>
            <a:endParaRPr lang="fr-FR" sz="2800" i="1" dirty="0">
              <a:solidFill>
                <a:srgbClr val="FF3399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732240" y="1576387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tapi</a:t>
            </a:r>
            <a:r>
              <a:rPr lang="fr-FR" sz="3200" i="1" dirty="0" smtClean="0">
                <a:solidFill>
                  <a:srgbClr val="FF3399"/>
                </a:solidFill>
              </a:rPr>
              <a:t>s</a:t>
            </a:r>
            <a:endParaRPr lang="fr-FR" sz="2800" i="1" dirty="0">
              <a:solidFill>
                <a:srgbClr val="FF3399"/>
              </a:solidFill>
            </a:endParaRPr>
          </a:p>
        </p:txBody>
      </p:sp>
      <p:cxnSp>
        <p:nvCxnSpPr>
          <p:cNvPr id="12" name="Connecteur droit avec flèche 11"/>
          <p:cNvCxnSpPr>
            <a:stCxn id="20" idx="3"/>
          </p:cNvCxnSpPr>
          <p:nvPr/>
        </p:nvCxnSpPr>
        <p:spPr>
          <a:xfrm>
            <a:off x="2627784" y="1863116"/>
            <a:ext cx="3744416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3156645" y="1509172"/>
            <a:ext cx="2773113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J’entends [s], alors je mets un </a:t>
            </a:r>
            <a:r>
              <a:rPr lang="fr-FR" sz="2000" i="1" dirty="0" smtClean="0">
                <a:solidFill>
                  <a:srgbClr val="FF3399"/>
                </a:solidFill>
              </a:rPr>
              <a:t>s</a:t>
            </a:r>
            <a:r>
              <a:rPr lang="fr-FR" sz="2000" i="1" dirty="0" smtClean="0"/>
              <a:t>.</a:t>
            </a:r>
            <a:endParaRPr lang="fr-FR" i="1" dirty="0">
              <a:solidFill>
                <a:srgbClr val="FF3399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539552" y="3934798"/>
            <a:ext cx="2076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blan</a:t>
            </a:r>
            <a:r>
              <a:rPr lang="fr-FR" sz="3200" i="1" dirty="0" smtClean="0">
                <a:solidFill>
                  <a:srgbClr val="FF3399"/>
                </a:solidFill>
              </a:rPr>
              <a:t>cheur</a:t>
            </a:r>
            <a:endParaRPr lang="fr-FR" sz="2800" i="1" dirty="0">
              <a:solidFill>
                <a:srgbClr val="FF3399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6720879" y="3940457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blan</a:t>
            </a:r>
            <a:r>
              <a:rPr lang="fr-FR" sz="3200" i="1" dirty="0" smtClean="0">
                <a:solidFill>
                  <a:srgbClr val="FF3399"/>
                </a:solidFill>
              </a:rPr>
              <a:t>c</a:t>
            </a:r>
            <a:endParaRPr lang="fr-FR" sz="2800" i="1" dirty="0">
              <a:solidFill>
                <a:srgbClr val="FF3399"/>
              </a:solidFill>
            </a:endParaRPr>
          </a:p>
        </p:txBody>
      </p:sp>
      <p:cxnSp>
        <p:nvCxnSpPr>
          <p:cNvPr id="32" name="Connecteur droit avec flèche 31"/>
          <p:cNvCxnSpPr>
            <a:stCxn id="30" idx="3"/>
          </p:cNvCxnSpPr>
          <p:nvPr/>
        </p:nvCxnSpPr>
        <p:spPr>
          <a:xfrm>
            <a:off x="2616423" y="4227186"/>
            <a:ext cx="3744416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3145284" y="3873242"/>
            <a:ext cx="2773113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J’entends [</a:t>
            </a:r>
            <a:r>
              <a:rPr lang="fr-FR" sz="2000" i="1" dirty="0" err="1" smtClean="0"/>
              <a:t>ch</a:t>
            </a:r>
            <a:r>
              <a:rPr lang="fr-FR" sz="2000" i="1" dirty="0" smtClean="0"/>
              <a:t>], </a:t>
            </a:r>
            <a:r>
              <a:rPr lang="fr-FR" sz="2000" i="1" dirty="0"/>
              <a:t>alors je mets un </a:t>
            </a:r>
            <a:r>
              <a:rPr lang="fr-FR" sz="2000" i="1" dirty="0" smtClean="0">
                <a:solidFill>
                  <a:srgbClr val="FF3399"/>
                </a:solidFill>
              </a:rPr>
              <a:t>c</a:t>
            </a:r>
            <a:r>
              <a:rPr lang="fr-FR" sz="2000" i="1" dirty="0" smtClean="0"/>
              <a:t>.</a:t>
            </a:r>
            <a:endParaRPr lang="fr-FR" i="1" dirty="0">
              <a:solidFill>
                <a:srgbClr val="FF3399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539552" y="3142710"/>
            <a:ext cx="2081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san</a:t>
            </a:r>
            <a:r>
              <a:rPr lang="fr-FR" sz="3200" i="1" dirty="0" smtClean="0">
                <a:solidFill>
                  <a:srgbClr val="FF3399"/>
                </a:solidFill>
              </a:rPr>
              <a:t>guin</a:t>
            </a:r>
            <a:endParaRPr lang="fr-FR" sz="2000" i="1" dirty="0">
              <a:solidFill>
                <a:srgbClr val="FF3399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6725815" y="3148369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san</a:t>
            </a:r>
            <a:r>
              <a:rPr lang="fr-FR" sz="3200" i="1" dirty="0" smtClean="0">
                <a:solidFill>
                  <a:srgbClr val="FF3399"/>
                </a:solidFill>
              </a:rPr>
              <a:t>g</a:t>
            </a:r>
            <a:endParaRPr lang="fr-FR" sz="2800" i="1" dirty="0">
              <a:solidFill>
                <a:srgbClr val="FF3399"/>
              </a:solidFill>
            </a:endParaRPr>
          </a:p>
        </p:txBody>
      </p:sp>
      <p:cxnSp>
        <p:nvCxnSpPr>
          <p:cNvPr id="36" name="Connecteur droit avec flèche 35"/>
          <p:cNvCxnSpPr>
            <a:stCxn id="34" idx="3"/>
          </p:cNvCxnSpPr>
          <p:nvPr/>
        </p:nvCxnSpPr>
        <p:spPr>
          <a:xfrm>
            <a:off x="2621359" y="3435098"/>
            <a:ext cx="3744416" cy="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3150220" y="3081154"/>
            <a:ext cx="2773113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J’entends [g], </a:t>
            </a:r>
            <a:r>
              <a:rPr lang="fr-FR" sz="2000" i="1" dirty="0"/>
              <a:t>alors je mets un </a:t>
            </a:r>
            <a:r>
              <a:rPr lang="fr-FR" sz="2000" i="1" dirty="0" smtClean="0">
                <a:solidFill>
                  <a:srgbClr val="FF3399"/>
                </a:solidFill>
              </a:rPr>
              <a:t>g</a:t>
            </a:r>
            <a:r>
              <a:rPr lang="fr-FR" sz="2000" i="1" dirty="0" smtClean="0"/>
              <a:t>.</a:t>
            </a:r>
            <a:endParaRPr lang="fr-FR" i="1" dirty="0">
              <a:solidFill>
                <a:srgbClr val="FF3399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539552" y="2353235"/>
            <a:ext cx="2081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placar</a:t>
            </a:r>
            <a:r>
              <a:rPr lang="fr-FR" sz="3200" i="1" dirty="0" smtClean="0">
                <a:solidFill>
                  <a:srgbClr val="FF3399"/>
                </a:solidFill>
              </a:rPr>
              <a:t>der</a:t>
            </a:r>
            <a:endParaRPr lang="fr-FR" sz="2800" i="1" dirty="0">
              <a:solidFill>
                <a:srgbClr val="FF3399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6725816" y="2358894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placar</a:t>
            </a:r>
            <a:r>
              <a:rPr lang="fr-FR" sz="3200" i="1" dirty="0" smtClean="0">
                <a:solidFill>
                  <a:srgbClr val="FF3399"/>
                </a:solidFill>
              </a:rPr>
              <a:t>d</a:t>
            </a:r>
            <a:endParaRPr lang="fr-FR" sz="2800" i="1" dirty="0">
              <a:solidFill>
                <a:srgbClr val="FF3399"/>
              </a:solidFill>
            </a:endParaRPr>
          </a:p>
        </p:txBody>
      </p:sp>
      <p:cxnSp>
        <p:nvCxnSpPr>
          <p:cNvPr id="40" name="Connecteur droit avec flèche 39"/>
          <p:cNvCxnSpPr>
            <a:stCxn id="38" idx="3"/>
          </p:cNvCxnSpPr>
          <p:nvPr/>
        </p:nvCxnSpPr>
        <p:spPr>
          <a:xfrm>
            <a:off x="2621360" y="2645623"/>
            <a:ext cx="3744416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3150221" y="2291679"/>
            <a:ext cx="2773113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J’entends [d], </a:t>
            </a:r>
            <a:r>
              <a:rPr lang="fr-FR" sz="2000" i="1" dirty="0"/>
              <a:t>alors je mets un </a:t>
            </a:r>
            <a:r>
              <a:rPr lang="fr-FR" sz="2000" i="1" dirty="0" smtClean="0">
                <a:solidFill>
                  <a:srgbClr val="FF3399"/>
                </a:solidFill>
              </a:rPr>
              <a:t>d</a:t>
            </a:r>
            <a:r>
              <a:rPr lang="fr-FR" sz="2000" i="1" dirty="0" smtClean="0"/>
              <a:t>.</a:t>
            </a:r>
            <a:endParaRPr lang="fr-FR" i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81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9" grpId="0" animBg="1"/>
      <p:bldP spid="30" grpId="0"/>
      <p:bldP spid="31" grpId="0"/>
      <p:bldP spid="33" grpId="0" animBg="1"/>
      <p:bldP spid="34" grpId="0"/>
      <p:bldP spid="35" grpId="0"/>
      <p:bldP spid="37" grpId="0" animBg="1"/>
      <p:bldP spid="38" grpId="0"/>
      <p:bldP spid="39" grpId="0"/>
      <p:bldP spid="41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181</Words>
  <Application>Microsoft Office PowerPoint</Application>
  <PresentationFormat>Affichage à l'écran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Orthographe</vt:lpstr>
      <vt:lpstr>Aujourd’hui, nous allons travailler en orthographe.  Nous allons apprendre à trouver la lettre muette finale d’un mot.</vt:lpstr>
      <vt:lpstr>Pour trouver la lettre muette à la fin d’un mot, on peut </vt:lpstr>
      <vt:lpstr>Mettre le mot au féminin :</vt:lpstr>
      <vt:lpstr>Trouver un mot de la même famille: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52</cp:revision>
  <dcterms:created xsi:type="dcterms:W3CDTF">2020-05-20T07:22:41Z</dcterms:created>
  <dcterms:modified xsi:type="dcterms:W3CDTF">2020-09-27T19:54:56Z</dcterms:modified>
</cp:coreProperties>
</file>