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72" r:id="rId4"/>
    <p:sldId id="274" r:id="rId5"/>
    <p:sldId id="275" r:id="rId6"/>
    <p:sldId id="276" r:id="rId7"/>
    <p:sldId id="277" r:id="rId8"/>
    <p:sldId id="278" r:id="rId9"/>
    <p:sldId id="262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/>
    <p:restoredTop sz="94571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Mesures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Les mesures de longueur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368152" cy="1368152"/>
          </a:xfrm>
          <a:prstGeom prst="ellipse">
            <a:avLst/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M3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548680"/>
            <a:ext cx="8136904" cy="5616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00CC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mesures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</a:t>
            </a:r>
            <a:r>
              <a:rPr lang="fr-FR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reconnaître les unités de longueur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Nous allons également apprendre à </a:t>
            </a:r>
            <a:r>
              <a:rPr lang="fr-FR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effectuer des conversions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C00"/>
                </a:solidFill>
              </a:rPr>
              <a:t>Les unités de longueur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536305"/>
            <a:ext cx="8229600" cy="13247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dirty="0"/>
              <a:t>Donner la</a:t>
            </a:r>
            <a:r>
              <a:rPr lang="fr-FR" sz="3600" b="1" dirty="0"/>
              <a:t> </a:t>
            </a:r>
            <a:r>
              <a:rPr lang="fr-FR" sz="3600" b="1" dirty="0">
                <a:solidFill>
                  <a:srgbClr val="00B050"/>
                </a:solidFill>
              </a:rPr>
              <a:t>longueur d'un segment, c'est indiquer sa grandeur</a:t>
            </a:r>
            <a:r>
              <a:rPr lang="fr-FR" sz="3600" b="1" dirty="0" smtClean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95536" y="1412776"/>
            <a:ext cx="8229600" cy="11723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dirty="0" smtClean="0"/>
              <a:t>Une longueur s'exprime par un nombre suivi d'une unité de longueur.</a:t>
            </a:r>
            <a:endParaRPr lang="fr-FR" sz="3600" dirty="0" smtClean="0">
              <a:latin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cxnSp>
        <p:nvCxnSpPr>
          <p:cNvPr id="7" name="Connecteur droit 6"/>
          <p:cNvCxnSpPr/>
          <p:nvPr/>
        </p:nvCxnSpPr>
        <p:spPr>
          <a:xfrm>
            <a:off x="3521000" y="4164400"/>
            <a:ext cx="360040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type="diamond" w="lg" len="sm"/>
            <a:tailEnd type="diamond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4"/>
          <p:cNvSpPr txBox="1"/>
          <p:nvPr/>
        </p:nvSpPr>
        <p:spPr>
          <a:xfrm>
            <a:off x="3384473" y="4561871"/>
            <a:ext cx="4218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solidFill>
                  <a:srgbClr val="00B050"/>
                </a:solidFill>
              </a:rPr>
              <a:t>Ce segment mesure 10 cm.</a:t>
            </a:r>
            <a:endParaRPr lang="fr-FR" sz="2400" b="1" dirty="0">
              <a:solidFill>
                <a:srgbClr val="00B050"/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5638381" y="4958980"/>
            <a:ext cx="517795" cy="493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13"/>
          <p:cNvSpPr txBox="1"/>
          <p:nvPr/>
        </p:nvSpPr>
        <p:spPr>
          <a:xfrm>
            <a:off x="4773751" y="53933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nombre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H="1" flipV="1">
            <a:off x="6660232" y="4952015"/>
            <a:ext cx="8037" cy="434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7"/>
          <p:cNvSpPr txBox="1"/>
          <p:nvPr/>
        </p:nvSpPr>
        <p:spPr>
          <a:xfrm>
            <a:off x="6243031" y="5386339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unité de longueur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038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C00"/>
                </a:solidFill>
              </a:rPr>
              <a:t>Les unités de longueur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536305"/>
            <a:ext cx="8229600" cy="13247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dirty="0" smtClean="0"/>
              <a:t>Les autres unités de mesure de longueur sont toutes situées par rapport au mètre :</a:t>
            </a:r>
            <a:endParaRPr lang="fr-FR" sz="3600" b="1" dirty="0" smtClean="0">
              <a:solidFill>
                <a:srgbClr val="00B05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95536" y="1412776"/>
            <a:ext cx="8229600" cy="11723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dirty="0" smtClean="0"/>
              <a:t>L’unité principale de mesure de longueur est </a:t>
            </a:r>
            <a:r>
              <a:rPr lang="fr-FR" sz="3600" dirty="0" smtClean="0">
                <a:solidFill>
                  <a:srgbClr val="FF0000"/>
                </a:solidFill>
              </a:rPr>
              <a:t>le mètre (m).</a:t>
            </a:r>
            <a:endParaRPr lang="fr-FR" sz="36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395536" y="386104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</a:t>
            </a:r>
            <a:r>
              <a:rPr lang="fr-FR" b="1" dirty="0" smtClean="0">
                <a:solidFill>
                  <a:srgbClr val="FF0000"/>
                </a:solidFill>
              </a:rPr>
              <a:t>kilo</a:t>
            </a:r>
            <a:r>
              <a:rPr lang="fr-FR" dirty="0" smtClean="0">
                <a:solidFill>
                  <a:srgbClr val="FF0000"/>
                </a:solidFill>
              </a:rPr>
              <a:t>mètre (km) </a:t>
            </a:r>
            <a:r>
              <a:rPr lang="fr-FR" dirty="0" smtClean="0"/>
              <a:t>: c’est </a:t>
            </a:r>
            <a:r>
              <a:rPr lang="fr-FR" dirty="0" smtClean="0">
                <a:solidFill>
                  <a:srgbClr val="FF0000"/>
                </a:solidFill>
              </a:rPr>
              <a:t>mille</a:t>
            </a:r>
            <a:r>
              <a:rPr lang="fr-FR" dirty="0" smtClean="0"/>
              <a:t> mètres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FF0000"/>
                </a:solidFill>
              </a:rPr>
              <a:t>1 km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1 000 m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95536" y="4283804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l'</a:t>
            </a:r>
            <a:r>
              <a:rPr lang="fr-FR" b="1" dirty="0" smtClean="0">
                <a:solidFill>
                  <a:srgbClr val="FF0000"/>
                </a:solidFill>
              </a:rPr>
              <a:t>hecto</a:t>
            </a:r>
            <a:r>
              <a:rPr lang="fr-FR" dirty="0" smtClean="0">
                <a:solidFill>
                  <a:srgbClr val="FF0000"/>
                </a:solidFill>
              </a:rPr>
              <a:t>mètre (hm) </a:t>
            </a:r>
            <a:r>
              <a:rPr lang="fr-FR" dirty="0" smtClean="0"/>
              <a:t>: c’est </a:t>
            </a:r>
            <a:r>
              <a:rPr lang="fr-FR" dirty="0" smtClean="0">
                <a:solidFill>
                  <a:srgbClr val="FF0000"/>
                </a:solidFill>
              </a:rPr>
              <a:t>cent</a:t>
            </a:r>
            <a:r>
              <a:rPr lang="fr-FR" dirty="0" smtClean="0"/>
              <a:t> mètres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FF0000"/>
                </a:solidFill>
              </a:rPr>
              <a:t>1 hm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100 m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95536" y="4715852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</a:t>
            </a:r>
            <a:r>
              <a:rPr lang="fr-FR" b="1" dirty="0" smtClean="0">
                <a:solidFill>
                  <a:srgbClr val="FF0000"/>
                </a:solidFill>
              </a:rPr>
              <a:t>déca</a:t>
            </a:r>
            <a:r>
              <a:rPr lang="fr-FR" dirty="0" smtClean="0">
                <a:solidFill>
                  <a:srgbClr val="FF0000"/>
                </a:solidFill>
              </a:rPr>
              <a:t>mètre (dam) </a:t>
            </a:r>
            <a:r>
              <a:rPr lang="fr-FR" dirty="0" smtClean="0"/>
              <a:t>: c’est </a:t>
            </a:r>
            <a:r>
              <a:rPr lang="fr-FR" dirty="0" smtClean="0">
                <a:solidFill>
                  <a:srgbClr val="FF0000"/>
                </a:solidFill>
              </a:rPr>
              <a:t>dix</a:t>
            </a:r>
            <a:r>
              <a:rPr lang="fr-FR" dirty="0" smtClean="0"/>
              <a:t> mètres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FF0000"/>
                </a:solidFill>
              </a:rPr>
              <a:t>1 dam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10 m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95536" y="5157192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</a:t>
            </a:r>
            <a:r>
              <a:rPr lang="fr-FR" b="1" dirty="0" smtClean="0">
                <a:solidFill>
                  <a:srgbClr val="0000FF"/>
                </a:solidFill>
              </a:rPr>
              <a:t>déci</a:t>
            </a:r>
            <a:r>
              <a:rPr lang="fr-FR" dirty="0" smtClean="0">
                <a:solidFill>
                  <a:srgbClr val="0000FF"/>
                </a:solidFill>
              </a:rPr>
              <a:t>mètre (dm) </a:t>
            </a:r>
            <a:r>
              <a:rPr lang="fr-FR" dirty="0" smtClean="0"/>
              <a:t>: c’est </a:t>
            </a:r>
            <a:r>
              <a:rPr lang="fr-FR" dirty="0" smtClean="0">
                <a:solidFill>
                  <a:srgbClr val="0000FF"/>
                </a:solidFill>
              </a:rPr>
              <a:t>dix fois plus petit </a:t>
            </a:r>
            <a:r>
              <a:rPr lang="fr-FR" dirty="0" smtClean="0"/>
              <a:t>que le mètre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0000FF"/>
                </a:solidFill>
              </a:rPr>
              <a:t>10 </a:t>
            </a:r>
            <a:r>
              <a:rPr lang="fr-FR" dirty="0">
                <a:solidFill>
                  <a:srgbClr val="0000FF"/>
                </a:solidFill>
              </a:rPr>
              <a:t>d</a:t>
            </a:r>
            <a:r>
              <a:rPr lang="fr-FR" dirty="0" smtClean="0">
                <a:solidFill>
                  <a:srgbClr val="0000FF"/>
                </a:solidFill>
              </a:rPr>
              <a:t>m = 1 m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95536" y="557994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</a:t>
            </a:r>
            <a:r>
              <a:rPr lang="fr-FR" b="1" dirty="0" smtClean="0">
                <a:solidFill>
                  <a:srgbClr val="0000FF"/>
                </a:solidFill>
              </a:rPr>
              <a:t>centi</a:t>
            </a:r>
            <a:r>
              <a:rPr lang="fr-FR" dirty="0" smtClean="0">
                <a:solidFill>
                  <a:srgbClr val="0000FF"/>
                </a:solidFill>
              </a:rPr>
              <a:t>mètre (cm</a:t>
            </a:r>
            <a:r>
              <a:rPr lang="fr-FR" dirty="0">
                <a:solidFill>
                  <a:srgbClr val="0000FF"/>
                </a:solidFill>
              </a:rPr>
              <a:t>) </a:t>
            </a:r>
            <a:r>
              <a:rPr lang="fr-FR" dirty="0"/>
              <a:t>: </a:t>
            </a:r>
            <a:r>
              <a:rPr lang="fr-FR" dirty="0" smtClean="0"/>
              <a:t>c’est </a:t>
            </a:r>
            <a:r>
              <a:rPr lang="fr-FR" dirty="0" smtClean="0">
                <a:solidFill>
                  <a:srgbClr val="0000FF"/>
                </a:solidFill>
              </a:rPr>
              <a:t>cent fois </a:t>
            </a:r>
            <a:r>
              <a:rPr lang="fr-FR" dirty="0">
                <a:solidFill>
                  <a:srgbClr val="0000FF"/>
                </a:solidFill>
              </a:rPr>
              <a:t>plus petit </a:t>
            </a:r>
            <a:r>
              <a:rPr lang="fr-FR" dirty="0"/>
              <a:t>que le mètre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0000FF"/>
                </a:solidFill>
              </a:rPr>
              <a:t>100 cm </a:t>
            </a:r>
            <a:r>
              <a:rPr lang="fr-FR" dirty="0">
                <a:solidFill>
                  <a:srgbClr val="0000FF"/>
                </a:solidFill>
              </a:rPr>
              <a:t>= 1 m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95536" y="6011996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</a:t>
            </a:r>
            <a:r>
              <a:rPr lang="fr-FR" b="1" dirty="0" smtClean="0">
                <a:solidFill>
                  <a:srgbClr val="0000FF"/>
                </a:solidFill>
              </a:rPr>
              <a:t>milli</a:t>
            </a:r>
            <a:r>
              <a:rPr lang="fr-FR" dirty="0" smtClean="0">
                <a:solidFill>
                  <a:srgbClr val="0000FF"/>
                </a:solidFill>
              </a:rPr>
              <a:t>mètre (mm</a:t>
            </a:r>
            <a:r>
              <a:rPr lang="fr-FR" dirty="0">
                <a:solidFill>
                  <a:srgbClr val="0000FF"/>
                </a:solidFill>
              </a:rPr>
              <a:t>) </a:t>
            </a:r>
            <a:r>
              <a:rPr lang="fr-FR" dirty="0"/>
              <a:t>: c’est </a:t>
            </a:r>
            <a:r>
              <a:rPr lang="fr-FR" dirty="0" smtClean="0">
                <a:solidFill>
                  <a:srgbClr val="0000FF"/>
                </a:solidFill>
              </a:rPr>
              <a:t>mille </a:t>
            </a:r>
            <a:r>
              <a:rPr lang="fr-FR" dirty="0">
                <a:solidFill>
                  <a:srgbClr val="0000FF"/>
                </a:solidFill>
              </a:rPr>
              <a:t>fois plus petit </a:t>
            </a:r>
            <a:r>
              <a:rPr lang="fr-FR" dirty="0"/>
              <a:t>que le mètre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0000FF"/>
                </a:solidFill>
              </a:rPr>
              <a:t>1 000 mm= </a:t>
            </a:r>
            <a:r>
              <a:rPr lang="fr-FR" dirty="0">
                <a:solidFill>
                  <a:srgbClr val="0000FF"/>
                </a:solidFill>
              </a:rPr>
              <a:t>1 m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964" y="3851756"/>
            <a:ext cx="432048" cy="432048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7164288" y="3884855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Attention ! Ne pas confondre dam et dm !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06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4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CC00"/>
                </a:solidFill>
                <a:latin typeface="Mrs Chocolat" pitchFamily="2" charset="0"/>
              </a:rPr>
              <a:t>Quelle unité de mesure </a:t>
            </a:r>
            <a:r>
              <a:rPr lang="fr-FR" dirty="0" smtClean="0">
                <a:solidFill>
                  <a:srgbClr val="00CC00"/>
                </a:solidFill>
                <a:latin typeface="Mrs Chocolat" pitchFamily="2" charset="0"/>
              </a:rPr>
              <a:t>choisir ?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3"/>
            <a:ext cx="8229600" cy="2016224"/>
          </a:xfrm>
        </p:spPr>
        <p:txBody>
          <a:bodyPr/>
          <a:lstStyle/>
          <a:p>
            <a:pPr marL="0" indent="0" algn="just">
              <a:buNone/>
            </a:pPr>
            <a:r>
              <a:rPr lang="fr-FR" sz="2400" dirty="0">
                <a:latin typeface="Calibri" panose="020F0502020204030204" pitchFamily="34" charset="0"/>
              </a:rPr>
              <a:t>Lorsque l’on mesure une longueur, il est important de </a:t>
            </a:r>
            <a:r>
              <a:rPr lang="fr-FR" sz="2400" dirty="0">
                <a:solidFill>
                  <a:srgbClr val="0070C0"/>
                </a:solidFill>
                <a:latin typeface="Calibri" panose="020F0502020204030204" pitchFamily="34" charset="0"/>
              </a:rPr>
              <a:t>choisir l’unité appropriée</a:t>
            </a:r>
            <a:r>
              <a:rPr lang="fr-FR" sz="2400" dirty="0">
                <a:latin typeface="Calibri" panose="020F0502020204030204" pitchFamily="34" charset="0"/>
              </a:rPr>
              <a:t>. Si l’objet mesuré est de </a:t>
            </a:r>
            <a:r>
              <a:rPr lang="fr-FR" sz="2400" dirty="0">
                <a:solidFill>
                  <a:srgbClr val="0070C0"/>
                </a:solidFill>
                <a:latin typeface="Calibri" panose="020F0502020204030204" pitchFamily="34" charset="0"/>
              </a:rPr>
              <a:t>petite longueur, on utilisera des unités de longueur inférieures au mètre</a:t>
            </a:r>
            <a:r>
              <a:rPr lang="fr-FR" sz="2400" dirty="0">
                <a:latin typeface="Calibri" panose="020F0502020204030204" pitchFamily="34" charset="0"/>
              </a:rPr>
              <a:t>. Si l’objet mesuré  a une </a:t>
            </a:r>
            <a:r>
              <a:rPr lang="fr-FR" sz="2400" dirty="0">
                <a:solidFill>
                  <a:srgbClr val="0070C0"/>
                </a:solidFill>
                <a:latin typeface="Calibri" panose="020F0502020204030204" pitchFamily="34" charset="0"/>
              </a:rPr>
              <a:t>grande longueur, on choisira parmi les multiples du mètre</a:t>
            </a:r>
            <a:r>
              <a:rPr lang="mr-IN" sz="2400" dirty="0">
                <a:latin typeface="Calibri" panose="020F0502020204030204" pitchFamily="34" charset="0"/>
              </a:rPr>
              <a:t>…</a:t>
            </a:r>
            <a:endParaRPr lang="fr-FR" sz="2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ZoneTexte 2"/>
          <p:cNvSpPr txBox="1"/>
          <p:nvPr/>
        </p:nvSpPr>
        <p:spPr>
          <a:xfrm>
            <a:off x="906650" y="3417665"/>
            <a:ext cx="2952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La distance entre deux villes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3707904" y="3633689"/>
            <a:ext cx="1469058" cy="0"/>
          </a:xfrm>
          <a:prstGeom prst="straightConnector1">
            <a:avLst/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8"/>
          <p:cNvSpPr txBox="1"/>
          <p:nvPr/>
        </p:nvSpPr>
        <p:spPr>
          <a:xfrm>
            <a:off x="5298347" y="3400413"/>
            <a:ext cx="2952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km</a:t>
            </a:r>
            <a:endParaRPr lang="fr-FR" dirty="0"/>
          </a:p>
        </p:txBody>
      </p:sp>
      <p:sp>
        <p:nvSpPr>
          <p:cNvPr id="7" name="ZoneTexte 9"/>
          <p:cNvSpPr txBox="1"/>
          <p:nvPr/>
        </p:nvSpPr>
        <p:spPr>
          <a:xfrm>
            <a:off x="906649" y="3993728"/>
            <a:ext cx="2952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La taille d’une fourmi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2987824" y="4178394"/>
            <a:ext cx="2189138" cy="0"/>
          </a:xfrm>
          <a:prstGeom prst="straightConnector1">
            <a:avLst/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11"/>
          <p:cNvSpPr txBox="1"/>
          <p:nvPr/>
        </p:nvSpPr>
        <p:spPr>
          <a:xfrm>
            <a:off x="5318521" y="3993728"/>
            <a:ext cx="2952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m</a:t>
            </a:r>
            <a:r>
              <a:rPr lang="fr-FR" dirty="0" smtClean="0"/>
              <a:t>m</a:t>
            </a:r>
            <a:endParaRPr lang="fr-FR" dirty="0"/>
          </a:p>
        </p:txBody>
      </p:sp>
      <p:sp>
        <p:nvSpPr>
          <p:cNvPr id="10" name="ZoneTexte 12"/>
          <p:cNvSpPr txBox="1"/>
          <p:nvPr/>
        </p:nvSpPr>
        <p:spPr>
          <a:xfrm>
            <a:off x="903407" y="4569791"/>
            <a:ext cx="3716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La longueur d’une feuille de cahier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4211960" y="4785817"/>
            <a:ext cx="965002" cy="0"/>
          </a:xfrm>
          <a:prstGeom prst="straightConnector1">
            <a:avLst/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4"/>
          <p:cNvSpPr txBox="1"/>
          <p:nvPr/>
        </p:nvSpPr>
        <p:spPr>
          <a:xfrm>
            <a:off x="5328514" y="4601151"/>
            <a:ext cx="2952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cm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029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9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CC00"/>
                </a:solidFill>
                <a:latin typeface="Mrs Chocolat" pitchFamily="2" charset="0"/>
              </a:rPr>
              <a:t>Comment convertir des </a:t>
            </a:r>
            <a:r>
              <a:rPr lang="fr-FR" dirty="0" smtClean="0">
                <a:solidFill>
                  <a:srgbClr val="00CC00"/>
                </a:solidFill>
                <a:latin typeface="Mrs Chocolat" pitchFamily="2" charset="0"/>
              </a:rPr>
              <a:t>longueurs ?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29809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r>
              <a:rPr lang="fr-FR" sz="2800" dirty="0" smtClean="0"/>
              <a:t>Pour convertir des longueur, on utilise un tableau de conversion.</a:t>
            </a:r>
            <a:endParaRPr lang="fr-FR" sz="2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358541"/>
              </p:ext>
            </p:extLst>
          </p:nvPr>
        </p:nvGraphicFramePr>
        <p:xfrm>
          <a:off x="1763688" y="1628800"/>
          <a:ext cx="5976663" cy="160002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53809"/>
                <a:gridCol w="853809"/>
                <a:gridCol w="853809"/>
                <a:gridCol w="853809"/>
                <a:gridCol w="853809"/>
                <a:gridCol w="853809"/>
                <a:gridCol w="853809"/>
              </a:tblGrid>
              <a:tr h="401938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km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hm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dam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</a:t>
                      </a:r>
                      <a:endParaRPr lang="fr-FR" sz="1800" b="1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dm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cm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mm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8090"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93511" y="429309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veux convertir 31 hm en m.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3511" y="472514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rentre 31 hm dans le tableau. Je mets bien le chiffre des unités dans la colonne des hm.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979712" y="213285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3</a:t>
            </a:r>
            <a:endParaRPr lang="fr-FR" sz="28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2843808" y="213285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1</a:t>
            </a:r>
            <a:endParaRPr lang="fr-FR" sz="28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424311" y="544522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rajoute des 0 jusqu’au m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707904" y="213285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0</a:t>
            </a:r>
            <a:endParaRPr lang="fr-FR" sz="2800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4556552" y="2129121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0</a:t>
            </a:r>
            <a:endParaRPr lang="fr-FR" sz="28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60548" y="5919061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>
                <a:solidFill>
                  <a:srgbClr val="FF0000"/>
                </a:solidFill>
              </a:rPr>
              <a:t>31 hm = 3 100 m</a:t>
            </a:r>
            <a:endParaRPr lang="fr-FR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93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CC00"/>
                </a:solidFill>
                <a:latin typeface="Mrs Chocolat" pitchFamily="2" charset="0"/>
              </a:rPr>
              <a:t>Comment convertir des </a:t>
            </a:r>
            <a:r>
              <a:rPr lang="fr-FR" dirty="0" smtClean="0">
                <a:solidFill>
                  <a:srgbClr val="00CC00"/>
                </a:solidFill>
                <a:latin typeface="Mrs Chocolat" pitchFamily="2" charset="0"/>
              </a:rPr>
              <a:t>longueurs ?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29809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338840"/>
              </p:ext>
            </p:extLst>
          </p:nvPr>
        </p:nvGraphicFramePr>
        <p:xfrm>
          <a:off x="1763688" y="1628800"/>
          <a:ext cx="5976663" cy="160002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53809"/>
                <a:gridCol w="853809"/>
                <a:gridCol w="853809"/>
                <a:gridCol w="853809"/>
                <a:gridCol w="853809"/>
                <a:gridCol w="853809"/>
                <a:gridCol w="853809"/>
              </a:tblGrid>
              <a:tr h="401938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km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hm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dam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</a:t>
                      </a:r>
                      <a:endParaRPr lang="fr-FR" sz="1800" b="1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dm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cm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mm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8090"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93511" y="429309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veux convertir 45 000 mm en m.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3511" y="472514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rentre 45 000 mm dans le tableau. Je mets bien le chiffre des unités dans la colonne des </a:t>
            </a:r>
            <a:r>
              <a:rPr lang="fr-FR" sz="2400" i="1" dirty="0" err="1" smtClean="0">
                <a:solidFill>
                  <a:srgbClr val="00B050"/>
                </a:solidFill>
              </a:rPr>
              <a:t>mm.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07904" y="2116759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4</a:t>
            </a:r>
            <a:endParaRPr lang="fr-FR" sz="28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4600775" y="2116759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5</a:t>
            </a:r>
            <a:endParaRPr lang="fr-FR" sz="28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424311" y="544522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J’enlève les 0 jusqu’au m.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436096" y="213688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0</a:t>
            </a:r>
            <a:endParaRPr lang="fr-FR" sz="28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60548" y="5919061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>
                <a:solidFill>
                  <a:srgbClr val="FF0000"/>
                </a:solidFill>
              </a:rPr>
              <a:t>45 000 mm = 45 m</a:t>
            </a:r>
            <a:endParaRPr lang="fr-FR" sz="2400" i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228184" y="213285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0</a:t>
            </a:r>
            <a:endParaRPr lang="fr-FR" sz="2800" i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7092280" y="2116759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0</a:t>
            </a:r>
            <a:endParaRPr lang="fr-FR" sz="2800" i="1" dirty="0"/>
          </a:p>
        </p:txBody>
      </p:sp>
      <p:sp>
        <p:nvSpPr>
          <p:cNvPr id="12" name="Rectangle 11"/>
          <p:cNvSpPr/>
          <p:nvPr/>
        </p:nvSpPr>
        <p:spPr>
          <a:xfrm>
            <a:off x="7164288" y="2204864"/>
            <a:ext cx="288032" cy="4351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00192" y="2204863"/>
            <a:ext cx="288032" cy="4351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08104" y="2276872"/>
            <a:ext cx="288032" cy="4351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0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3" grpId="0"/>
      <p:bldP spid="14" grpId="0"/>
      <p:bldP spid="15" grpId="0"/>
      <p:bldP spid="12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CC00"/>
                </a:solidFill>
                <a:latin typeface="Mrs Chocolat" pitchFamily="2" charset="0"/>
              </a:rPr>
              <a:t>Comment convertir des </a:t>
            </a:r>
            <a:r>
              <a:rPr lang="fr-FR" dirty="0" smtClean="0">
                <a:solidFill>
                  <a:srgbClr val="00CC00"/>
                </a:solidFill>
                <a:latin typeface="Mrs Chocolat" pitchFamily="2" charset="0"/>
              </a:rPr>
              <a:t>longueurs ?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21296" y="1600201"/>
            <a:ext cx="8435280" cy="29809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032991"/>
              </p:ext>
            </p:extLst>
          </p:nvPr>
        </p:nvGraphicFramePr>
        <p:xfrm>
          <a:off x="1763688" y="1628800"/>
          <a:ext cx="5976663" cy="160002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53809"/>
                <a:gridCol w="853809"/>
                <a:gridCol w="853809"/>
                <a:gridCol w="853809"/>
                <a:gridCol w="853809"/>
                <a:gridCol w="853809"/>
                <a:gridCol w="853809"/>
              </a:tblGrid>
              <a:tr h="401938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km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hm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dam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</a:t>
                      </a:r>
                      <a:endParaRPr lang="fr-FR" sz="1800" b="1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dm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cm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mm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8090"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93511" y="429309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veux convertir 264 cm en m.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3511" y="472514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rentre 264 cm dans le tableau. Je mets bien le chiffre des unités dans la colonne des cm.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72000" y="2116759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2</a:t>
            </a:r>
            <a:endParaRPr lang="fr-FR" sz="28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5464871" y="2116759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6</a:t>
            </a:r>
            <a:endParaRPr lang="fr-FR" sz="28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424311" y="544522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ne peux pas enlever de zéro, alors je mets une virgule dans la colonne des m.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300192" y="213688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4</a:t>
            </a:r>
            <a:endParaRPr lang="fr-FR" sz="28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24311" y="5919061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>
                <a:solidFill>
                  <a:srgbClr val="FF0000"/>
                </a:solidFill>
              </a:rPr>
              <a:t>264 cm = 2,64  m ou 2 m et 64 cm</a:t>
            </a:r>
            <a:endParaRPr lang="fr-FR" sz="2400" i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4048" y="2276872"/>
            <a:ext cx="14401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FF0000"/>
                </a:solidFill>
              </a:rPr>
              <a:t>,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1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3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noFill/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CC00"/>
                </a:solidFill>
              </a:rPr>
              <a:t>Pour résumer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7544" y="1700808"/>
            <a:ext cx="82809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3200" dirty="0" smtClean="0"/>
              <a:t>Il faut choisir l’unité de mesure de longueur appropriée pour </a:t>
            </a:r>
            <a:r>
              <a:rPr lang="fr-FR" sz="3200" dirty="0" smtClean="0"/>
              <a:t>exprimer une </a:t>
            </a:r>
            <a:r>
              <a:rPr lang="fr-FR" sz="3200" dirty="0" smtClean="0"/>
              <a:t>distance.</a:t>
            </a:r>
          </a:p>
          <a:p>
            <a:endParaRPr lang="fr-FR" sz="3200" dirty="0" smtClean="0"/>
          </a:p>
          <a:p>
            <a:pPr marL="285750" indent="-285750" algn="just">
              <a:buFontTx/>
              <a:buChar char="-"/>
            </a:pPr>
            <a:r>
              <a:rPr lang="fr-FR" sz="3200" dirty="0" smtClean="0"/>
              <a:t>On peut </a:t>
            </a:r>
            <a:r>
              <a:rPr lang="fr-FR" sz="3200" dirty="0" smtClean="0">
                <a:solidFill>
                  <a:srgbClr val="FF0000"/>
                </a:solidFill>
              </a:rPr>
              <a:t>convertir des longueurs </a:t>
            </a:r>
            <a:r>
              <a:rPr lang="fr-FR" sz="3200" dirty="0" smtClean="0"/>
              <a:t>dans des unités différentes. </a:t>
            </a:r>
          </a:p>
          <a:p>
            <a:endParaRPr lang="fr-FR" sz="3200" dirty="0" smtClean="0"/>
          </a:p>
          <a:p>
            <a:r>
              <a:rPr lang="fr-FR" sz="3200" dirty="0" smtClean="0"/>
              <a:t>- Il faut être capable de construire un tableau de conversion.</a:t>
            </a:r>
          </a:p>
        </p:txBody>
      </p:sp>
    </p:spTree>
    <p:extLst>
      <p:ext uri="{BB962C8B-B14F-4D97-AF65-F5344CB8AC3E}">
        <p14:creationId xmlns:p14="http://schemas.microsoft.com/office/powerpoint/2010/main" val="2598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520</Words>
  <Application>Microsoft Office PowerPoint</Application>
  <PresentationFormat>Affichage à l'écran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Les unités de longueur…</vt:lpstr>
      <vt:lpstr>Les unités de longueur…</vt:lpstr>
      <vt:lpstr>Quelle unité de mesure choisir ?</vt:lpstr>
      <vt:lpstr>Comment convertir des longueurs ?</vt:lpstr>
      <vt:lpstr>Comment convertir des longueurs ?</vt:lpstr>
      <vt:lpstr>Comment convertir des longueurs ?</vt:lpstr>
      <vt:lpstr>Pour résumer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Utilisateur</cp:lastModifiedBy>
  <cp:revision>43</cp:revision>
  <dcterms:created xsi:type="dcterms:W3CDTF">2020-04-23T07:55:41Z</dcterms:created>
  <dcterms:modified xsi:type="dcterms:W3CDTF">2020-10-03T15:15:55Z</dcterms:modified>
</cp:coreProperties>
</file>