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2" r:id="rId4"/>
    <p:sldId id="274" r:id="rId5"/>
    <p:sldId id="275" r:id="rId6"/>
    <p:sldId id="276" r:id="rId7"/>
    <p:sldId id="277" r:id="rId8"/>
    <p:sldId id="278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571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mesures de longueur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M3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les unités de longueur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également 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effectuer des conversions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longueur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536305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/>
              <a:t>Donner la</a:t>
            </a:r>
            <a:r>
              <a:rPr lang="fr-FR" sz="3600" b="1" dirty="0"/>
              <a:t> </a:t>
            </a:r>
            <a:r>
              <a:rPr lang="fr-FR" sz="3600" b="1" dirty="0">
                <a:solidFill>
                  <a:srgbClr val="00B050"/>
                </a:solidFill>
              </a:rPr>
              <a:t>longueur d'un segment, c'est indiquer sa grandeur</a:t>
            </a:r>
            <a:r>
              <a:rPr lang="fr-FR" sz="3600" b="1" dirty="0" smtClean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Une longueur s'exprime par un nombre suivi d'une unité de longueur.</a:t>
            </a:r>
            <a:endParaRPr lang="fr-FR" sz="3600" dirty="0" smtClean="0"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cxnSp>
        <p:nvCxnSpPr>
          <p:cNvPr id="7" name="Connecteur droit 6"/>
          <p:cNvCxnSpPr/>
          <p:nvPr/>
        </p:nvCxnSpPr>
        <p:spPr>
          <a:xfrm>
            <a:off x="3521000" y="4164400"/>
            <a:ext cx="360040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headEnd type="diamond" w="lg" len="sm"/>
            <a:tailEnd type="diamond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4"/>
          <p:cNvSpPr txBox="1"/>
          <p:nvPr/>
        </p:nvSpPr>
        <p:spPr>
          <a:xfrm>
            <a:off x="3384473" y="4561871"/>
            <a:ext cx="421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rgbClr val="00B050"/>
                </a:solidFill>
              </a:rPr>
              <a:t>Ce segment mesure 10 cm.</a:t>
            </a:r>
            <a:endParaRPr lang="fr-FR" sz="2400" b="1" dirty="0">
              <a:solidFill>
                <a:srgbClr val="00B05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638381" y="4958980"/>
            <a:ext cx="517795" cy="49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13"/>
          <p:cNvSpPr txBox="1"/>
          <p:nvPr/>
        </p:nvSpPr>
        <p:spPr>
          <a:xfrm>
            <a:off x="4773751" y="53933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nombre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6660232" y="4952015"/>
            <a:ext cx="8037" cy="43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7"/>
          <p:cNvSpPr txBox="1"/>
          <p:nvPr/>
        </p:nvSpPr>
        <p:spPr>
          <a:xfrm>
            <a:off x="6243031" y="538633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unité de longueur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038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longueur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536305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Les autres unités de mesure de longueur sont toutes situées par rapport au mètre :</a:t>
            </a:r>
            <a:endParaRPr lang="fr-FR" sz="3600" b="1" dirty="0" smtClean="0">
              <a:solidFill>
                <a:srgbClr val="00B05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L’unité principale de mesure de longueur est </a:t>
            </a:r>
            <a:r>
              <a:rPr lang="fr-FR" sz="3600" dirty="0" smtClean="0">
                <a:solidFill>
                  <a:srgbClr val="FF0000"/>
                </a:solidFill>
              </a:rPr>
              <a:t>le mètre (m).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8610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kilo</a:t>
            </a:r>
            <a:r>
              <a:rPr lang="fr-FR" dirty="0" smtClean="0">
                <a:solidFill>
                  <a:srgbClr val="FF0000"/>
                </a:solidFill>
              </a:rPr>
              <a:t>mètre (km)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mille</a:t>
            </a:r>
            <a:r>
              <a:rPr lang="fr-FR" dirty="0" smtClean="0"/>
              <a:t> mètres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km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1 000 m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42838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</a:t>
            </a:r>
            <a:r>
              <a:rPr lang="fr-FR" b="1" dirty="0" smtClean="0">
                <a:solidFill>
                  <a:srgbClr val="FF0000"/>
                </a:solidFill>
              </a:rPr>
              <a:t>hecto</a:t>
            </a:r>
            <a:r>
              <a:rPr lang="fr-FR" dirty="0" smtClean="0">
                <a:solidFill>
                  <a:srgbClr val="FF0000"/>
                </a:solidFill>
              </a:rPr>
              <a:t>mètre (hm)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cent</a:t>
            </a:r>
            <a:r>
              <a:rPr lang="fr-FR" dirty="0" smtClean="0"/>
              <a:t> mètres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hm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100 m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5536" y="471585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déca</a:t>
            </a:r>
            <a:r>
              <a:rPr lang="fr-FR" dirty="0" smtClean="0">
                <a:solidFill>
                  <a:srgbClr val="FF0000"/>
                </a:solidFill>
              </a:rPr>
              <a:t>mètre (dam)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dix</a:t>
            </a:r>
            <a:r>
              <a:rPr lang="fr-FR" dirty="0" smtClean="0"/>
              <a:t> mètres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dam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 m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515719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déci</a:t>
            </a:r>
            <a:r>
              <a:rPr lang="fr-FR" dirty="0" smtClean="0">
                <a:solidFill>
                  <a:srgbClr val="0000FF"/>
                </a:solidFill>
              </a:rPr>
              <a:t>mètre (dm)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dix fois plus petit </a:t>
            </a:r>
            <a:r>
              <a:rPr lang="fr-FR" dirty="0" smtClean="0"/>
              <a:t>que le mètre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 </a:t>
            </a:r>
            <a:r>
              <a:rPr lang="fr-FR" dirty="0">
                <a:solidFill>
                  <a:srgbClr val="0000FF"/>
                </a:solidFill>
              </a:rPr>
              <a:t>d</a:t>
            </a:r>
            <a:r>
              <a:rPr lang="fr-FR" dirty="0" smtClean="0">
                <a:solidFill>
                  <a:srgbClr val="0000FF"/>
                </a:solidFill>
              </a:rPr>
              <a:t>m = 1 m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55799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centi</a:t>
            </a:r>
            <a:r>
              <a:rPr lang="fr-FR" dirty="0" smtClean="0">
                <a:solidFill>
                  <a:srgbClr val="0000FF"/>
                </a:solidFill>
              </a:rPr>
              <a:t>mètre (cm</a:t>
            </a:r>
            <a:r>
              <a:rPr lang="fr-FR" dirty="0">
                <a:solidFill>
                  <a:srgbClr val="0000FF"/>
                </a:solidFill>
              </a:rPr>
              <a:t>) </a:t>
            </a:r>
            <a:r>
              <a:rPr lang="fr-FR" dirty="0"/>
              <a:t>: </a:t>
            </a:r>
            <a:r>
              <a:rPr lang="fr-FR" dirty="0" smtClean="0"/>
              <a:t>c’est </a:t>
            </a:r>
            <a:r>
              <a:rPr lang="fr-FR" dirty="0" smtClean="0">
                <a:solidFill>
                  <a:srgbClr val="0000FF"/>
                </a:solidFill>
              </a:rPr>
              <a:t>cent fois </a:t>
            </a:r>
            <a:r>
              <a:rPr lang="fr-FR" dirty="0">
                <a:solidFill>
                  <a:srgbClr val="0000FF"/>
                </a:solidFill>
              </a:rPr>
              <a:t>plus petit </a:t>
            </a:r>
            <a:r>
              <a:rPr lang="fr-FR" dirty="0"/>
              <a:t>que le mètre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100 cm </a:t>
            </a:r>
            <a:r>
              <a:rPr lang="fr-FR" dirty="0">
                <a:solidFill>
                  <a:srgbClr val="0000FF"/>
                </a:solidFill>
              </a:rPr>
              <a:t>= 1 m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95536" y="601199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milli</a:t>
            </a:r>
            <a:r>
              <a:rPr lang="fr-FR" dirty="0" smtClean="0">
                <a:solidFill>
                  <a:srgbClr val="0000FF"/>
                </a:solidFill>
              </a:rPr>
              <a:t>mètre (mm</a:t>
            </a:r>
            <a:r>
              <a:rPr lang="fr-FR" dirty="0">
                <a:solidFill>
                  <a:srgbClr val="0000FF"/>
                </a:solidFill>
              </a:rPr>
              <a:t>) </a:t>
            </a:r>
            <a:r>
              <a:rPr lang="fr-FR" dirty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mille </a:t>
            </a:r>
            <a:r>
              <a:rPr lang="fr-FR" dirty="0">
                <a:solidFill>
                  <a:srgbClr val="0000FF"/>
                </a:solidFill>
              </a:rPr>
              <a:t>fois plus petit </a:t>
            </a:r>
            <a:r>
              <a:rPr lang="fr-FR" dirty="0"/>
              <a:t>que le mètre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1 000 mm= </a:t>
            </a:r>
            <a:r>
              <a:rPr lang="fr-FR" dirty="0">
                <a:solidFill>
                  <a:srgbClr val="0000FF"/>
                </a:solidFill>
              </a:rPr>
              <a:t>1 m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964" y="3851756"/>
            <a:ext cx="432048" cy="432048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7164288" y="3884855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Attention ! Ne pas confondre dam et dm !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4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Quelle unité de mesure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choisir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Lorsque l’on mesure une longueur, il est important de </a:t>
            </a: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</a:rPr>
              <a:t>choisir l’unité appropriée</a:t>
            </a:r>
            <a:r>
              <a:rPr lang="fr-FR" sz="2400" dirty="0">
                <a:latin typeface="Calibri" panose="020F0502020204030204" pitchFamily="34" charset="0"/>
              </a:rPr>
              <a:t>. Si l’objet mesuré est de </a:t>
            </a: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</a:rPr>
              <a:t>petite longueur, on utilisera des unités de longueur inférieures au mètre</a:t>
            </a:r>
            <a:r>
              <a:rPr lang="fr-FR" sz="2400" dirty="0">
                <a:latin typeface="Calibri" panose="020F0502020204030204" pitchFamily="34" charset="0"/>
              </a:rPr>
              <a:t>. Si l’objet mesuré  a une </a:t>
            </a: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</a:rPr>
              <a:t>grande longueur, on choisira parmi les multiples du mètre</a:t>
            </a:r>
            <a:r>
              <a:rPr lang="mr-IN" sz="2400" dirty="0">
                <a:latin typeface="Calibri" panose="020F0502020204030204" pitchFamily="34" charset="0"/>
              </a:rPr>
              <a:t>…</a:t>
            </a:r>
            <a:endParaRPr lang="fr-FR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2"/>
          <p:cNvSpPr txBox="1"/>
          <p:nvPr/>
        </p:nvSpPr>
        <p:spPr>
          <a:xfrm>
            <a:off x="906650" y="3417665"/>
            <a:ext cx="295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La distance entre deux villes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707904" y="3633689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8"/>
          <p:cNvSpPr txBox="1"/>
          <p:nvPr/>
        </p:nvSpPr>
        <p:spPr>
          <a:xfrm>
            <a:off x="5298347" y="3400413"/>
            <a:ext cx="295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km</a:t>
            </a:r>
            <a:endParaRPr lang="fr-FR" dirty="0"/>
          </a:p>
        </p:txBody>
      </p:sp>
      <p:sp>
        <p:nvSpPr>
          <p:cNvPr id="7" name="ZoneTexte 9"/>
          <p:cNvSpPr txBox="1"/>
          <p:nvPr/>
        </p:nvSpPr>
        <p:spPr>
          <a:xfrm>
            <a:off x="906649" y="3993728"/>
            <a:ext cx="295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La taille d’une fourmi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987824" y="4178394"/>
            <a:ext cx="218913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11"/>
          <p:cNvSpPr txBox="1"/>
          <p:nvPr/>
        </p:nvSpPr>
        <p:spPr>
          <a:xfrm>
            <a:off x="5318521" y="3993728"/>
            <a:ext cx="295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</a:t>
            </a:r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10" name="ZoneTexte 12"/>
          <p:cNvSpPr txBox="1"/>
          <p:nvPr/>
        </p:nvSpPr>
        <p:spPr>
          <a:xfrm>
            <a:off x="903407" y="4569791"/>
            <a:ext cx="371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La longueur d’une feuille de cahier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211960" y="4785817"/>
            <a:ext cx="965002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4"/>
          <p:cNvSpPr txBox="1"/>
          <p:nvPr/>
        </p:nvSpPr>
        <p:spPr>
          <a:xfrm>
            <a:off x="5328514" y="4601151"/>
            <a:ext cx="295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29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longueurs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980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2800" dirty="0" smtClean="0"/>
              <a:t>Pour convertir des longueur, on utilise un tableau de conversion.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358541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31 hm en 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31 hm dans le tableau. Je mets bien le chiffre des unités dans la colonne des hm.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79712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3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2843808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1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rajoute des 0 jusqu’au m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707904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556552" y="212912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31 hm = 3 100 m</a:t>
            </a:r>
            <a:endParaRPr 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3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longueurs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38840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45 000 mm en 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45 000 mm dans le tableau. Je mets bien le chiffre des unités dans la colonne des </a:t>
            </a:r>
            <a:r>
              <a:rPr lang="fr-FR" sz="2400" i="1" dirty="0" err="1" smtClean="0">
                <a:solidFill>
                  <a:srgbClr val="00B050"/>
                </a:solidFill>
              </a:rPr>
              <a:t>mm.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07904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4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600775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5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J’enlève les 0 jusqu’au 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36096" y="2136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45 000 mm = 45 m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228184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7092280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2" name="Rectangle 11"/>
          <p:cNvSpPr/>
          <p:nvPr/>
        </p:nvSpPr>
        <p:spPr>
          <a:xfrm>
            <a:off x="7164288" y="2204864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00192" y="2204863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08104" y="2276872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12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longueurs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1296" y="1600201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32991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mm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264 cm en 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264 cm dans le tableau. Je mets bien le chiffre des unités dans la colonne des cm.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2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464871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6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ne peux pas enlever de zéro, alors je mets une virgule dans la colonne des m.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00192" y="2136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4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24311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264 cm = 2,64  m ou 2 m et 64 cm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048" y="2276872"/>
            <a:ext cx="1440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,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Pour résumer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Il faut choisir l’unité de mesure de longueur appropriée pour </a:t>
            </a:r>
            <a:r>
              <a:rPr lang="fr-FR" sz="3200" dirty="0" smtClean="0"/>
              <a:t>exprimer une </a:t>
            </a:r>
            <a:r>
              <a:rPr lang="fr-FR" sz="3200" dirty="0" smtClean="0"/>
              <a:t>distance.</a:t>
            </a:r>
          </a:p>
          <a:p>
            <a:endParaRPr lang="fr-FR" sz="3200" dirty="0" smtClean="0"/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On peut </a:t>
            </a:r>
            <a:r>
              <a:rPr lang="fr-FR" sz="3200" dirty="0" smtClean="0">
                <a:solidFill>
                  <a:srgbClr val="FF0000"/>
                </a:solidFill>
              </a:rPr>
              <a:t>convertir des longueurs </a:t>
            </a:r>
            <a:r>
              <a:rPr lang="fr-FR" sz="3200" dirty="0" smtClean="0"/>
              <a:t>dans des unités différentes. </a:t>
            </a:r>
          </a:p>
          <a:p>
            <a:endParaRPr lang="fr-FR" sz="3200" dirty="0" smtClean="0"/>
          </a:p>
          <a:p>
            <a:r>
              <a:rPr lang="fr-FR" sz="3200" dirty="0" smtClean="0"/>
              <a:t>- Il faut être capable de construire un tableau de conversion.</a:t>
            </a:r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520</Words>
  <Application>Microsoft Office PowerPoint</Application>
  <PresentationFormat>Affichage à l'écran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Les unités de longueur…</vt:lpstr>
      <vt:lpstr>Les unités de longueur…</vt:lpstr>
      <vt:lpstr>Quelle unité de mesure choisir ?</vt:lpstr>
      <vt:lpstr>Comment convertir des longueurs ?</vt:lpstr>
      <vt:lpstr>Comment convertir des longueurs ?</vt:lpstr>
      <vt:lpstr>Comment convertir des longueurs ?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43</cp:revision>
  <dcterms:created xsi:type="dcterms:W3CDTF">2020-04-23T07:55:41Z</dcterms:created>
  <dcterms:modified xsi:type="dcterms:W3CDTF">2020-10-03T15:15:55Z</dcterms:modified>
</cp:coreProperties>
</file>