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9" r:id="rId4"/>
    <p:sldId id="260" r:id="rId5"/>
    <p:sldId id="277" r:id="rId6"/>
    <p:sldId id="265" r:id="rId7"/>
    <p:sldId id="266" r:id="rId8"/>
    <p:sldId id="268" r:id="rId9"/>
    <p:sldId id="267" r:id="rId10"/>
    <p:sldId id="275" r:id="rId11"/>
    <p:sldId id="276" r:id="rId12"/>
    <p:sldId id="262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03/10/2020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Géométrie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Les droites parallèles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368152" cy="13681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G</a:t>
            </a:r>
            <a:r>
              <a:rPr lang="fr-FR" sz="1600" dirty="0" smtClean="0">
                <a:solidFill>
                  <a:schemeClr val="tx1"/>
                </a:solidFill>
              </a:rPr>
              <a:t>éom</a:t>
            </a:r>
            <a:r>
              <a:rPr lang="fr-FR" sz="2800" dirty="0">
                <a:solidFill>
                  <a:schemeClr val="tx1"/>
                </a:solidFill>
              </a:rPr>
              <a:t>2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/>
          <p:cNvGrpSpPr/>
          <p:nvPr/>
        </p:nvGrpSpPr>
        <p:grpSpPr>
          <a:xfrm>
            <a:off x="95519" y="4887973"/>
            <a:ext cx="4896544" cy="1152129"/>
            <a:chOff x="1631659" y="4791513"/>
            <a:chExt cx="4896544" cy="1152129"/>
          </a:xfrm>
        </p:grpSpPr>
        <p:sp>
          <p:nvSpPr>
            <p:cNvPr id="22" name="Rectangle 21"/>
            <p:cNvSpPr/>
            <p:nvPr/>
          </p:nvSpPr>
          <p:spPr>
            <a:xfrm>
              <a:off x="1631659" y="4791513"/>
              <a:ext cx="4896544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631659" y="4863520"/>
              <a:ext cx="48965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8     7     6     5     4     3     2     1     0     1     2     3     4     5     6     7     8 </a:t>
              </a:r>
              <a:endParaRPr lang="fr-FR" sz="1400" dirty="0"/>
            </a:p>
          </p:txBody>
        </p:sp>
        <p:cxnSp>
          <p:nvCxnSpPr>
            <p:cNvPr id="24" name="Connecteur droit 23"/>
            <p:cNvCxnSpPr>
              <a:stCxn id="23" idx="0"/>
              <a:endCxn id="22" idx="2"/>
            </p:cNvCxnSpPr>
            <p:nvPr/>
          </p:nvCxnSpPr>
          <p:spPr>
            <a:xfrm rot="16200000" flipH="1">
              <a:off x="3539871" y="5403581"/>
              <a:ext cx="108012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1691680" y="5301208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1691680" y="5589240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1691680" y="5877272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995936" y="5229208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067944" y="5805272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 rot="18181064">
            <a:off x="4402065" y="3067717"/>
            <a:ext cx="2123692" cy="1949591"/>
            <a:chOff x="3133155" y="3732055"/>
            <a:chExt cx="2766448" cy="2539654"/>
          </a:xfrm>
        </p:grpSpPr>
        <p:sp>
          <p:nvSpPr>
            <p:cNvPr id="3" name="Triangle isocèle 2"/>
            <p:cNvSpPr/>
            <p:nvPr/>
          </p:nvSpPr>
          <p:spPr>
            <a:xfrm rot="16647143">
              <a:off x="3269261" y="4703701"/>
              <a:ext cx="46970" cy="319182"/>
            </a:xfrm>
            <a:prstGeom prst="triangle">
              <a:avLst>
                <a:gd name="adj" fmla="val 5567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060000">
              <a:off x="3359949" y="3732055"/>
              <a:ext cx="2539654" cy="2539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7" name="Connecteur droit 6"/>
          <p:cNvCxnSpPr/>
          <p:nvPr/>
        </p:nvCxnSpPr>
        <p:spPr>
          <a:xfrm>
            <a:off x="754848" y="4132767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3275856" y="1484784"/>
            <a:ext cx="5472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trace la droite d</a:t>
            </a:r>
            <a:r>
              <a:rPr lang="fr-FR" sz="1600" dirty="0" smtClean="0"/>
              <a:t>3 </a:t>
            </a:r>
            <a:r>
              <a:rPr lang="fr-FR" sz="2800" dirty="0" smtClean="0"/>
              <a:t>perpendiculaire à d</a:t>
            </a:r>
            <a:r>
              <a:rPr lang="fr-FR" sz="1400" dirty="0" smtClean="0"/>
              <a:t>2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660133" y="3848614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1</a:t>
            </a:r>
            <a:endParaRPr lang="fr-FR" dirty="0"/>
          </a:p>
        </p:txBody>
      </p:sp>
      <p:cxnSp>
        <p:nvCxnSpPr>
          <p:cNvPr id="18" name="Connecteur droit 17"/>
          <p:cNvCxnSpPr/>
          <p:nvPr/>
        </p:nvCxnSpPr>
        <p:spPr>
          <a:xfrm rot="16200000">
            <a:off x="137515" y="4251098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589127" y="1832836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2</a:t>
            </a:r>
            <a:endParaRPr lang="fr-FR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95519" y="4877076"/>
            <a:ext cx="4674110" cy="10897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133562" y="4578775"/>
            <a:ext cx="621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/>
              <a:t>3</a:t>
            </a:r>
            <a:endParaRPr lang="fr-FR" dirty="0"/>
          </a:p>
        </p:txBody>
      </p:sp>
      <p:sp>
        <p:nvSpPr>
          <p:cNvPr id="26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des droites </a:t>
            </a:r>
            <a:r>
              <a:rPr lang="fr-FR" dirty="0">
                <a:solidFill>
                  <a:srgbClr val="FFFF00"/>
                </a:solidFill>
              </a:rPr>
              <a:t>parallèles</a:t>
            </a:r>
          </a:p>
        </p:txBody>
      </p:sp>
    </p:spTree>
    <p:extLst>
      <p:ext uri="{BB962C8B-B14F-4D97-AF65-F5344CB8AC3E}">
        <p14:creationId xmlns:p14="http://schemas.microsoft.com/office/powerpoint/2010/main" val="323922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 rot="18181064">
            <a:off x="2241825" y="2112799"/>
            <a:ext cx="2123692" cy="1949591"/>
            <a:chOff x="3133155" y="3732055"/>
            <a:chExt cx="2766448" cy="2539654"/>
          </a:xfrm>
        </p:grpSpPr>
        <p:sp>
          <p:nvSpPr>
            <p:cNvPr id="3" name="Triangle isocèle 2"/>
            <p:cNvSpPr/>
            <p:nvPr/>
          </p:nvSpPr>
          <p:spPr>
            <a:xfrm rot="16647143">
              <a:off x="3269261" y="4703701"/>
              <a:ext cx="46970" cy="319182"/>
            </a:xfrm>
            <a:prstGeom prst="triangle">
              <a:avLst>
                <a:gd name="adj" fmla="val 5567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060000">
              <a:off x="3359949" y="3732055"/>
              <a:ext cx="2539654" cy="2539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7" name="Connecteur droit 6"/>
          <p:cNvCxnSpPr/>
          <p:nvPr/>
        </p:nvCxnSpPr>
        <p:spPr>
          <a:xfrm>
            <a:off x="754848" y="4132767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5076056" y="1484784"/>
            <a:ext cx="3672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n’oublie pas de noter les angles droits !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660133" y="3848614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1</a:t>
            </a:r>
            <a:endParaRPr lang="fr-FR" dirty="0"/>
          </a:p>
        </p:txBody>
      </p:sp>
      <p:cxnSp>
        <p:nvCxnSpPr>
          <p:cNvPr id="18" name="Connecteur droit 17"/>
          <p:cNvCxnSpPr/>
          <p:nvPr/>
        </p:nvCxnSpPr>
        <p:spPr>
          <a:xfrm rot="16200000">
            <a:off x="137515" y="4251098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589127" y="1832836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2</a:t>
            </a:r>
            <a:endParaRPr lang="fr-FR" dirty="0"/>
          </a:p>
        </p:txBody>
      </p:sp>
      <p:cxnSp>
        <p:nvCxnSpPr>
          <p:cNvPr id="20" name="Connecteur droit 19"/>
          <p:cNvCxnSpPr/>
          <p:nvPr/>
        </p:nvCxnSpPr>
        <p:spPr>
          <a:xfrm>
            <a:off x="95519" y="4877076"/>
            <a:ext cx="4674110" cy="10897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133562" y="4578775"/>
            <a:ext cx="621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/>
              <a:t>3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2555776" y="3933055"/>
            <a:ext cx="180000" cy="199711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2555776" y="4682174"/>
            <a:ext cx="180000" cy="194902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4940424" y="4509120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J’écris alors d</a:t>
            </a:r>
            <a:r>
              <a:rPr lang="fr-FR" sz="1400" dirty="0" smtClean="0"/>
              <a:t>1</a:t>
            </a:r>
            <a:r>
              <a:rPr lang="fr-FR" sz="2800" dirty="0" smtClean="0"/>
              <a:t> </a:t>
            </a:r>
            <a:r>
              <a:rPr lang="fr-FR" sz="2800" dirty="0" smtClean="0">
                <a:solidFill>
                  <a:srgbClr val="FF0000"/>
                </a:solidFill>
                <a:sym typeface="Symbol"/>
              </a:rPr>
              <a:t>//</a:t>
            </a:r>
            <a:r>
              <a:rPr lang="fr-FR" sz="2800" b="1" dirty="0" smtClean="0">
                <a:sym typeface="Symbol"/>
              </a:rPr>
              <a:t> </a:t>
            </a:r>
            <a:r>
              <a:rPr lang="fr-FR" sz="2800" dirty="0" smtClean="0">
                <a:sym typeface="Symbol"/>
              </a:rPr>
              <a:t>d</a:t>
            </a:r>
            <a:r>
              <a:rPr lang="fr-FR" sz="1400" dirty="0" smtClean="0">
                <a:sym typeface="Symbol"/>
              </a:rPr>
              <a:t>3</a:t>
            </a:r>
            <a:endParaRPr lang="fr-FR" sz="2800" dirty="0"/>
          </a:p>
        </p:txBody>
      </p:sp>
      <p:sp>
        <p:nvSpPr>
          <p:cNvPr id="29" name="ZoneTexte 28"/>
          <p:cNvSpPr txBox="1"/>
          <p:nvPr/>
        </p:nvSpPr>
        <p:spPr>
          <a:xfrm>
            <a:off x="4644008" y="5496306"/>
            <a:ext cx="3888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Le symbole </a:t>
            </a:r>
            <a:r>
              <a:rPr lang="fr-FR" sz="2800" dirty="0" smtClean="0">
                <a:solidFill>
                  <a:srgbClr val="FF0000"/>
                </a:solidFill>
                <a:sym typeface="Symbol"/>
              </a:rPr>
              <a:t>//</a:t>
            </a:r>
            <a:r>
              <a:rPr lang="fr-FR" sz="2800" b="1" dirty="0" smtClean="0">
                <a:sym typeface="Symbol"/>
              </a:rPr>
              <a:t> </a:t>
            </a:r>
            <a:r>
              <a:rPr lang="fr-FR" sz="2800" dirty="0" smtClean="0">
                <a:sym typeface="Symbol"/>
              </a:rPr>
              <a:t>signifie </a:t>
            </a:r>
          </a:p>
          <a:p>
            <a:r>
              <a:rPr lang="fr-FR" sz="2800" dirty="0" smtClean="0">
                <a:sym typeface="Symbol"/>
              </a:rPr>
              <a:t>« </a:t>
            </a:r>
            <a:r>
              <a:rPr lang="fr-FR" sz="2800" dirty="0" smtClean="0">
                <a:solidFill>
                  <a:srgbClr val="FF0000"/>
                </a:solidFill>
                <a:sym typeface="Symbol"/>
              </a:rPr>
              <a:t>est parallèle à</a:t>
            </a:r>
            <a:r>
              <a:rPr lang="fr-FR" sz="2800" dirty="0" smtClean="0">
                <a:sym typeface="Symbol"/>
              </a:rPr>
              <a:t> ».</a:t>
            </a:r>
            <a:r>
              <a:rPr lang="fr-FR" sz="2800" b="1" dirty="0" smtClean="0">
                <a:sym typeface="Symbol"/>
              </a:rPr>
              <a:t> </a:t>
            </a:r>
            <a:r>
              <a:rPr lang="fr-FR" sz="2800" dirty="0" smtClean="0"/>
              <a:t> </a:t>
            </a:r>
            <a:endParaRPr lang="fr-FR" sz="2800" dirty="0"/>
          </a:p>
        </p:txBody>
      </p:sp>
      <p:sp>
        <p:nvSpPr>
          <p:cNvPr id="31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des droites </a:t>
            </a:r>
            <a:r>
              <a:rPr lang="fr-FR" dirty="0">
                <a:solidFill>
                  <a:srgbClr val="FFFF00"/>
                </a:solidFill>
              </a:rPr>
              <a:t>parallèles</a:t>
            </a:r>
          </a:p>
        </p:txBody>
      </p:sp>
    </p:spTree>
    <p:extLst>
      <p:ext uri="{BB962C8B-B14F-4D97-AF65-F5344CB8AC3E}">
        <p14:creationId xmlns:p14="http://schemas.microsoft.com/office/powerpoint/2010/main" val="210165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1.48148E-6 L -4.72222E-6 0.1127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/>
      <p:bldP spid="2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Pour résumer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1700808"/>
            <a:ext cx="82809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3200" dirty="0" smtClean="0"/>
              <a:t>Des droites sont </a:t>
            </a:r>
            <a:r>
              <a:rPr lang="fr-FR" sz="3200" dirty="0" smtClean="0">
                <a:solidFill>
                  <a:srgbClr val="FF0000"/>
                </a:solidFill>
              </a:rPr>
              <a:t>parallèles</a:t>
            </a:r>
            <a:r>
              <a:rPr lang="fr-FR" sz="3200" dirty="0" smtClean="0"/>
              <a:t> quand elles </a:t>
            </a:r>
            <a:r>
              <a:rPr lang="fr-FR" sz="3200" dirty="0" smtClean="0">
                <a:solidFill>
                  <a:srgbClr val="FF0000"/>
                </a:solidFill>
              </a:rPr>
              <a:t>se ne croisent jamais</a:t>
            </a:r>
            <a:r>
              <a:rPr lang="fr-FR" sz="3200" dirty="0" smtClean="0"/>
              <a:t>.</a:t>
            </a:r>
          </a:p>
          <a:p>
            <a:endParaRPr lang="fr-FR" sz="3200" dirty="0" smtClean="0"/>
          </a:p>
          <a:p>
            <a:pPr marL="285750" indent="-285750">
              <a:buFontTx/>
              <a:buChar char="-"/>
            </a:pPr>
            <a:r>
              <a:rPr lang="fr-FR" sz="3200" dirty="0" smtClean="0"/>
              <a:t>Le symbole </a:t>
            </a:r>
            <a:r>
              <a:rPr lang="fr-FR" sz="2400" b="1" dirty="0" smtClean="0">
                <a:solidFill>
                  <a:srgbClr val="FF0000"/>
                </a:solidFill>
                <a:sym typeface="Symbol"/>
              </a:rPr>
              <a:t>//</a:t>
            </a:r>
            <a:r>
              <a:rPr lang="fr-FR" sz="32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fr-FR" sz="3200" dirty="0" smtClean="0">
                <a:sym typeface="Symbol"/>
              </a:rPr>
              <a:t>signifie</a:t>
            </a:r>
            <a:r>
              <a:rPr lang="fr-FR" sz="3200" dirty="0" smtClean="0">
                <a:solidFill>
                  <a:srgbClr val="FF0000"/>
                </a:solidFill>
                <a:sym typeface="Symbol"/>
              </a:rPr>
              <a:t> « est parallèle à »</a:t>
            </a:r>
            <a:r>
              <a:rPr lang="fr-FR" sz="3200" dirty="0" smtClean="0">
                <a:sym typeface="Symbol"/>
              </a:rPr>
              <a:t>.</a:t>
            </a:r>
            <a:endParaRPr lang="fr-FR" sz="3200" dirty="0" smtClean="0"/>
          </a:p>
          <a:p>
            <a:endParaRPr lang="fr-FR" sz="3200" dirty="0" smtClean="0"/>
          </a:p>
          <a:p>
            <a:pPr marL="285750" indent="-285750">
              <a:buFontTx/>
              <a:buChar char="-"/>
            </a:pPr>
            <a:r>
              <a:rPr lang="fr-FR" sz="3200" dirty="0" smtClean="0"/>
              <a:t>J’utilise une </a:t>
            </a:r>
            <a:r>
              <a:rPr lang="fr-FR" sz="3200" dirty="0" smtClean="0">
                <a:solidFill>
                  <a:srgbClr val="FF0000"/>
                </a:solidFill>
              </a:rPr>
              <a:t>réquerre</a:t>
            </a:r>
            <a:r>
              <a:rPr lang="fr-FR" sz="3200" dirty="0" smtClean="0"/>
              <a:t> pour reconnaître ou tracer des droites parallèles.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598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1149802"/>
            <a:ext cx="7988424" cy="43674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FFFF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géométrie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b="1" dirty="0" smtClean="0">
                <a:solidFill>
                  <a:srgbClr val="92D05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reconnaître et à tracer des droites parallèles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chemeClr val="bg1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rgbClr val="FFFF00"/>
                </a:solidFill>
              </a:rPr>
              <a:t>A quoi ça </a:t>
            </a:r>
            <a:r>
              <a:rPr lang="fr-FR" sz="4000" dirty="0" smtClean="0">
                <a:solidFill>
                  <a:srgbClr val="FFFF00"/>
                </a:solidFill>
              </a:rPr>
              <a:t>sert </a:t>
            </a:r>
            <a:r>
              <a:rPr lang="fr-FR" sz="4000" dirty="0" smtClean="0">
                <a:solidFill>
                  <a:srgbClr val="FFFF00"/>
                </a:solidFill>
              </a:rPr>
              <a:t>les droites parallèles ?</a:t>
            </a:r>
            <a:endParaRPr lang="fr-FR" sz="40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3816424"/>
          </a:xfrm>
        </p:spPr>
        <p:txBody>
          <a:bodyPr>
            <a:normAutofit fontScale="92500" lnSpcReduction="20000"/>
          </a:bodyPr>
          <a:lstStyle/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x-none" sz="4200" dirty="0" smtClean="0">
                <a:latin typeface="Calibri" charset="0"/>
                <a:ea typeface="Calibri" charset="0"/>
                <a:cs typeface="Calibri" charset="0"/>
              </a:rPr>
              <a:t>Elles servent à tracer des figures comme des carrés, des rectangles…</a:t>
            </a:r>
          </a:p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fr-FR" altLang="x-none" sz="4200" dirty="0" smtClean="0">
              <a:latin typeface="Calibri" charset="0"/>
              <a:ea typeface="Calibri" charset="0"/>
              <a:cs typeface="Calibri" charset="0"/>
            </a:endParaRPr>
          </a:p>
          <a:p>
            <a:pPr marL="107950" indent="0" algn="just">
              <a:buSzPct val="4500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fr-FR" altLang="x-none" sz="4200" dirty="0" smtClean="0">
                <a:latin typeface="Calibri" charset="0"/>
                <a:ea typeface="Calibri" charset="0"/>
                <a:cs typeface="Calibri" charset="0"/>
              </a:rPr>
              <a:t>Plus tard, il peut être utile de savoir si des droites sont parallèles pour construire des meubles, poser des étagères…</a:t>
            </a:r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015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 flipV="1">
            <a:off x="755576" y="2910428"/>
            <a:ext cx="6558401" cy="8066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755576" y="3677729"/>
            <a:ext cx="6342377" cy="74326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Reconnaître des  droites parallèles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1340768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Des droites sont </a:t>
            </a:r>
            <a:r>
              <a:rPr lang="fr-FR" sz="3200" dirty="0" smtClean="0">
                <a:solidFill>
                  <a:srgbClr val="FF0000"/>
                </a:solidFill>
              </a:rPr>
              <a:t>parallèles</a:t>
            </a:r>
            <a:r>
              <a:rPr lang="fr-FR" sz="3200" dirty="0" smtClean="0"/>
              <a:t> si elles ne se croisent jamais. La distance entre deux droites est toujours la même.</a:t>
            </a:r>
            <a:endParaRPr lang="fr-FR" sz="3200" dirty="0"/>
          </a:p>
        </p:txBody>
      </p:sp>
      <p:sp>
        <p:nvSpPr>
          <p:cNvPr id="27" name="ZoneTexte 26"/>
          <p:cNvSpPr txBox="1"/>
          <p:nvPr/>
        </p:nvSpPr>
        <p:spPr>
          <a:xfrm>
            <a:off x="6575945" y="3838355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rgbClr val="FF0000"/>
                </a:solidFill>
              </a:rPr>
              <a:t>On utilise la réquerre pour vérifier si les droites sont parallèles.</a:t>
            </a:r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44" name="Groupe 43"/>
          <p:cNvGrpSpPr/>
          <p:nvPr/>
        </p:nvGrpSpPr>
        <p:grpSpPr>
          <a:xfrm rot="21180000">
            <a:off x="1803687" y="2853930"/>
            <a:ext cx="4896544" cy="1152128"/>
            <a:chOff x="1631659" y="4863520"/>
            <a:chExt cx="4896544" cy="1152128"/>
          </a:xfrm>
        </p:grpSpPr>
        <p:sp>
          <p:nvSpPr>
            <p:cNvPr id="28" name="Rectangle 27"/>
            <p:cNvSpPr/>
            <p:nvPr/>
          </p:nvSpPr>
          <p:spPr>
            <a:xfrm>
              <a:off x="1631659" y="4863520"/>
              <a:ext cx="4896544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1631659" y="4863520"/>
              <a:ext cx="48965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8     7     6     5     4     3     2     1     0     1     2     3     4     5     6     7     8 </a:t>
              </a:r>
              <a:endParaRPr lang="fr-FR" sz="1400" dirty="0"/>
            </a:p>
          </p:txBody>
        </p:sp>
        <p:cxnSp>
          <p:nvCxnSpPr>
            <p:cNvPr id="31" name="Connecteur droit 30"/>
            <p:cNvCxnSpPr>
              <a:stCxn id="29" idx="0"/>
              <a:endCxn id="28" idx="2"/>
            </p:cNvCxnSpPr>
            <p:nvPr/>
          </p:nvCxnSpPr>
          <p:spPr>
            <a:xfrm>
              <a:off x="4079931" y="4863520"/>
              <a:ext cx="0" cy="11521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1691680" y="5301208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1691680" y="5589240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1691680" y="5877272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3995936" y="5229208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067944" y="5805272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0" name="ZoneTexte 49"/>
          <p:cNvSpPr txBox="1"/>
          <p:nvPr/>
        </p:nvSpPr>
        <p:spPr>
          <a:xfrm>
            <a:off x="6161849" y="5015217"/>
            <a:ext cx="230425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Ici, les deux droites se superposent bien avec les lignes noires et le bord de la réquerre.</a:t>
            </a:r>
            <a:endParaRPr lang="fr-FR" dirty="0"/>
          </a:p>
        </p:txBody>
      </p:sp>
      <p:cxnSp>
        <p:nvCxnSpPr>
          <p:cNvPr id="51" name="Connecteur droit avec flèche 50"/>
          <p:cNvCxnSpPr/>
          <p:nvPr/>
        </p:nvCxnSpPr>
        <p:spPr>
          <a:xfrm flipH="1" flipV="1">
            <a:off x="4499992" y="4001765"/>
            <a:ext cx="1931013" cy="10134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 flipH="1" flipV="1">
            <a:off x="5004048" y="3222648"/>
            <a:ext cx="1426957" cy="17925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034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7" grpId="0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96144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Reconnaître des  droites parallèles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1340768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On peut aussi tracer une droite perpendiculaire pour vérifier si deux droites sont parallèles.</a:t>
            </a:r>
            <a:endParaRPr lang="fr-FR" sz="3200" dirty="0"/>
          </a:p>
        </p:txBody>
      </p:sp>
      <p:cxnSp>
        <p:nvCxnSpPr>
          <p:cNvPr id="19" name="Connecteur droit 18"/>
          <p:cNvCxnSpPr/>
          <p:nvPr/>
        </p:nvCxnSpPr>
        <p:spPr>
          <a:xfrm flipH="1" flipV="1">
            <a:off x="3275856" y="2636912"/>
            <a:ext cx="306017" cy="2611267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5436096" y="3838355"/>
            <a:ext cx="3528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 smtClean="0">
                <a:solidFill>
                  <a:srgbClr val="FF0000"/>
                </a:solidFill>
              </a:rPr>
              <a:t>Si les deux droites rouges sont perpendiculaires à la droite grise, alors les deux droites rouges sont parallèles..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4133746" y="5252706"/>
            <a:ext cx="2304256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Ici, les deux droites rouges coupent la droite grise en formant un angle droit.</a:t>
            </a:r>
            <a:endParaRPr lang="fr-FR" dirty="0"/>
          </a:p>
        </p:txBody>
      </p:sp>
      <p:cxnSp>
        <p:nvCxnSpPr>
          <p:cNvPr id="51" name="Connecteur droit avec flèche 50"/>
          <p:cNvCxnSpPr>
            <a:endCxn id="26" idx="3"/>
          </p:cNvCxnSpPr>
          <p:nvPr/>
        </p:nvCxnSpPr>
        <p:spPr>
          <a:xfrm flipH="1" flipV="1">
            <a:off x="3682085" y="3950617"/>
            <a:ext cx="1465980" cy="12975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>
            <a:stCxn id="50" idx="0"/>
            <a:endCxn id="10" idx="3"/>
          </p:cNvCxnSpPr>
          <p:nvPr/>
        </p:nvCxnSpPr>
        <p:spPr>
          <a:xfrm flipH="1" flipV="1">
            <a:off x="3594865" y="3246775"/>
            <a:ext cx="1691009" cy="20059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flipV="1">
            <a:off x="755576" y="2910428"/>
            <a:ext cx="6558401" cy="8066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V="1">
            <a:off x="755576" y="3677729"/>
            <a:ext cx="6342377" cy="74326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 rot="-420000">
            <a:off x="3354528" y="3154873"/>
            <a:ext cx="241236" cy="21320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26" name="Rectangle 25"/>
          <p:cNvSpPr/>
          <p:nvPr/>
        </p:nvSpPr>
        <p:spPr>
          <a:xfrm rot="-420000">
            <a:off x="3441748" y="3852211"/>
            <a:ext cx="241236" cy="22621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23051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7" grpId="0"/>
      <p:bldP spid="50" grpId="0" animBg="1"/>
      <p:bldP spid="10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des droites parallèles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67544" y="1196752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Pour tracer des droites parallèles, on a besoin d’une réquerre et d’un crayon à papier </a:t>
            </a:r>
            <a:r>
              <a:rPr lang="fr-FR" sz="3200" u="sng" dirty="0" smtClean="0"/>
              <a:t>bien taillé </a:t>
            </a:r>
            <a:r>
              <a:rPr lang="fr-FR" sz="3200" dirty="0" smtClean="0"/>
              <a:t>!</a:t>
            </a:r>
            <a:endParaRPr lang="fr-FR" sz="3200" dirty="0"/>
          </a:p>
        </p:txBody>
      </p:sp>
      <p:grpSp>
        <p:nvGrpSpPr>
          <p:cNvPr id="21" name="Groupe 20"/>
          <p:cNvGrpSpPr/>
          <p:nvPr/>
        </p:nvGrpSpPr>
        <p:grpSpPr>
          <a:xfrm>
            <a:off x="694827" y="4179383"/>
            <a:ext cx="4896544" cy="1152128"/>
            <a:chOff x="1631659" y="4863520"/>
            <a:chExt cx="4896544" cy="1152128"/>
          </a:xfrm>
        </p:grpSpPr>
        <p:sp>
          <p:nvSpPr>
            <p:cNvPr id="22" name="Rectangle 21"/>
            <p:cNvSpPr/>
            <p:nvPr/>
          </p:nvSpPr>
          <p:spPr>
            <a:xfrm>
              <a:off x="1631659" y="4863520"/>
              <a:ext cx="4896544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631659" y="4863520"/>
              <a:ext cx="48965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8     7     6     5     4     3     2     1     0     1     2     3     4     5     6     7     8 </a:t>
              </a:r>
              <a:endParaRPr lang="fr-FR" sz="1400" dirty="0"/>
            </a:p>
          </p:txBody>
        </p:sp>
        <p:cxnSp>
          <p:nvCxnSpPr>
            <p:cNvPr id="24" name="Connecteur droit 23"/>
            <p:cNvCxnSpPr>
              <a:stCxn id="23" idx="0"/>
              <a:endCxn id="22" idx="2"/>
            </p:cNvCxnSpPr>
            <p:nvPr/>
          </p:nvCxnSpPr>
          <p:spPr>
            <a:xfrm>
              <a:off x="4079931" y="4863520"/>
              <a:ext cx="0" cy="11521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1691680" y="5301208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1691680" y="5589240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1691680" y="5877272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995936" y="5229208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067944" y="5805272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 rot="18181064">
            <a:off x="6102572" y="2428310"/>
            <a:ext cx="2123692" cy="1949591"/>
            <a:chOff x="3133155" y="3732055"/>
            <a:chExt cx="2766448" cy="2539654"/>
          </a:xfrm>
        </p:grpSpPr>
        <p:sp>
          <p:nvSpPr>
            <p:cNvPr id="3" name="Triangle isocèle 2"/>
            <p:cNvSpPr/>
            <p:nvPr/>
          </p:nvSpPr>
          <p:spPr>
            <a:xfrm rot="16647143">
              <a:off x="3269261" y="4703701"/>
              <a:ext cx="46970" cy="319182"/>
            </a:xfrm>
            <a:prstGeom prst="triangle">
              <a:avLst>
                <a:gd name="adj" fmla="val 5567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060000">
              <a:off x="3359949" y="3732055"/>
              <a:ext cx="2539654" cy="2539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3219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des droites </a:t>
            </a:r>
            <a:r>
              <a:rPr lang="fr-FR" dirty="0">
                <a:solidFill>
                  <a:srgbClr val="FFFF00"/>
                </a:solidFill>
              </a:rPr>
              <a:t>parallèles</a:t>
            </a:r>
          </a:p>
        </p:txBody>
      </p:sp>
      <p:grpSp>
        <p:nvGrpSpPr>
          <p:cNvPr id="21" name="Groupe 20"/>
          <p:cNvGrpSpPr/>
          <p:nvPr/>
        </p:nvGrpSpPr>
        <p:grpSpPr>
          <a:xfrm>
            <a:off x="694827" y="4179383"/>
            <a:ext cx="4896544" cy="1152128"/>
            <a:chOff x="1631659" y="4863520"/>
            <a:chExt cx="4896544" cy="1152128"/>
          </a:xfrm>
        </p:grpSpPr>
        <p:sp>
          <p:nvSpPr>
            <p:cNvPr id="22" name="Rectangle 21"/>
            <p:cNvSpPr/>
            <p:nvPr/>
          </p:nvSpPr>
          <p:spPr>
            <a:xfrm>
              <a:off x="1631659" y="4863520"/>
              <a:ext cx="4896544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631659" y="4863520"/>
              <a:ext cx="48965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8     7     6     5     4     3     2     1     0     1     2     3     4     5     6     7     8 </a:t>
              </a:r>
              <a:endParaRPr lang="fr-FR" sz="1400" dirty="0"/>
            </a:p>
          </p:txBody>
        </p:sp>
        <p:cxnSp>
          <p:nvCxnSpPr>
            <p:cNvPr id="24" name="Connecteur droit 23"/>
            <p:cNvCxnSpPr>
              <a:stCxn id="23" idx="0"/>
              <a:endCxn id="22" idx="2"/>
            </p:cNvCxnSpPr>
            <p:nvPr/>
          </p:nvCxnSpPr>
          <p:spPr>
            <a:xfrm>
              <a:off x="4079931" y="4863520"/>
              <a:ext cx="0" cy="115212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1691680" y="5301208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1691680" y="5589240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1691680" y="5877272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995936" y="5229208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067944" y="5805272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 rot="18181064">
            <a:off x="5210531" y="2328823"/>
            <a:ext cx="2123692" cy="1949591"/>
            <a:chOff x="3133155" y="3732055"/>
            <a:chExt cx="2766448" cy="2539654"/>
          </a:xfrm>
        </p:grpSpPr>
        <p:sp>
          <p:nvSpPr>
            <p:cNvPr id="3" name="Triangle isocèle 2"/>
            <p:cNvSpPr/>
            <p:nvPr/>
          </p:nvSpPr>
          <p:spPr>
            <a:xfrm rot="16647143">
              <a:off x="3269261" y="4703701"/>
              <a:ext cx="46970" cy="319182"/>
            </a:xfrm>
            <a:prstGeom prst="triangle">
              <a:avLst>
                <a:gd name="adj" fmla="val 5567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060000">
              <a:off x="3359949" y="3732055"/>
              <a:ext cx="2539654" cy="2539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7" name="Connecteur droit 6"/>
          <p:cNvCxnSpPr/>
          <p:nvPr/>
        </p:nvCxnSpPr>
        <p:spPr>
          <a:xfrm>
            <a:off x="754848" y="4132767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691680" y="1700808"/>
            <a:ext cx="36724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trace une première droite que j’appelle d</a:t>
            </a:r>
            <a:r>
              <a:rPr lang="fr-FR" sz="1400" dirty="0" smtClean="0"/>
              <a:t>1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660133" y="3848614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79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des droites </a:t>
            </a:r>
            <a:r>
              <a:rPr lang="fr-FR" dirty="0">
                <a:solidFill>
                  <a:srgbClr val="FFFF00"/>
                </a:solidFill>
              </a:rPr>
              <a:t>parallèles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754848" y="4149080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/>
          <p:cNvGrpSpPr/>
          <p:nvPr/>
        </p:nvGrpSpPr>
        <p:grpSpPr>
          <a:xfrm rot="5400000">
            <a:off x="-468562" y="3573015"/>
            <a:ext cx="4896544" cy="1152129"/>
            <a:chOff x="1631659" y="4791513"/>
            <a:chExt cx="4896544" cy="1152129"/>
          </a:xfrm>
        </p:grpSpPr>
        <p:sp>
          <p:nvSpPr>
            <p:cNvPr id="22" name="Rectangle 21"/>
            <p:cNvSpPr/>
            <p:nvPr/>
          </p:nvSpPr>
          <p:spPr>
            <a:xfrm>
              <a:off x="1631659" y="4791513"/>
              <a:ext cx="4896544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631659" y="4863520"/>
              <a:ext cx="48965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8     7     6     5     4     3     2     1     0     1     2     3     4     5     6     7     8 </a:t>
              </a:r>
              <a:endParaRPr lang="fr-FR" sz="1400" dirty="0"/>
            </a:p>
          </p:txBody>
        </p:sp>
        <p:cxnSp>
          <p:nvCxnSpPr>
            <p:cNvPr id="24" name="Connecteur droit 23"/>
            <p:cNvCxnSpPr>
              <a:stCxn id="23" idx="0"/>
              <a:endCxn id="22" idx="2"/>
            </p:cNvCxnSpPr>
            <p:nvPr/>
          </p:nvCxnSpPr>
          <p:spPr>
            <a:xfrm rot="16200000" flipH="1">
              <a:off x="3539871" y="5403581"/>
              <a:ext cx="108012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1691680" y="5301208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1691680" y="5589240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1691680" y="5877272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995936" y="5229208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067944" y="5805272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3275856" y="1484784"/>
            <a:ext cx="36724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place ma réquerre de telle sorte que la ligne qui passe par le 0 soit exactement superposée à d</a:t>
            </a:r>
            <a:r>
              <a:rPr lang="fr-FR" sz="1400" dirty="0" smtClean="0"/>
              <a:t>1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660133" y="3848614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249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e 20"/>
          <p:cNvGrpSpPr/>
          <p:nvPr/>
        </p:nvGrpSpPr>
        <p:grpSpPr>
          <a:xfrm rot="5400000">
            <a:off x="-468562" y="3556703"/>
            <a:ext cx="4896544" cy="1152129"/>
            <a:chOff x="1631659" y="4791513"/>
            <a:chExt cx="4896544" cy="1152129"/>
          </a:xfrm>
        </p:grpSpPr>
        <p:sp>
          <p:nvSpPr>
            <p:cNvPr id="22" name="Rectangle 21"/>
            <p:cNvSpPr/>
            <p:nvPr/>
          </p:nvSpPr>
          <p:spPr>
            <a:xfrm>
              <a:off x="1631659" y="4791513"/>
              <a:ext cx="4896544" cy="1152128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631659" y="4863520"/>
              <a:ext cx="48965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8     7     6     5     4     3     2     1     0     1     2     3     4     5     6     7     8 </a:t>
              </a:r>
              <a:endParaRPr lang="fr-FR" sz="1400" dirty="0"/>
            </a:p>
          </p:txBody>
        </p:sp>
        <p:cxnSp>
          <p:nvCxnSpPr>
            <p:cNvPr id="24" name="Connecteur droit 23"/>
            <p:cNvCxnSpPr>
              <a:stCxn id="23" idx="0"/>
              <a:endCxn id="22" idx="2"/>
            </p:cNvCxnSpPr>
            <p:nvPr/>
          </p:nvCxnSpPr>
          <p:spPr>
            <a:xfrm rot="16200000" flipH="1">
              <a:off x="3539871" y="5403581"/>
              <a:ext cx="108012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1691680" y="5301208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1691680" y="5589240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1691680" y="5877272"/>
              <a:ext cx="4752528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995936" y="5229208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067944" y="5805272"/>
              <a:ext cx="72000" cy="7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 rot="18181064">
            <a:off x="2169817" y="4883841"/>
            <a:ext cx="2123692" cy="1949591"/>
            <a:chOff x="3133155" y="3732055"/>
            <a:chExt cx="2766448" cy="2539654"/>
          </a:xfrm>
        </p:grpSpPr>
        <p:sp>
          <p:nvSpPr>
            <p:cNvPr id="3" name="Triangle isocèle 2"/>
            <p:cNvSpPr/>
            <p:nvPr/>
          </p:nvSpPr>
          <p:spPr>
            <a:xfrm rot="16647143">
              <a:off x="3269261" y="4703701"/>
              <a:ext cx="46970" cy="319182"/>
            </a:xfrm>
            <a:prstGeom prst="triangle">
              <a:avLst>
                <a:gd name="adj" fmla="val 55675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060000">
              <a:off x="3359949" y="3732055"/>
              <a:ext cx="2539654" cy="2539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7" name="Connecteur droit 6"/>
          <p:cNvCxnSpPr/>
          <p:nvPr/>
        </p:nvCxnSpPr>
        <p:spPr>
          <a:xfrm>
            <a:off x="754848" y="4132767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3275856" y="1484784"/>
            <a:ext cx="5472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Je trace la droite d</a:t>
            </a:r>
            <a:r>
              <a:rPr lang="fr-FR" sz="1600" dirty="0" smtClean="0"/>
              <a:t>2 </a:t>
            </a:r>
            <a:r>
              <a:rPr lang="fr-FR" sz="2800" dirty="0" smtClean="0"/>
              <a:t>perpendiculaire à d</a:t>
            </a:r>
            <a:r>
              <a:rPr lang="fr-FR" sz="1400" dirty="0" smtClean="0"/>
              <a:t>1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9" name="ZoneTexte 8"/>
          <p:cNvSpPr txBox="1"/>
          <p:nvPr/>
        </p:nvSpPr>
        <p:spPr>
          <a:xfrm>
            <a:off x="660133" y="3848614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1</a:t>
            </a:r>
            <a:endParaRPr lang="fr-FR" dirty="0"/>
          </a:p>
        </p:txBody>
      </p:sp>
      <p:cxnSp>
        <p:nvCxnSpPr>
          <p:cNvPr id="18" name="Connecteur droit 17"/>
          <p:cNvCxnSpPr/>
          <p:nvPr/>
        </p:nvCxnSpPr>
        <p:spPr>
          <a:xfrm rot="16200000">
            <a:off x="137515" y="4251098"/>
            <a:ext cx="4836523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2589127" y="1832836"/>
            <a:ext cx="564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</a:t>
            </a:r>
            <a:r>
              <a:rPr lang="fr-FR" sz="1100" dirty="0" smtClean="0"/>
              <a:t>2</a:t>
            </a:r>
            <a:endParaRPr lang="fr-FR" dirty="0"/>
          </a:p>
        </p:txBody>
      </p:sp>
      <p:sp>
        <p:nvSpPr>
          <p:cNvPr id="25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92088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FF00"/>
                </a:solidFill>
              </a:rPr>
              <a:t>Tracer des droites </a:t>
            </a:r>
            <a:r>
              <a:rPr lang="fr-FR" dirty="0">
                <a:solidFill>
                  <a:srgbClr val="FFFF00"/>
                </a:solidFill>
              </a:rPr>
              <a:t>parallèles</a:t>
            </a:r>
          </a:p>
        </p:txBody>
      </p:sp>
    </p:spTree>
    <p:extLst>
      <p:ext uri="{BB962C8B-B14F-4D97-AF65-F5344CB8AC3E}">
        <p14:creationId xmlns:p14="http://schemas.microsoft.com/office/powerpoint/2010/main" val="366646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9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408</Words>
  <Application>Microsoft Office PowerPoint</Application>
  <PresentationFormat>Affichage à l'écran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Présentation PowerPoint</vt:lpstr>
      <vt:lpstr>Présentation PowerPoint</vt:lpstr>
      <vt:lpstr>A quoi ça sert les droites parallèles ?</vt:lpstr>
      <vt:lpstr>Reconnaître des  droites parallèles</vt:lpstr>
      <vt:lpstr>Reconnaître des  droites parallèles</vt:lpstr>
      <vt:lpstr>Tracer des droites parallèles</vt:lpstr>
      <vt:lpstr>Tracer des droites parallèles</vt:lpstr>
      <vt:lpstr>Tracer des droites parallèles</vt:lpstr>
      <vt:lpstr>Tracer des droites parallèles</vt:lpstr>
      <vt:lpstr>Tracer des droites parallèles</vt:lpstr>
      <vt:lpstr>Tracer des droites parallèles</vt:lpstr>
      <vt:lpstr>Pour résumer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29</cp:revision>
  <dcterms:created xsi:type="dcterms:W3CDTF">2020-04-23T07:55:41Z</dcterms:created>
  <dcterms:modified xsi:type="dcterms:W3CDTF">2020-10-03T15:07:58Z</dcterms:modified>
</cp:coreProperties>
</file>