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311" r:id="rId3"/>
    <p:sldId id="269" r:id="rId4"/>
    <p:sldId id="280" r:id="rId5"/>
    <p:sldId id="281" r:id="rId6"/>
    <p:sldId id="319" r:id="rId7"/>
    <p:sldId id="283" r:id="rId8"/>
    <p:sldId id="284" r:id="rId9"/>
    <p:sldId id="320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7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3E551-5EF3-4075-9419-0BC681F71D05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A7E42-88D0-4CAC-AFFA-252CD47012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659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A7E42-88D0-4CAC-AFFA-252CD470124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43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284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618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11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806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11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77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4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2071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236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208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23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5E204-ECAF-4230-B909-93799A7B8B73}" type="datetimeFigureOut">
              <a:rPr lang="fr-FR" smtClean="0"/>
              <a:t>26/09/2020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CD331-F1AF-4E63-83DC-8AB86886A4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929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59683"/>
          </a:xfrm>
        </p:spPr>
        <p:txBody>
          <a:bodyPr>
            <a:normAutofit/>
          </a:bodyPr>
          <a:lstStyle/>
          <a:p>
            <a:r>
              <a:rPr lang="fr-FR" sz="6600" dirty="0" smtClean="0">
                <a:solidFill>
                  <a:schemeClr val="bg1"/>
                </a:solidFill>
                <a:latin typeface="Cursif" panose="020B0603050302020204" pitchFamily="34" charset="0"/>
              </a:rPr>
              <a:t>Conjugaison</a:t>
            </a:r>
            <a:endParaRPr lang="fr-FR" sz="6600" dirty="0">
              <a:solidFill>
                <a:schemeClr val="bg1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528486">
            <a:off x="2723976" y="3796990"/>
            <a:ext cx="3704456" cy="62292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Présent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 rot="412450">
            <a:off x="704845" y="4690075"/>
            <a:ext cx="3850082" cy="5867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Futur simple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 rot="930355">
            <a:off x="4769700" y="3143637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Passé composé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 rot="21221105">
            <a:off x="994621" y="5706995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Imparfait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 rot="20388693">
            <a:off x="5603603" y="4455359"/>
            <a:ext cx="3337003" cy="489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Passé simple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 rot="20749835">
            <a:off x="191700" y="3425326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Présent de l’impératif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 rot="472542">
            <a:off x="5625251" y="5784105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Présent du conditionnel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-1066788"/>
            <a:ext cx="5876305" cy="4521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Ellipse 10"/>
          <p:cNvSpPr/>
          <p:nvPr/>
        </p:nvSpPr>
        <p:spPr>
          <a:xfrm>
            <a:off x="467544" y="620688"/>
            <a:ext cx="1152128" cy="1152128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C3</a:t>
            </a:r>
            <a:endParaRPr lang="fr-FR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40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59683"/>
          </a:xfrm>
        </p:spPr>
        <p:txBody>
          <a:bodyPr>
            <a:normAutofit/>
          </a:bodyPr>
          <a:lstStyle/>
          <a:p>
            <a:r>
              <a:rPr lang="fr-FR" sz="6600" dirty="0" smtClean="0">
                <a:solidFill>
                  <a:schemeClr val="bg1"/>
                </a:solidFill>
                <a:latin typeface="Cursif" panose="020B0603050302020204" pitchFamily="34" charset="0"/>
              </a:rPr>
              <a:t>Conjugaison</a:t>
            </a:r>
            <a:endParaRPr lang="fr-FR" sz="6600" dirty="0">
              <a:solidFill>
                <a:schemeClr val="bg1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99792" y="3143637"/>
            <a:ext cx="3704456" cy="62292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Présent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-1066788"/>
            <a:ext cx="5876305" cy="4521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Ellipse 10"/>
          <p:cNvSpPr/>
          <p:nvPr/>
        </p:nvSpPr>
        <p:spPr>
          <a:xfrm>
            <a:off x="467544" y="620688"/>
            <a:ext cx="1152128" cy="1152128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C3</a:t>
            </a:r>
            <a:endParaRPr lang="fr-FR" sz="4400" dirty="0">
              <a:solidFill>
                <a:schemeClr val="tx1"/>
              </a:solidFill>
            </a:endParaRPr>
          </a:p>
        </p:txBody>
      </p:sp>
      <p:sp>
        <p:nvSpPr>
          <p:cNvPr id="12" name="Sous-titre 2"/>
          <p:cNvSpPr txBox="1">
            <a:spLocks/>
          </p:cNvSpPr>
          <p:nvPr/>
        </p:nvSpPr>
        <p:spPr>
          <a:xfrm>
            <a:off x="2852192" y="4221088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>
                <a:solidFill>
                  <a:schemeClr val="bg1"/>
                </a:solidFill>
              </a:rPr>
              <a:t>Les verbes du </a:t>
            </a:r>
            <a:r>
              <a:rPr lang="fr-FR" dirty="0" smtClean="0">
                <a:solidFill>
                  <a:schemeClr val="bg1"/>
                </a:solidFill>
              </a:rPr>
              <a:t>2</a:t>
            </a:r>
            <a:r>
              <a:rPr lang="fr-FR" baseline="30000" dirty="0" smtClean="0">
                <a:solidFill>
                  <a:schemeClr val="bg1"/>
                </a:solidFill>
              </a:rPr>
              <a:t>ème</a:t>
            </a:r>
            <a:r>
              <a:rPr lang="fr-FR" dirty="0" smtClean="0">
                <a:solidFill>
                  <a:schemeClr val="bg1"/>
                </a:solidFill>
              </a:rPr>
              <a:t> groupe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191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3816424"/>
          </a:xfrm>
        </p:spPr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Apprenons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à conjuguer les verbes du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2</a:t>
            </a:r>
            <a:r>
              <a:rPr lang="fr-FR" baseline="30000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ème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ea typeface="Script Ecole 2" panose="02000400000000000000" pitchFamily="2" charset="0"/>
              </a:rPr>
              <a:t>groupe au présent de l’indicatif.</a:t>
            </a:r>
            <a:endParaRPr lang="fr-FR" dirty="0">
              <a:solidFill>
                <a:schemeClr val="accent1">
                  <a:lumMod val="50000"/>
                </a:schemeClr>
              </a:solidFill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2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/>
              <a:t>		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395536" y="4509120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>
                <a:solidFill>
                  <a:schemeClr val="accent2">
                    <a:lumMod val="75000"/>
                  </a:schemeClr>
                </a:solidFill>
              </a:rPr>
              <a:t>Rappel : Les verbes du 2</a:t>
            </a:r>
            <a:r>
              <a:rPr lang="fr-FR" sz="2400" baseline="30000" dirty="0" smtClean="0">
                <a:solidFill>
                  <a:schemeClr val="accent2">
                    <a:lumMod val="75000"/>
                  </a:schemeClr>
                </a:solidFill>
              </a:rPr>
              <a:t>ème</a:t>
            </a:r>
            <a:r>
              <a:rPr lang="fr-FR" sz="2400" dirty="0" smtClean="0">
                <a:solidFill>
                  <a:schemeClr val="accent2">
                    <a:lumMod val="75000"/>
                  </a:schemeClr>
                </a:solidFill>
              </a:rPr>
              <a:t> groupe sont les verbes qui se terminent par –</a:t>
            </a:r>
            <a:r>
              <a:rPr lang="fr-FR" sz="2400" dirty="0" err="1" smtClean="0">
                <a:solidFill>
                  <a:schemeClr val="accent2">
                    <a:lumMod val="75000"/>
                  </a:schemeClr>
                </a:solidFill>
              </a:rPr>
              <a:t>ir</a:t>
            </a:r>
            <a:r>
              <a:rPr lang="fr-FR" sz="2400" dirty="0" smtClean="0">
                <a:solidFill>
                  <a:schemeClr val="accent2">
                    <a:lumMod val="75000"/>
                  </a:schemeClr>
                </a:solidFill>
              </a:rPr>
              <a:t> et qui font –issant quand on met </a:t>
            </a:r>
            <a:r>
              <a:rPr lang="fr-FR" sz="2400" b="1" dirty="0" smtClean="0">
                <a:solidFill>
                  <a:schemeClr val="accent2">
                    <a:lumMod val="75000"/>
                  </a:schemeClr>
                </a:solidFill>
              </a:rPr>
              <a:t>en</a:t>
            </a:r>
            <a:r>
              <a:rPr lang="fr-FR" sz="2400" dirty="0" smtClean="0">
                <a:solidFill>
                  <a:schemeClr val="accent2">
                    <a:lumMod val="75000"/>
                  </a:schemeClr>
                </a:solidFill>
              </a:rPr>
              <a:t> devant.</a:t>
            </a:r>
          </a:p>
          <a:p>
            <a:pPr algn="just"/>
            <a:r>
              <a:rPr lang="fr-FR" sz="2400" i="1" dirty="0" smtClean="0">
                <a:solidFill>
                  <a:schemeClr val="accent2">
                    <a:lumMod val="75000"/>
                  </a:schemeClr>
                </a:solidFill>
              </a:rPr>
              <a:t>Exemple : sais</a:t>
            </a:r>
            <a:r>
              <a:rPr lang="fr-FR" sz="2400" b="1" i="1" dirty="0" smtClean="0">
                <a:solidFill>
                  <a:schemeClr val="accent2">
                    <a:lumMod val="75000"/>
                  </a:schemeClr>
                </a:solidFill>
              </a:rPr>
              <a:t>ir</a:t>
            </a:r>
            <a:r>
              <a:rPr lang="fr-FR" sz="2400" i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fr-FR" sz="2400" i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fr-FR" sz="2400" b="1" i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en</a:t>
            </a:r>
            <a:r>
              <a:rPr lang="fr-FR" sz="2400" i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 sais</a:t>
            </a:r>
            <a:r>
              <a:rPr lang="fr-FR" sz="2400" b="1" i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issant</a:t>
            </a:r>
            <a:r>
              <a:rPr lang="fr-FR" sz="2400" i="1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endParaRPr lang="fr-FR" sz="240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00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476673"/>
            <a:ext cx="8020944" cy="15841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sz="3600" dirty="0" smtClean="0"/>
              <a:t>Les terminaisons des verbes du </a:t>
            </a:r>
            <a:r>
              <a:rPr lang="fr-FR" sz="3600" dirty="0" smtClean="0"/>
              <a:t>deuxième groupe </a:t>
            </a:r>
            <a:r>
              <a:rPr lang="fr-FR" sz="3600" dirty="0" smtClean="0"/>
              <a:t>au présent de l’indicatif sont toujours identiques :</a:t>
            </a:r>
          </a:p>
          <a:p>
            <a:pPr marL="0" indent="0" algn="ctr">
              <a:buNone/>
            </a:pPr>
            <a:endParaRPr lang="fr-FR" dirty="0">
              <a:solidFill>
                <a:srgbClr val="FF0000"/>
              </a:solidFill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1043608" y="2060848"/>
            <a:ext cx="6984776" cy="707886"/>
            <a:chOff x="1043608" y="2060848"/>
            <a:chExt cx="6984776" cy="707886"/>
          </a:xfrm>
        </p:grpSpPr>
        <p:sp>
          <p:nvSpPr>
            <p:cNvPr id="11" name="ZoneTexte 10"/>
            <p:cNvSpPr txBox="1"/>
            <p:nvPr/>
          </p:nvSpPr>
          <p:spPr>
            <a:xfrm>
              <a:off x="1043608" y="2060848"/>
              <a:ext cx="6984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/>
                <a:t>je 		 	</a:t>
              </a:r>
              <a:r>
                <a:rPr lang="fr-FR" sz="4000" dirty="0" err="1" smtClean="0">
                  <a:solidFill>
                    <a:srgbClr val="FF0000"/>
                  </a:solidFill>
                </a:rPr>
                <a:t>is</a:t>
              </a:r>
              <a:endParaRPr lang="fr-FR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5" name="Connecteur droit avec flèche 4"/>
            <p:cNvCxnSpPr/>
            <p:nvPr/>
          </p:nvCxnSpPr>
          <p:spPr>
            <a:xfrm>
              <a:off x="3706090" y="2438263"/>
              <a:ext cx="144016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12"/>
          <p:cNvGrpSpPr/>
          <p:nvPr/>
        </p:nvGrpSpPr>
        <p:grpSpPr>
          <a:xfrm>
            <a:off x="1043608" y="2722381"/>
            <a:ext cx="6984776" cy="707886"/>
            <a:chOff x="1043608" y="2060848"/>
            <a:chExt cx="6984776" cy="707886"/>
          </a:xfrm>
        </p:grpSpPr>
        <p:sp>
          <p:nvSpPr>
            <p:cNvPr id="14" name="ZoneTexte 13"/>
            <p:cNvSpPr txBox="1"/>
            <p:nvPr/>
          </p:nvSpPr>
          <p:spPr>
            <a:xfrm>
              <a:off x="1043608" y="2060848"/>
              <a:ext cx="6984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 smtClean="0"/>
                <a:t>tu </a:t>
              </a:r>
              <a:r>
                <a:rPr lang="fr-FR" sz="4000" dirty="0"/>
                <a:t>		 	</a:t>
              </a:r>
              <a:r>
                <a:rPr lang="fr-FR" sz="4000" dirty="0" err="1" smtClean="0">
                  <a:solidFill>
                    <a:srgbClr val="FF0000"/>
                  </a:solidFill>
                </a:rPr>
                <a:t>is</a:t>
              </a:r>
              <a:endParaRPr lang="fr-FR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Connecteur droit avec flèche 14"/>
            <p:cNvCxnSpPr/>
            <p:nvPr/>
          </p:nvCxnSpPr>
          <p:spPr>
            <a:xfrm>
              <a:off x="3706090" y="2438263"/>
              <a:ext cx="144016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/>
          <p:cNvGrpSpPr/>
          <p:nvPr/>
        </p:nvGrpSpPr>
        <p:grpSpPr>
          <a:xfrm>
            <a:off x="827584" y="3427481"/>
            <a:ext cx="6984776" cy="707886"/>
            <a:chOff x="815873" y="2047135"/>
            <a:chExt cx="6984776" cy="707886"/>
          </a:xfrm>
        </p:grpSpPr>
        <p:sp>
          <p:nvSpPr>
            <p:cNvPr id="17" name="ZoneTexte 16"/>
            <p:cNvSpPr txBox="1"/>
            <p:nvPr/>
          </p:nvSpPr>
          <p:spPr>
            <a:xfrm>
              <a:off x="815873" y="2047135"/>
              <a:ext cx="6984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dirty="0" smtClean="0"/>
                <a:t>il, elle ou on </a:t>
              </a:r>
              <a:r>
                <a:rPr lang="fr-FR" sz="4000" dirty="0"/>
                <a:t>		</a:t>
              </a:r>
              <a:r>
                <a:rPr lang="fr-FR" sz="4000" dirty="0" smtClean="0"/>
                <a:t>          </a:t>
              </a:r>
              <a:r>
                <a:rPr lang="fr-FR" sz="4000" dirty="0" err="1" smtClean="0">
                  <a:solidFill>
                    <a:srgbClr val="FF0000"/>
                  </a:solidFill>
                </a:rPr>
                <a:t>it</a:t>
              </a:r>
              <a:endParaRPr lang="fr-FR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Connecteur droit avec flèche 17"/>
            <p:cNvCxnSpPr/>
            <p:nvPr/>
          </p:nvCxnSpPr>
          <p:spPr>
            <a:xfrm>
              <a:off x="3706090" y="2438263"/>
              <a:ext cx="144016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e 18"/>
          <p:cNvGrpSpPr/>
          <p:nvPr/>
        </p:nvGrpSpPr>
        <p:grpSpPr>
          <a:xfrm>
            <a:off x="827584" y="4161274"/>
            <a:ext cx="6984776" cy="707886"/>
            <a:chOff x="815873" y="2047135"/>
            <a:chExt cx="6984776" cy="707886"/>
          </a:xfrm>
        </p:grpSpPr>
        <p:sp>
          <p:nvSpPr>
            <p:cNvPr id="20" name="ZoneTexte 19"/>
            <p:cNvSpPr txBox="1"/>
            <p:nvPr/>
          </p:nvSpPr>
          <p:spPr>
            <a:xfrm>
              <a:off x="815873" y="2047135"/>
              <a:ext cx="6984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dirty="0" smtClean="0"/>
                <a:t>             nous</a:t>
              </a:r>
              <a:r>
                <a:rPr lang="fr-FR" sz="4000" dirty="0"/>
                <a:t>		</a:t>
              </a:r>
              <a:r>
                <a:rPr lang="fr-FR" sz="4000" dirty="0" smtClean="0"/>
                <a:t>          </a:t>
              </a:r>
              <a:r>
                <a:rPr lang="fr-FR" sz="4000" dirty="0" err="1" smtClean="0">
                  <a:solidFill>
                    <a:srgbClr val="FF0000"/>
                  </a:solidFill>
                </a:rPr>
                <a:t>issons</a:t>
              </a:r>
              <a:endParaRPr lang="fr-FR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21" name="Connecteur droit avec flèche 20"/>
            <p:cNvCxnSpPr/>
            <p:nvPr/>
          </p:nvCxnSpPr>
          <p:spPr>
            <a:xfrm>
              <a:off x="3706090" y="2438263"/>
              <a:ext cx="144016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e 21"/>
          <p:cNvGrpSpPr/>
          <p:nvPr/>
        </p:nvGrpSpPr>
        <p:grpSpPr>
          <a:xfrm>
            <a:off x="827584" y="4941168"/>
            <a:ext cx="6984776" cy="707886"/>
            <a:chOff x="815873" y="2047135"/>
            <a:chExt cx="6984776" cy="707886"/>
          </a:xfrm>
        </p:grpSpPr>
        <p:sp>
          <p:nvSpPr>
            <p:cNvPr id="23" name="ZoneTexte 22"/>
            <p:cNvSpPr txBox="1"/>
            <p:nvPr/>
          </p:nvSpPr>
          <p:spPr>
            <a:xfrm>
              <a:off x="815873" y="2047135"/>
              <a:ext cx="6984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dirty="0" smtClean="0"/>
                <a:t>             vous</a:t>
              </a:r>
              <a:r>
                <a:rPr lang="fr-FR" sz="4000" dirty="0"/>
                <a:t>		</a:t>
              </a:r>
              <a:r>
                <a:rPr lang="fr-FR" sz="4000" dirty="0" smtClean="0"/>
                <a:t>          </a:t>
              </a:r>
              <a:r>
                <a:rPr lang="fr-FR" sz="4000" dirty="0" err="1" smtClean="0">
                  <a:solidFill>
                    <a:srgbClr val="FF0000"/>
                  </a:solidFill>
                </a:rPr>
                <a:t>issez</a:t>
              </a:r>
              <a:endParaRPr lang="fr-FR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24" name="Connecteur droit avec flèche 23"/>
            <p:cNvCxnSpPr/>
            <p:nvPr/>
          </p:nvCxnSpPr>
          <p:spPr>
            <a:xfrm>
              <a:off x="3706090" y="2438263"/>
              <a:ext cx="144016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e 24"/>
          <p:cNvGrpSpPr/>
          <p:nvPr/>
        </p:nvGrpSpPr>
        <p:grpSpPr>
          <a:xfrm>
            <a:off x="1187624" y="5733256"/>
            <a:ext cx="6984776" cy="707886"/>
            <a:chOff x="1175913" y="2047135"/>
            <a:chExt cx="6984776" cy="707886"/>
          </a:xfrm>
        </p:grpSpPr>
        <p:sp>
          <p:nvSpPr>
            <p:cNvPr id="26" name="ZoneTexte 25"/>
            <p:cNvSpPr txBox="1"/>
            <p:nvPr/>
          </p:nvSpPr>
          <p:spPr>
            <a:xfrm>
              <a:off x="1175913" y="2047135"/>
              <a:ext cx="69847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4000" dirty="0" smtClean="0"/>
                <a:t>ils ou elles </a:t>
              </a:r>
              <a:r>
                <a:rPr lang="fr-FR" sz="4000" dirty="0"/>
                <a:t>		</a:t>
              </a:r>
              <a:r>
                <a:rPr lang="fr-FR" sz="4000" dirty="0" smtClean="0"/>
                <a:t>       </a:t>
              </a:r>
              <a:r>
                <a:rPr lang="fr-FR" sz="4000" dirty="0" err="1" smtClean="0">
                  <a:solidFill>
                    <a:srgbClr val="FF0000"/>
                  </a:solidFill>
                </a:rPr>
                <a:t>isse</a:t>
              </a:r>
              <a:r>
                <a:rPr lang="fr-FR" sz="4000" dirty="0" err="1" smtClean="0">
                  <a:solidFill>
                    <a:srgbClr val="FF0000"/>
                  </a:solidFill>
                </a:rPr>
                <a:t>nt</a:t>
              </a:r>
              <a:endParaRPr lang="fr-FR" sz="4000" dirty="0">
                <a:solidFill>
                  <a:srgbClr val="FF0000"/>
                </a:solidFill>
              </a:endParaRPr>
            </a:p>
          </p:txBody>
        </p:sp>
        <p:cxnSp>
          <p:nvCxnSpPr>
            <p:cNvPr id="27" name="Connecteur droit avec flèche 26"/>
            <p:cNvCxnSpPr/>
            <p:nvPr/>
          </p:nvCxnSpPr>
          <p:spPr>
            <a:xfrm>
              <a:off x="3706090" y="2438263"/>
              <a:ext cx="144016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709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ea typeface="Script Ecole 2" panose="02000400000000000000" pitchFamily="2" charset="0"/>
              </a:rPr>
              <a:t>Pour conjuguer les verbes du </a:t>
            </a:r>
            <a:r>
              <a:rPr lang="fr-FR" dirty="0" smtClean="0">
                <a:ea typeface="Script Ecole 2" panose="02000400000000000000" pitchFamily="2" charset="0"/>
              </a:rPr>
              <a:t>2</a:t>
            </a:r>
            <a:r>
              <a:rPr lang="fr-FR" baseline="30000" dirty="0" smtClean="0">
                <a:ea typeface="Script Ecole 2" panose="02000400000000000000" pitchFamily="2" charset="0"/>
              </a:rPr>
              <a:t>ème</a:t>
            </a:r>
            <a:r>
              <a:rPr lang="fr-FR" dirty="0" smtClean="0">
                <a:ea typeface="Script Ecole 2" panose="02000400000000000000" pitchFamily="2" charset="0"/>
              </a:rPr>
              <a:t>  </a:t>
            </a:r>
            <a:r>
              <a:rPr lang="fr-FR" dirty="0" smtClean="0">
                <a:ea typeface="Script Ecole 2" panose="02000400000000000000" pitchFamily="2" charset="0"/>
              </a:rPr>
              <a:t>groupe, on enlève la terminaison </a:t>
            </a:r>
            <a:r>
              <a:rPr lang="fr-FR" dirty="0" smtClean="0">
                <a:ea typeface="Script Ecole 2" panose="02000400000000000000" pitchFamily="2" charset="0"/>
              </a:rPr>
              <a:t>-</a:t>
            </a:r>
            <a:r>
              <a:rPr lang="fr-FR" dirty="0" err="1" smtClean="0">
                <a:ea typeface="Script Ecole 2" panose="02000400000000000000" pitchFamily="2" charset="0"/>
              </a:rPr>
              <a:t>ir</a:t>
            </a:r>
            <a:r>
              <a:rPr lang="fr-FR" dirty="0" smtClean="0">
                <a:ea typeface="Script Ecole 2" panose="02000400000000000000" pitchFamily="2" charset="0"/>
              </a:rPr>
              <a:t> </a:t>
            </a:r>
            <a:r>
              <a:rPr lang="fr-FR" dirty="0" smtClean="0">
                <a:ea typeface="Script Ecole 2" panose="02000400000000000000" pitchFamily="2" charset="0"/>
              </a:rPr>
              <a:t>:</a:t>
            </a:r>
            <a:endParaRPr lang="fr-FR" dirty="0"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913950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72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ea typeface="Script Ecole 2" panose="02000400000000000000" pitchFamily="2" charset="0"/>
              </a:rPr>
              <a:t>Pour conjuguer les verbes du </a:t>
            </a:r>
            <a:r>
              <a:rPr lang="fr-FR" dirty="0" smtClean="0">
                <a:ea typeface="Script Ecole 2" panose="02000400000000000000" pitchFamily="2" charset="0"/>
              </a:rPr>
              <a:t>2</a:t>
            </a:r>
            <a:r>
              <a:rPr lang="fr-FR" baseline="30000" dirty="0" smtClean="0">
                <a:ea typeface="Script Ecole 2" panose="02000400000000000000" pitchFamily="2" charset="0"/>
              </a:rPr>
              <a:t>ème</a:t>
            </a:r>
            <a:r>
              <a:rPr lang="fr-FR" dirty="0" smtClean="0">
                <a:ea typeface="Script Ecole 2" panose="02000400000000000000" pitchFamily="2" charset="0"/>
              </a:rPr>
              <a:t>  </a:t>
            </a:r>
            <a:r>
              <a:rPr lang="fr-FR" dirty="0" smtClean="0">
                <a:ea typeface="Script Ecole 2" panose="02000400000000000000" pitchFamily="2" charset="0"/>
              </a:rPr>
              <a:t>groupe, on enlève la terminaison </a:t>
            </a:r>
            <a:r>
              <a:rPr lang="fr-FR" dirty="0" smtClean="0">
                <a:ea typeface="Script Ecole 2" panose="02000400000000000000" pitchFamily="2" charset="0"/>
              </a:rPr>
              <a:t>-</a:t>
            </a:r>
            <a:r>
              <a:rPr lang="fr-FR" dirty="0" err="1" smtClean="0">
                <a:ea typeface="Script Ecole 2" panose="02000400000000000000" pitchFamily="2" charset="0"/>
              </a:rPr>
              <a:t>ir</a:t>
            </a:r>
            <a:r>
              <a:rPr lang="fr-FR" dirty="0" smtClean="0">
                <a:ea typeface="Script Ecole 2" panose="02000400000000000000" pitchFamily="2" charset="0"/>
              </a:rPr>
              <a:t> </a:t>
            </a:r>
            <a:r>
              <a:rPr lang="fr-FR" dirty="0" smtClean="0">
                <a:ea typeface="Script Ecole 2" panose="02000400000000000000" pitchFamily="2" charset="0"/>
              </a:rPr>
              <a:t>:</a:t>
            </a:r>
            <a:endParaRPr lang="fr-FR" dirty="0"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8937778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39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175395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issons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issez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issent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251520" y="-99392"/>
            <a:ext cx="8435280" cy="1930226"/>
          </a:xfrm>
        </p:spPr>
        <p:txBody>
          <a:bodyPr>
            <a:normAutofit/>
          </a:bodyPr>
          <a:lstStyle/>
          <a:p>
            <a:r>
              <a:rPr lang="fr-FR" sz="3600" dirty="0" smtClean="0">
                <a:ea typeface="Script Ecole 2" panose="02000400000000000000" pitchFamily="2" charset="0"/>
              </a:rPr>
              <a:t>puis on rajoute la terminaison du présent :</a:t>
            </a:r>
            <a:endParaRPr lang="fr-FR" sz="3600" dirty="0">
              <a:ea typeface="Script Ecole 2" panose="02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08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du 2</a:t>
            </a:r>
            <a:r>
              <a:rPr lang="fr-FR" baseline="30000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ème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groupe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286988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saisir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sais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sais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sais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sais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issons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sais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issez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sais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issent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172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du 2</a:t>
            </a:r>
            <a:r>
              <a:rPr lang="fr-FR" baseline="30000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ème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groupe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2227939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grandir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grand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grand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grand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grand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issons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grand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issez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grand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err="1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issent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938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279</Words>
  <Application>Microsoft Office PowerPoint</Application>
  <PresentationFormat>Affichage à l'écran (4:3)</PresentationFormat>
  <Paragraphs>119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Conjugaison</vt:lpstr>
      <vt:lpstr>Conjugaison</vt:lpstr>
      <vt:lpstr>Apprenons à conjuguer les verbes du 2ème  groupe au présent de l’indicatif.</vt:lpstr>
      <vt:lpstr>Présentation PowerPoint</vt:lpstr>
      <vt:lpstr>Pour conjuguer les verbes du 2ème  groupe, on enlève la terminaison -ir :</vt:lpstr>
      <vt:lpstr>Pour conjuguer les verbes du 2ème  groupe, on enlève la terminaison -ir :</vt:lpstr>
      <vt:lpstr>puis on rajoute la terminaison du présent :</vt:lpstr>
      <vt:lpstr>Les verbes du 2ème groupe</vt:lpstr>
      <vt:lpstr>Les verbes du 2ème groupe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Conjugaison</dc:title>
  <dc:creator>Utilisateur</dc:creator>
  <cp:lastModifiedBy>Utilisateur</cp:lastModifiedBy>
  <cp:revision>29</cp:revision>
  <dcterms:created xsi:type="dcterms:W3CDTF">2020-05-28T07:48:19Z</dcterms:created>
  <dcterms:modified xsi:type="dcterms:W3CDTF">2020-09-26T06:33:09Z</dcterms:modified>
</cp:coreProperties>
</file>