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311" r:id="rId3"/>
    <p:sldId id="269" r:id="rId4"/>
    <p:sldId id="280" r:id="rId5"/>
    <p:sldId id="281" r:id="rId6"/>
    <p:sldId id="319" r:id="rId7"/>
    <p:sldId id="283" r:id="rId8"/>
    <p:sldId id="284" r:id="rId9"/>
    <p:sldId id="32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551-5EF3-4075-9419-0BC681F71D05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A7E42-88D0-4CAC-AFFA-252CD47012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5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A7E42-88D0-4CAC-AFFA-252CD470124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2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1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1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80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1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77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4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0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3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08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2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E204-ECAF-4230-B909-93799A7B8B73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Futur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composé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Imparfait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de l’impératif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du conditionnel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-1066788"/>
            <a:ext cx="5876305" cy="452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C3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0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3143637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-1066788"/>
            <a:ext cx="5876305" cy="452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C3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852192" y="4221088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Les verbes du </a:t>
            </a:r>
            <a:r>
              <a:rPr lang="fr-FR" dirty="0" smtClean="0">
                <a:solidFill>
                  <a:schemeClr val="bg1"/>
                </a:solidFill>
              </a:rPr>
              <a:t>2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groupe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9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3816424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Apprenons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à conjuguer les verbes du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2</a:t>
            </a:r>
            <a:r>
              <a:rPr lang="fr-FR" baseline="300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ème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groupe au présent de l’indicatif.</a:t>
            </a:r>
            <a:endParaRPr lang="fr-FR" dirty="0">
              <a:solidFill>
                <a:schemeClr val="accent1">
                  <a:lumMod val="50000"/>
                </a:schemeClr>
              </a:solidFill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		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450912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Rappel : Les verbes du 2</a:t>
            </a:r>
            <a:r>
              <a:rPr lang="fr-FR" sz="2400" baseline="30000" dirty="0" smtClean="0">
                <a:solidFill>
                  <a:schemeClr val="accent2">
                    <a:lumMod val="75000"/>
                  </a:schemeClr>
                </a:solidFill>
              </a:rPr>
              <a:t>ème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 groupe sont les verbes qui se terminent par –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</a:rPr>
              <a:t>ir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 et qui font –issant quand on met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en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 devant.</a:t>
            </a:r>
          </a:p>
          <a:p>
            <a:pPr algn="just"/>
            <a:r>
              <a:rPr lang="fr-FR" sz="2400" i="1" dirty="0" smtClean="0">
                <a:solidFill>
                  <a:schemeClr val="accent2">
                    <a:lumMod val="75000"/>
                  </a:schemeClr>
                </a:solidFill>
              </a:rPr>
              <a:t>Exemple : sais</a:t>
            </a:r>
            <a:r>
              <a:rPr lang="fr-FR" sz="2400" b="1" i="1" dirty="0" smtClean="0">
                <a:solidFill>
                  <a:schemeClr val="accent2">
                    <a:lumMod val="75000"/>
                  </a:schemeClr>
                </a:solidFill>
              </a:rPr>
              <a:t>ir</a:t>
            </a:r>
            <a:r>
              <a:rPr lang="fr-FR" sz="2400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FR" sz="2400" i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FR" sz="2400" b="1" i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en</a:t>
            </a:r>
            <a:r>
              <a:rPr lang="fr-FR" sz="2400" i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sais</a:t>
            </a:r>
            <a:r>
              <a:rPr lang="fr-FR" sz="2400" b="1" i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issant</a:t>
            </a:r>
            <a:r>
              <a:rPr lang="fr-FR" sz="2400" i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endParaRPr lang="fr-FR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0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3"/>
            <a:ext cx="8020944" cy="15841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3600" dirty="0" smtClean="0"/>
              <a:t>Les terminaisons des verbes du </a:t>
            </a:r>
            <a:r>
              <a:rPr lang="fr-FR" sz="3600" dirty="0" smtClean="0"/>
              <a:t>deuxième groupe </a:t>
            </a:r>
            <a:r>
              <a:rPr lang="fr-FR" sz="3600" dirty="0" smtClean="0"/>
              <a:t>au présent de l’indicatif sont toujours identiques :</a:t>
            </a:r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043608" y="2060848"/>
            <a:ext cx="6984776" cy="707886"/>
            <a:chOff x="1043608" y="2060848"/>
            <a:chExt cx="6984776" cy="707886"/>
          </a:xfrm>
        </p:grpSpPr>
        <p:sp>
          <p:nvSpPr>
            <p:cNvPr id="11" name="ZoneTexte 10"/>
            <p:cNvSpPr txBox="1"/>
            <p:nvPr/>
          </p:nvSpPr>
          <p:spPr>
            <a:xfrm>
              <a:off x="1043608" y="2060848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je 		 	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is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Connecteur droit avec flèche 4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/>
          <p:cNvGrpSpPr/>
          <p:nvPr/>
        </p:nvGrpSpPr>
        <p:grpSpPr>
          <a:xfrm>
            <a:off x="1043608" y="2722381"/>
            <a:ext cx="6984776" cy="707886"/>
            <a:chOff x="1043608" y="2060848"/>
            <a:chExt cx="6984776" cy="707886"/>
          </a:xfrm>
        </p:grpSpPr>
        <p:sp>
          <p:nvSpPr>
            <p:cNvPr id="14" name="ZoneTexte 13"/>
            <p:cNvSpPr txBox="1"/>
            <p:nvPr/>
          </p:nvSpPr>
          <p:spPr>
            <a:xfrm>
              <a:off x="1043608" y="2060848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 smtClean="0"/>
                <a:t>tu </a:t>
              </a:r>
              <a:r>
                <a:rPr lang="fr-FR" sz="4000" dirty="0"/>
                <a:t>		 	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is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/>
          <p:cNvGrpSpPr/>
          <p:nvPr/>
        </p:nvGrpSpPr>
        <p:grpSpPr>
          <a:xfrm>
            <a:off x="827584" y="3427481"/>
            <a:ext cx="6984776" cy="707886"/>
            <a:chOff x="815873" y="2047135"/>
            <a:chExt cx="6984776" cy="707886"/>
          </a:xfrm>
        </p:grpSpPr>
        <p:sp>
          <p:nvSpPr>
            <p:cNvPr id="17" name="ZoneTexte 16"/>
            <p:cNvSpPr txBox="1"/>
            <p:nvPr/>
          </p:nvSpPr>
          <p:spPr>
            <a:xfrm>
              <a:off x="81587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il, elle ou on </a:t>
              </a:r>
              <a:r>
                <a:rPr lang="fr-FR" sz="4000" dirty="0"/>
                <a:t>		</a:t>
              </a:r>
              <a:r>
                <a:rPr lang="fr-FR" sz="4000" dirty="0" smtClean="0"/>
                <a:t>   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it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827584" y="4161274"/>
            <a:ext cx="6984776" cy="707886"/>
            <a:chOff x="815873" y="2047135"/>
            <a:chExt cx="6984776" cy="707886"/>
          </a:xfrm>
        </p:grpSpPr>
        <p:sp>
          <p:nvSpPr>
            <p:cNvPr id="20" name="ZoneTexte 19"/>
            <p:cNvSpPr txBox="1"/>
            <p:nvPr/>
          </p:nvSpPr>
          <p:spPr>
            <a:xfrm>
              <a:off x="81587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             nous</a:t>
              </a:r>
              <a:r>
                <a:rPr lang="fr-FR" sz="4000" dirty="0"/>
                <a:t>		</a:t>
              </a:r>
              <a:r>
                <a:rPr lang="fr-FR" sz="4000" dirty="0" smtClean="0"/>
                <a:t>   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issons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e 21"/>
          <p:cNvGrpSpPr/>
          <p:nvPr/>
        </p:nvGrpSpPr>
        <p:grpSpPr>
          <a:xfrm>
            <a:off x="827584" y="4941168"/>
            <a:ext cx="6984776" cy="707886"/>
            <a:chOff x="815873" y="2047135"/>
            <a:chExt cx="6984776" cy="707886"/>
          </a:xfrm>
        </p:grpSpPr>
        <p:sp>
          <p:nvSpPr>
            <p:cNvPr id="23" name="ZoneTexte 22"/>
            <p:cNvSpPr txBox="1"/>
            <p:nvPr/>
          </p:nvSpPr>
          <p:spPr>
            <a:xfrm>
              <a:off x="81587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             vous</a:t>
              </a:r>
              <a:r>
                <a:rPr lang="fr-FR" sz="4000" dirty="0"/>
                <a:t>		</a:t>
              </a:r>
              <a:r>
                <a:rPr lang="fr-FR" sz="4000" dirty="0" smtClean="0"/>
                <a:t>   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issez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1187624" y="5733256"/>
            <a:ext cx="6984776" cy="707886"/>
            <a:chOff x="1175913" y="2047135"/>
            <a:chExt cx="6984776" cy="707886"/>
          </a:xfrm>
        </p:grpSpPr>
        <p:sp>
          <p:nvSpPr>
            <p:cNvPr id="26" name="ZoneTexte 25"/>
            <p:cNvSpPr txBox="1"/>
            <p:nvPr/>
          </p:nvSpPr>
          <p:spPr>
            <a:xfrm>
              <a:off x="117591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ils ou elles </a:t>
              </a:r>
              <a:r>
                <a:rPr lang="fr-FR" sz="4000" dirty="0"/>
                <a:t>		</a:t>
              </a:r>
              <a:r>
                <a:rPr lang="fr-FR" sz="4000" dirty="0" smtClean="0"/>
                <a:t>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isse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nt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709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Pour conjuguer les verbes du </a:t>
            </a:r>
            <a:r>
              <a:rPr lang="fr-FR" dirty="0" smtClean="0">
                <a:ea typeface="Script Ecole 2" panose="02000400000000000000" pitchFamily="2" charset="0"/>
              </a:rPr>
              <a:t>2</a:t>
            </a:r>
            <a:r>
              <a:rPr lang="fr-FR" baseline="30000" dirty="0" smtClean="0">
                <a:ea typeface="Script Ecole 2" panose="02000400000000000000" pitchFamily="2" charset="0"/>
              </a:rPr>
              <a:t>ème</a:t>
            </a:r>
            <a:r>
              <a:rPr lang="fr-FR" dirty="0" smtClean="0">
                <a:ea typeface="Script Ecole 2" panose="02000400000000000000" pitchFamily="2" charset="0"/>
              </a:rPr>
              <a:t>  </a:t>
            </a:r>
            <a:r>
              <a:rPr lang="fr-FR" dirty="0" smtClean="0">
                <a:ea typeface="Script Ecole 2" panose="02000400000000000000" pitchFamily="2" charset="0"/>
              </a:rPr>
              <a:t>groupe, on enlève la terminaison </a:t>
            </a:r>
            <a:r>
              <a:rPr lang="fr-FR" dirty="0" smtClean="0">
                <a:ea typeface="Script Ecole 2" panose="02000400000000000000" pitchFamily="2" charset="0"/>
              </a:rPr>
              <a:t>-</a:t>
            </a:r>
            <a:r>
              <a:rPr lang="fr-FR" dirty="0" err="1" smtClean="0">
                <a:ea typeface="Script Ecole 2" panose="02000400000000000000" pitchFamily="2" charset="0"/>
              </a:rPr>
              <a:t>ir</a:t>
            </a:r>
            <a:r>
              <a:rPr lang="fr-FR" dirty="0" smtClean="0">
                <a:ea typeface="Script Ecole 2" panose="02000400000000000000" pitchFamily="2" charset="0"/>
              </a:rPr>
              <a:t> </a:t>
            </a:r>
            <a:r>
              <a:rPr lang="fr-FR" dirty="0" smtClean="0">
                <a:ea typeface="Script Ecole 2" panose="02000400000000000000" pitchFamily="2" charset="0"/>
              </a:rPr>
              <a:t>:</a:t>
            </a:r>
            <a:endParaRPr lang="fr-FR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913950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7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Pour conjuguer les verbes du </a:t>
            </a:r>
            <a:r>
              <a:rPr lang="fr-FR" dirty="0" smtClean="0">
                <a:ea typeface="Script Ecole 2" panose="02000400000000000000" pitchFamily="2" charset="0"/>
              </a:rPr>
              <a:t>2</a:t>
            </a:r>
            <a:r>
              <a:rPr lang="fr-FR" baseline="30000" dirty="0" smtClean="0">
                <a:ea typeface="Script Ecole 2" panose="02000400000000000000" pitchFamily="2" charset="0"/>
              </a:rPr>
              <a:t>ème</a:t>
            </a:r>
            <a:r>
              <a:rPr lang="fr-FR" dirty="0" smtClean="0">
                <a:ea typeface="Script Ecole 2" panose="02000400000000000000" pitchFamily="2" charset="0"/>
              </a:rPr>
              <a:t>  </a:t>
            </a:r>
            <a:r>
              <a:rPr lang="fr-FR" dirty="0" smtClean="0">
                <a:ea typeface="Script Ecole 2" panose="02000400000000000000" pitchFamily="2" charset="0"/>
              </a:rPr>
              <a:t>groupe, on enlève la terminaison </a:t>
            </a:r>
            <a:r>
              <a:rPr lang="fr-FR" dirty="0" smtClean="0">
                <a:ea typeface="Script Ecole 2" panose="02000400000000000000" pitchFamily="2" charset="0"/>
              </a:rPr>
              <a:t>-</a:t>
            </a:r>
            <a:r>
              <a:rPr lang="fr-FR" dirty="0" err="1" smtClean="0">
                <a:ea typeface="Script Ecole 2" panose="02000400000000000000" pitchFamily="2" charset="0"/>
              </a:rPr>
              <a:t>ir</a:t>
            </a:r>
            <a:r>
              <a:rPr lang="fr-FR" dirty="0" smtClean="0">
                <a:ea typeface="Script Ecole 2" panose="02000400000000000000" pitchFamily="2" charset="0"/>
              </a:rPr>
              <a:t> </a:t>
            </a:r>
            <a:r>
              <a:rPr lang="fr-FR" dirty="0" smtClean="0">
                <a:ea typeface="Script Ecole 2" panose="02000400000000000000" pitchFamily="2" charset="0"/>
              </a:rPr>
              <a:t>:</a:t>
            </a:r>
            <a:endParaRPr lang="fr-FR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93777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3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175395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fin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435280" cy="1930226"/>
          </a:xfrm>
        </p:spPr>
        <p:txBody>
          <a:bodyPr>
            <a:normAutofit/>
          </a:bodyPr>
          <a:lstStyle/>
          <a:p>
            <a:r>
              <a:rPr lang="fr-FR" sz="3600" dirty="0" smtClean="0">
                <a:ea typeface="Script Ecole 2" panose="02000400000000000000" pitchFamily="2" charset="0"/>
              </a:rPr>
              <a:t>puis on rajoute la terminaison du présent :</a:t>
            </a:r>
            <a:endParaRPr lang="fr-FR" sz="3600" dirty="0"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du 2</a:t>
            </a:r>
            <a:r>
              <a:rPr lang="fr-FR" baseline="30000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ème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groupe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28698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saisir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7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du 2</a:t>
            </a:r>
            <a:r>
              <a:rPr lang="fr-FR" baseline="30000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ème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groupe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227939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grandir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grand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grand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grand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grand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grand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grand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issent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279</Words>
  <Application>Microsoft Office PowerPoint</Application>
  <PresentationFormat>Affichage à l'écran (4:3)</PresentationFormat>
  <Paragraphs>119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Conjugaison</vt:lpstr>
      <vt:lpstr>Conjugaison</vt:lpstr>
      <vt:lpstr>Apprenons à conjuguer les verbes du 2ème  groupe au présent de l’indicatif.</vt:lpstr>
      <vt:lpstr>Présentation PowerPoint</vt:lpstr>
      <vt:lpstr>Pour conjuguer les verbes du 2ème  groupe, on enlève la terminaison -ir :</vt:lpstr>
      <vt:lpstr>Pour conjuguer les verbes du 2ème  groupe, on enlève la terminaison -ir :</vt:lpstr>
      <vt:lpstr>puis on rajoute la terminaison du présent :</vt:lpstr>
      <vt:lpstr>Les verbes du 2ème groupe</vt:lpstr>
      <vt:lpstr>Les verbes du 2ème groupe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Utilisateur</dc:creator>
  <cp:lastModifiedBy>Utilisateur</cp:lastModifiedBy>
  <cp:revision>29</cp:revision>
  <dcterms:created xsi:type="dcterms:W3CDTF">2020-05-28T07:48:19Z</dcterms:created>
  <dcterms:modified xsi:type="dcterms:W3CDTF">2020-09-26T06:33:09Z</dcterms:modified>
</cp:coreProperties>
</file>