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8" r:id="rId2"/>
    <p:sldId id="311" r:id="rId3"/>
    <p:sldId id="259" r:id="rId4"/>
    <p:sldId id="260" r:id="rId5"/>
    <p:sldId id="269" r:id="rId6"/>
    <p:sldId id="280" r:id="rId7"/>
    <p:sldId id="281" r:id="rId8"/>
    <p:sldId id="282" r:id="rId9"/>
    <p:sldId id="283" r:id="rId10"/>
    <p:sldId id="284" r:id="rId11"/>
    <p:sldId id="285" r:id="rId12"/>
    <p:sldId id="312" r:id="rId13"/>
    <p:sldId id="290" r:id="rId14"/>
    <p:sldId id="313" r:id="rId15"/>
    <p:sldId id="314" r:id="rId16"/>
    <p:sldId id="315" r:id="rId17"/>
    <p:sldId id="316" r:id="rId18"/>
    <p:sldId id="317" r:id="rId19"/>
    <p:sldId id="318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3E551-5EF3-4075-9419-0BC681F71D05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A7E42-88D0-4CAC-AFFA-252CD47012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9659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A7E42-88D0-4CAC-AFFA-252CD470124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043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284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618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8118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4806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911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8778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442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2071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236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208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5E204-ECAF-4230-B909-93799A7B8B73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233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5E204-ECAF-4230-B909-93799A7B8B73}" type="datetimeFigureOut">
              <a:rPr lang="fr-FR" smtClean="0"/>
              <a:t>03/10/2020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CD331-F1AF-4E63-83DC-8AB86886A4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92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2259683"/>
          </a:xfrm>
        </p:spPr>
        <p:txBody>
          <a:bodyPr>
            <a:normAutofit/>
          </a:bodyPr>
          <a:lstStyle/>
          <a:p>
            <a:r>
              <a:rPr lang="fr-FR" sz="6600" dirty="0" smtClean="0">
                <a:solidFill>
                  <a:schemeClr val="bg1"/>
                </a:solidFill>
                <a:latin typeface="Cursif" panose="020B0603050302020204" pitchFamily="34" charset="0"/>
              </a:rPr>
              <a:t>Conjugaison</a:t>
            </a:r>
            <a:endParaRPr lang="fr-FR" sz="6600" dirty="0">
              <a:solidFill>
                <a:schemeClr val="bg1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528486">
            <a:off x="2723976" y="3796990"/>
            <a:ext cx="3704456" cy="622920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Présent de l’indicatif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 rot="412450">
            <a:off x="704845" y="4690075"/>
            <a:ext cx="3850082" cy="5867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Futur simple de l’indicatif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 rot="930355">
            <a:off x="4769700" y="3143637"/>
            <a:ext cx="3704456" cy="622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Passé composé de l’indicatif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 rot="21221105">
            <a:off x="994621" y="5706995"/>
            <a:ext cx="3704456" cy="622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Imparfait de l’indicatif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 rot="20388693">
            <a:off x="5603603" y="4455359"/>
            <a:ext cx="3337003" cy="489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Passé simple de l’indicatif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 rot="20749835">
            <a:off x="191700" y="3425326"/>
            <a:ext cx="2969856" cy="4686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Présent de l’impératif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 rot="472542">
            <a:off x="5625251" y="5784105"/>
            <a:ext cx="2969856" cy="4686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Présent du conditionnel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-1066788"/>
            <a:ext cx="5876305" cy="4521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Ellipse 10"/>
          <p:cNvSpPr/>
          <p:nvPr/>
        </p:nvSpPr>
        <p:spPr>
          <a:xfrm>
            <a:off x="467544" y="620688"/>
            <a:ext cx="1152128" cy="1152128"/>
          </a:xfrm>
          <a:prstGeom prst="ellipse">
            <a:avLst/>
          </a:prstGeom>
          <a:solidFill>
            <a:srgbClr val="33CC33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C3</a:t>
            </a:r>
            <a:endParaRPr lang="fr-FR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40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verbes en -er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3270989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34"/>
                <a:gridCol w="1415893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danser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dans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dans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dans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dans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ons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dans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ez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dans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ent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172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verbes en -er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454871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34"/>
                <a:gridCol w="1415893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jouer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jou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jou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jou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jou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ons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jou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ez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ls</a:t>
                      </a:r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jou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ent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83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04664"/>
            <a:ext cx="2448272" cy="244827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491880" y="838453"/>
            <a:ext cx="48965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Attention, pour certains verbes du 1</a:t>
            </a:r>
            <a:r>
              <a:rPr lang="fr-FR" sz="3200" baseline="30000" dirty="0" smtClean="0"/>
              <a:t>er</a:t>
            </a:r>
            <a:r>
              <a:rPr lang="fr-FR" sz="3200" dirty="0" smtClean="0"/>
              <a:t> groupe, il y a quelques particularités :</a:t>
            </a:r>
            <a:endParaRPr lang="fr-FR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366835" y="3068960"/>
            <a:ext cx="799288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Pour les verbes en –</a:t>
            </a:r>
            <a:r>
              <a:rPr lang="fr-FR" sz="2000" dirty="0" err="1" smtClean="0"/>
              <a:t>cer</a:t>
            </a:r>
            <a:r>
              <a:rPr lang="fr-FR" sz="2000" dirty="0" smtClean="0"/>
              <a:t> : lancer, rincer, manigancer, grimacer…</a:t>
            </a:r>
            <a:endParaRPr lang="fr-FR" sz="2000" dirty="0"/>
          </a:p>
        </p:txBody>
      </p:sp>
      <p:sp>
        <p:nvSpPr>
          <p:cNvPr id="7" name="ZoneTexte 6"/>
          <p:cNvSpPr txBox="1"/>
          <p:nvPr/>
        </p:nvSpPr>
        <p:spPr>
          <a:xfrm>
            <a:off x="366835" y="3573016"/>
            <a:ext cx="799288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Pour les verbes en –</a:t>
            </a:r>
            <a:r>
              <a:rPr lang="fr-FR" sz="2000" dirty="0" err="1" smtClean="0"/>
              <a:t>ger</a:t>
            </a:r>
            <a:r>
              <a:rPr lang="fr-FR" sz="2000" dirty="0" smtClean="0"/>
              <a:t> : manger, ranger, déménager, changer…</a:t>
            </a:r>
            <a:endParaRPr lang="fr-FR" sz="2000" dirty="0"/>
          </a:p>
        </p:txBody>
      </p:sp>
      <p:sp>
        <p:nvSpPr>
          <p:cNvPr id="8" name="ZoneTexte 7"/>
          <p:cNvSpPr txBox="1"/>
          <p:nvPr/>
        </p:nvSpPr>
        <p:spPr>
          <a:xfrm>
            <a:off x="366835" y="4077072"/>
            <a:ext cx="799288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Pour les verbes en –</a:t>
            </a:r>
            <a:r>
              <a:rPr lang="fr-FR" sz="2000" dirty="0" err="1" smtClean="0"/>
              <a:t>yer</a:t>
            </a:r>
            <a:r>
              <a:rPr lang="fr-FR" sz="2000" dirty="0" smtClean="0"/>
              <a:t> : payer, envoyer, essuyer…</a:t>
            </a:r>
            <a:endParaRPr lang="fr-FR" sz="2000" dirty="0"/>
          </a:p>
        </p:txBody>
      </p:sp>
      <p:sp>
        <p:nvSpPr>
          <p:cNvPr id="9" name="ZoneTexte 8"/>
          <p:cNvSpPr txBox="1"/>
          <p:nvPr/>
        </p:nvSpPr>
        <p:spPr>
          <a:xfrm>
            <a:off x="366835" y="4581128"/>
            <a:ext cx="799288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Pour les verbes en –</a:t>
            </a:r>
            <a:r>
              <a:rPr lang="fr-FR" sz="2000" dirty="0" err="1" smtClean="0"/>
              <a:t>eler</a:t>
            </a:r>
            <a:r>
              <a:rPr lang="fr-FR" sz="2000" dirty="0" smtClean="0"/>
              <a:t> : geler, peler, appeler, ruisseler…</a:t>
            </a:r>
            <a:endParaRPr lang="fr-FR" sz="2000" dirty="0"/>
          </a:p>
        </p:txBody>
      </p:sp>
      <p:sp>
        <p:nvSpPr>
          <p:cNvPr id="10" name="ZoneTexte 9"/>
          <p:cNvSpPr txBox="1"/>
          <p:nvPr/>
        </p:nvSpPr>
        <p:spPr>
          <a:xfrm>
            <a:off x="366835" y="5085184"/>
            <a:ext cx="799288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Pour les verbes en –</a:t>
            </a:r>
            <a:r>
              <a:rPr lang="fr-FR" sz="2000" dirty="0" err="1" smtClean="0"/>
              <a:t>eter</a:t>
            </a:r>
            <a:r>
              <a:rPr lang="fr-FR" sz="2000" dirty="0" smtClean="0"/>
              <a:t> : acheter, jeter, projeter…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84558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verbes en -</a:t>
            </a:r>
            <a:r>
              <a:rPr lang="fr-FR" dirty="0" err="1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cer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4199732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859"/>
                <a:gridCol w="1512168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lancer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lanc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lanc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lanc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lan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ç</a:t>
                      </a:r>
                      <a:endParaRPr lang="fr-FR" sz="2400" b="1" dirty="0">
                        <a:solidFill>
                          <a:srgbClr val="00B05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ons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lanc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ez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lanc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ent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04664"/>
            <a:ext cx="908720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28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verbes en -</a:t>
            </a:r>
            <a:r>
              <a:rPr lang="fr-FR" dirty="0" err="1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ger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2898855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859"/>
                <a:gridCol w="1512168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manger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mang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mang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mang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mang</a:t>
                      </a:r>
                      <a:r>
                        <a:rPr lang="fr-FR" sz="2400" b="1" dirty="0" smtClean="0">
                          <a:solidFill>
                            <a:srgbClr val="00B05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</a:t>
                      </a:r>
                      <a:endParaRPr lang="fr-FR" sz="2400" b="1" dirty="0">
                        <a:solidFill>
                          <a:srgbClr val="00B05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ons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mang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ez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mang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ent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04664"/>
            <a:ext cx="908720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21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verbes en -</a:t>
            </a:r>
            <a:r>
              <a:rPr lang="fr-FR" dirty="0" err="1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yer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2501145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859"/>
                <a:gridCol w="1512168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envoyer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j'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envo</a:t>
                      </a:r>
                      <a:r>
                        <a:rPr lang="fr-FR" sz="2400" b="1" dirty="0" smtClean="0">
                          <a:solidFill>
                            <a:srgbClr val="00B05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</a:t>
                      </a:r>
                      <a:endParaRPr lang="fr-FR" sz="2400" b="1" dirty="0">
                        <a:solidFill>
                          <a:srgbClr val="00B05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envo</a:t>
                      </a:r>
                      <a:r>
                        <a:rPr lang="fr-FR" sz="2400" b="1" dirty="0" smtClean="0">
                          <a:solidFill>
                            <a:srgbClr val="00B05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envo</a:t>
                      </a:r>
                      <a:r>
                        <a:rPr lang="fr-FR" sz="2400" b="1" dirty="0" smtClean="0">
                          <a:solidFill>
                            <a:srgbClr val="00B05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envoy</a:t>
                      </a:r>
                      <a:endParaRPr lang="fr-FR" sz="2400" b="1" dirty="0">
                        <a:solidFill>
                          <a:srgbClr val="00B05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ons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envoy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ez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envo</a:t>
                      </a:r>
                      <a:r>
                        <a:rPr lang="fr-FR" sz="2400" b="1" dirty="0" smtClean="0">
                          <a:solidFill>
                            <a:srgbClr val="00B05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ent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04664"/>
            <a:ext cx="908720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33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verbes en -</a:t>
            </a:r>
            <a:r>
              <a:rPr lang="fr-FR" dirty="0" err="1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yer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9853813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859"/>
                <a:gridCol w="1512168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essuyer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j'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essu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</a:t>
                      </a:r>
                      <a:endParaRPr lang="fr-FR" sz="2400" b="1" dirty="0">
                        <a:solidFill>
                          <a:srgbClr val="00B05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essu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</a:t>
                      </a:r>
                      <a:endParaRPr lang="fr-FR" sz="2400" b="1" dirty="0">
                        <a:solidFill>
                          <a:srgbClr val="00B05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essu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</a:t>
                      </a:r>
                      <a:endParaRPr lang="fr-FR" sz="2400" b="1" dirty="0">
                        <a:solidFill>
                          <a:srgbClr val="00B05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essuy</a:t>
                      </a:r>
                      <a:endParaRPr lang="fr-FR" sz="2400" b="1" dirty="0">
                        <a:solidFill>
                          <a:srgbClr val="00B05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ons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essuy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ez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essu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</a:t>
                      </a:r>
                      <a:endParaRPr lang="fr-FR" sz="2400" b="1" dirty="0">
                        <a:solidFill>
                          <a:srgbClr val="00B05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ent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04664"/>
            <a:ext cx="908720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9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verbes en -</a:t>
            </a:r>
            <a:r>
              <a:rPr lang="fr-FR" dirty="0" err="1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ayer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4616838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859"/>
                <a:gridCol w="1512168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payer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</a:t>
                      </a:r>
                      <a:endParaRPr lang="fr-FR" sz="2400" b="1" dirty="0">
                        <a:solidFill>
                          <a:srgbClr val="00B05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</a:t>
                      </a:r>
                      <a:endParaRPr lang="fr-FR" sz="2400" b="1" dirty="0">
                        <a:solidFill>
                          <a:srgbClr val="00B05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</a:t>
                      </a:r>
                      <a:endParaRPr lang="fr-FR" sz="2400" b="1" dirty="0">
                        <a:solidFill>
                          <a:srgbClr val="00B05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pay</a:t>
                      </a:r>
                      <a:endParaRPr lang="fr-FR" sz="2400" b="1" dirty="0">
                        <a:solidFill>
                          <a:srgbClr val="00B05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ons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pay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ez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</a:t>
                      </a:r>
                      <a:endParaRPr lang="fr-FR" sz="2400" b="1" dirty="0">
                        <a:solidFill>
                          <a:srgbClr val="00B05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ent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04664"/>
            <a:ext cx="908720" cy="90872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6516216" y="2308230"/>
            <a:ext cx="15121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70C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pay</a:t>
            </a:r>
            <a:r>
              <a:rPr lang="fr-FR" sz="2400" b="1" dirty="0" smtClean="0">
                <a:solidFill>
                  <a:srgbClr val="FF0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</a:t>
            </a:r>
          </a:p>
          <a:p>
            <a:endParaRPr lang="fr-FR" b="1" dirty="0" smtClean="0">
              <a:solidFill>
                <a:srgbClr val="FF0000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r>
              <a:rPr lang="fr-FR" sz="2400" b="1" dirty="0" smtClean="0">
                <a:solidFill>
                  <a:srgbClr val="0070C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pay</a:t>
            </a:r>
            <a:r>
              <a:rPr lang="fr-FR" sz="2400" b="1" dirty="0" smtClean="0">
                <a:solidFill>
                  <a:srgbClr val="FF0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es</a:t>
            </a:r>
          </a:p>
          <a:p>
            <a:endParaRPr lang="fr-FR" b="1" dirty="0" smtClean="0">
              <a:solidFill>
                <a:srgbClr val="FF0000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r>
              <a:rPr lang="fr-FR" sz="2400" b="1" dirty="0" smtClean="0">
                <a:solidFill>
                  <a:srgbClr val="0070C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pay</a:t>
            </a:r>
            <a:r>
              <a:rPr lang="fr-FR" sz="2400" b="1" dirty="0" smtClean="0">
                <a:solidFill>
                  <a:srgbClr val="FF0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</a:t>
            </a:r>
          </a:p>
          <a:p>
            <a:endParaRPr lang="fr-FR" b="1" dirty="0" smtClean="0">
              <a:solidFill>
                <a:srgbClr val="FF0000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r>
              <a:rPr lang="fr-FR" sz="2400" b="1" dirty="0" smtClean="0">
                <a:solidFill>
                  <a:srgbClr val="0070C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pay</a:t>
            </a:r>
            <a:r>
              <a:rPr lang="fr-FR" sz="2400" b="1" dirty="0" smtClean="0">
                <a:solidFill>
                  <a:srgbClr val="FF0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ons</a:t>
            </a:r>
          </a:p>
          <a:p>
            <a:endParaRPr lang="fr-FR" b="1" dirty="0" smtClean="0">
              <a:solidFill>
                <a:srgbClr val="0070C0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r>
              <a:rPr lang="fr-FR" sz="2400" b="1" dirty="0" smtClean="0">
                <a:solidFill>
                  <a:srgbClr val="0070C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pay</a:t>
            </a:r>
            <a:r>
              <a:rPr lang="fr-FR" sz="2400" b="1" dirty="0" smtClean="0">
                <a:solidFill>
                  <a:srgbClr val="FF0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ez</a:t>
            </a:r>
          </a:p>
          <a:p>
            <a:endParaRPr lang="fr-FR" b="1" dirty="0" smtClean="0">
              <a:solidFill>
                <a:srgbClr val="0070C0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r>
              <a:rPr lang="fr-FR" sz="2400" b="1" dirty="0" smtClean="0">
                <a:solidFill>
                  <a:srgbClr val="0070C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pay</a:t>
            </a:r>
            <a:r>
              <a:rPr lang="fr-FR" sz="2400" b="1" dirty="0" smtClean="0">
                <a:solidFill>
                  <a:srgbClr val="FF0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ent</a:t>
            </a:r>
            <a:endParaRPr lang="fr-FR" sz="2400" b="1" dirty="0">
              <a:solidFill>
                <a:srgbClr val="FF0000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084168" y="1293811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Mais pour les verbes en </a:t>
            </a:r>
          </a:p>
          <a:p>
            <a:pPr algn="ctr"/>
            <a:r>
              <a:rPr lang="fr-FR" dirty="0" smtClean="0">
                <a:solidFill>
                  <a:srgbClr val="FF0000"/>
                </a:solidFill>
              </a:rPr>
              <a:t>–</a:t>
            </a:r>
            <a:r>
              <a:rPr lang="fr-FR" dirty="0" err="1" smtClean="0">
                <a:solidFill>
                  <a:srgbClr val="FF0000"/>
                </a:solidFill>
              </a:rPr>
              <a:t>ayer</a:t>
            </a:r>
            <a:r>
              <a:rPr lang="fr-FR" dirty="0" smtClean="0">
                <a:solidFill>
                  <a:srgbClr val="FF0000"/>
                </a:solidFill>
              </a:rPr>
              <a:t> seulement, on peut écrire aussi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04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verbes en -</a:t>
            </a:r>
            <a:r>
              <a:rPr lang="fr-FR" dirty="0" err="1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eler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3372197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859"/>
                <a:gridCol w="1512168"/>
                <a:gridCol w="1020186"/>
                <a:gridCol w="1500997"/>
                <a:gridCol w="863192"/>
              </a:tblGrid>
              <a:tr h="647994"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appeler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peler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j‘/je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appel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</a:t>
                      </a:r>
                      <a:endParaRPr lang="fr-FR" sz="2400" b="1" dirty="0">
                        <a:solidFill>
                          <a:srgbClr val="00B05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è</a:t>
                      </a:r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appel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</a:t>
                      </a:r>
                      <a:endParaRPr lang="fr-FR" sz="2400" b="1" dirty="0">
                        <a:solidFill>
                          <a:srgbClr val="00B05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è</a:t>
                      </a:r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</a:t>
                      </a:r>
                      <a:endParaRPr lang="fr-FR" sz="2400" b="1" dirty="0" smtClean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appel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</a:t>
                      </a:r>
                      <a:endParaRPr lang="fr-FR" sz="2400" b="1" dirty="0">
                        <a:solidFill>
                          <a:srgbClr val="00B05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è</a:t>
                      </a:r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</a:t>
                      </a:r>
                      <a:endParaRPr lang="fr-FR" sz="2400" b="1" dirty="0" smtClean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appel</a:t>
                      </a:r>
                      <a:endParaRPr lang="fr-FR" sz="2400" b="1" dirty="0">
                        <a:solidFill>
                          <a:srgbClr val="00B05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ons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pel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ons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appel</a:t>
                      </a:r>
                      <a:endParaRPr lang="fr-FR" sz="2400" b="1" dirty="0">
                        <a:solidFill>
                          <a:srgbClr val="00B05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ez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pel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ez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appel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</a:t>
                      </a:r>
                      <a:endParaRPr lang="fr-FR" sz="2400" b="1" dirty="0">
                        <a:solidFill>
                          <a:srgbClr val="00B05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ent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è</a:t>
                      </a:r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l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ent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04664"/>
            <a:ext cx="908720" cy="908720"/>
          </a:xfrm>
          <a:prstGeom prst="rect">
            <a:avLst/>
          </a:prstGeom>
        </p:spPr>
      </p:pic>
      <p:cxnSp>
        <p:nvCxnSpPr>
          <p:cNvPr id="7" name="Connecteur droit avec flèche 6"/>
          <p:cNvCxnSpPr/>
          <p:nvPr/>
        </p:nvCxnSpPr>
        <p:spPr>
          <a:xfrm>
            <a:off x="2771800" y="1772816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>
            <a:off x="273832" y="1313384"/>
            <a:ext cx="3362064" cy="1477328"/>
            <a:chOff x="273832" y="1313384"/>
            <a:chExt cx="3362064" cy="1477328"/>
          </a:xfrm>
        </p:grpSpPr>
        <p:sp>
          <p:nvSpPr>
            <p:cNvPr id="3" name="ZoneTexte 2"/>
            <p:cNvSpPr txBox="1"/>
            <p:nvPr/>
          </p:nvSpPr>
          <p:spPr>
            <a:xfrm>
              <a:off x="273832" y="1313384"/>
              <a:ext cx="2304256" cy="1477328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solidFill>
                    <a:srgbClr val="0070C0"/>
                  </a:solidFill>
                </a:rPr>
                <a:t>Epeler, renouveler, atteler, dételer, ruisseler, s’amonceler</a:t>
              </a:r>
            </a:p>
            <a:p>
              <a:pPr algn="ctr"/>
              <a:r>
                <a:rPr lang="fr-FR" dirty="0" smtClean="0"/>
                <a:t>se conjuguent comme </a:t>
              </a:r>
              <a:r>
                <a:rPr lang="fr-FR" dirty="0" smtClean="0">
                  <a:solidFill>
                    <a:srgbClr val="0070C0"/>
                  </a:solidFill>
                </a:rPr>
                <a:t>appeler</a:t>
              </a:r>
              <a:r>
                <a:rPr lang="fr-FR" dirty="0" smtClean="0"/>
                <a:t> </a:t>
              </a:r>
              <a:endParaRPr lang="fr-FR" dirty="0"/>
            </a:p>
          </p:txBody>
        </p:sp>
        <p:cxnSp>
          <p:nvCxnSpPr>
            <p:cNvPr id="9" name="Connecteur droit avec flèche 8"/>
            <p:cNvCxnSpPr/>
            <p:nvPr/>
          </p:nvCxnSpPr>
          <p:spPr>
            <a:xfrm>
              <a:off x="2578088" y="1988840"/>
              <a:ext cx="105780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e 10"/>
          <p:cNvGrpSpPr/>
          <p:nvPr/>
        </p:nvGrpSpPr>
        <p:grpSpPr>
          <a:xfrm flipH="1">
            <a:off x="7205878" y="258859"/>
            <a:ext cx="1830618" cy="1585965"/>
            <a:chOff x="21677" y="538091"/>
            <a:chExt cx="2136796" cy="1585965"/>
          </a:xfrm>
        </p:grpSpPr>
        <p:sp>
          <p:nvSpPr>
            <p:cNvPr id="12" name="ZoneTexte 11"/>
            <p:cNvSpPr txBox="1"/>
            <p:nvPr/>
          </p:nvSpPr>
          <p:spPr>
            <a:xfrm>
              <a:off x="21677" y="538091"/>
              <a:ext cx="2136796" cy="120032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solidFill>
                    <a:srgbClr val="0070C0"/>
                  </a:solidFill>
                </a:rPr>
                <a:t>Geler, dégeler, congeler</a:t>
              </a:r>
            </a:p>
            <a:p>
              <a:pPr algn="ctr"/>
              <a:r>
                <a:rPr lang="fr-FR" dirty="0" smtClean="0"/>
                <a:t>se conjuguent comme </a:t>
              </a:r>
              <a:r>
                <a:rPr lang="fr-FR" dirty="0" smtClean="0">
                  <a:solidFill>
                    <a:srgbClr val="0070C0"/>
                  </a:solidFill>
                </a:rPr>
                <a:t>peler</a:t>
              </a:r>
              <a:r>
                <a:rPr lang="fr-FR" dirty="0" smtClean="0"/>
                <a:t> </a:t>
              </a:r>
              <a:endParaRPr lang="fr-FR" dirty="0"/>
            </a:p>
          </p:txBody>
        </p:sp>
        <p:cxnSp>
          <p:nvCxnSpPr>
            <p:cNvPr id="13" name="Connecteur droit avec flèche 12"/>
            <p:cNvCxnSpPr>
              <a:stCxn id="12" idx="2"/>
            </p:cNvCxnSpPr>
            <p:nvPr/>
          </p:nvCxnSpPr>
          <p:spPr>
            <a:xfrm>
              <a:off x="1090075" y="1738420"/>
              <a:ext cx="360478" cy="3856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6366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verbes en -</a:t>
            </a:r>
            <a:r>
              <a:rPr lang="fr-FR" dirty="0" err="1" smtClean="0">
                <a:solidFill>
                  <a:schemeClr val="accent1">
                    <a:lumMod val="5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eter</a:t>
            </a:r>
            <a:endParaRPr lang="fr-FR" dirty="0">
              <a:solidFill>
                <a:schemeClr val="accent1">
                  <a:lumMod val="50000"/>
                </a:schemeClr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1467122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859"/>
                <a:gridCol w="1512168"/>
                <a:gridCol w="1020186"/>
                <a:gridCol w="1500997"/>
                <a:gridCol w="863192"/>
              </a:tblGrid>
              <a:tr h="647994">
                <a:tc>
                  <a:txBody>
                    <a:bodyPr/>
                    <a:lstStyle/>
                    <a:p>
                      <a:pPr algn="ctr"/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jeter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acheter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je/j’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jet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</a:t>
                      </a:r>
                      <a:endParaRPr lang="fr-FR" sz="2400" b="1" dirty="0">
                        <a:solidFill>
                          <a:srgbClr val="00B05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ach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è</a:t>
                      </a:r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jet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</a:t>
                      </a:r>
                      <a:endParaRPr lang="fr-FR" sz="2400" b="1" dirty="0" smtClean="0">
                        <a:solidFill>
                          <a:srgbClr val="00B05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ach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è</a:t>
                      </a:r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jet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</a:t>
                      </a:r>
                      <a:endParaRPr lang="fr-FR" sz="2400" b="1" dirty="0">
                        <a:solidFill>
                          <a:srgbClr val="00B05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ach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è</a:t>
                      </a:r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jet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ons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achet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ons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jet</a:t>
                      </a:r>
                      <a:endParaRPr lang="fr-FR" sz="2400" b="1" dirty="0">
                        <a:solidFill>
                          <a:srgbClr val="00B05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ez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achet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ez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jet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</a:t>
                      </a:r>
                      <a:endParaRPr lang="fr-FR" sz="2400" b="1" dirty="0">
                        <a:solidFill>
                          <a:srgbClr val="00B05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ent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ach</a:t>
                      </a:r>
                      <a:r>
                        <a:rPr lang="fr-FR" sz="2400" b="1" dirty="0" err="1" smtClean="0">
                          <a:solidFill>
                            <a:srgbClr val="00B05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è</a:t>
                      </a:r>
                      <a:r>
                        <a:rPr lang="fr-FR" sz="2400" b="1" dirty="0" err="1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ent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04664"/>
            <a:ext cx="908720" cy="908720"/>
          </a:xfrm>
          <a:prstGeom prst="rect">
            <a:avLst/>
          </a:prstGeom>
        </p:spPr>
      </p:pic>
      <p:cxnSp>
        <p:nvCxnSpPr>
          <p:cNvPr id="7" name="Connecteur droit avec flèche 6"/>
          <p:cNvCxnSpPr/>
          <p:nvPr/>
        </p:nvCxnSpPr>
        <p:spPr>
          <a:xfrm>
            <a:off x="2771800" y="1772816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>
            <a:off x="273832" y="1313384"/>
            <a:ext cx="3362064" cy="1200329"/>
            <a:chOff x="273832" y="1313384"/>
            <a:chExt cx="3362064" cy="1200329"/>
          </a:xfrm>
        </p:grpSpPr>
        <p:sp>
          <p:nvSpPr>
            <p:cNvPr id="3" name="ZoneTexte 2"/>
            <p:cNvSpPr txBox="1"/>
            <p:nvPr/>
          </p:nvSpPr>
          <p:spPr>
            <a:xfrm>
              <a:off x="273832" y="1313384"/>
              <a:ext cx="2304256" cy="120032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solidFill>
                    <a:srgbClr val="0070C0"/>
                  </a:solidFill>
                </a:rPr>
                <a:t>Rejeter, projeter, cacheter, décacheter</a:t>
              </a:r>
            </a:p>
            <a:p>
              <a:pPr algn="ctr"/>
              <a:r>
                <a:rPr lang="fr-FR" dirty="0" smtClean="0"/>
                <a:t>se conjuguent comme </a:t>
              </a:r>
              <a:r>
                <a:rPr lang="fr-FR" dirty="0" smtClean="0">
                  <a:solidFill>
                    <a:srgbClr val="0070C0"/>
                  </a:solidFill>
                </a:rPr>
                <a:t>jeter</a:t>
              </a:r>
              <a:r>
                <a:rPr lang="fr-FR" dirty="0" smtClean="0"/>
                <a:t> </a:t>
              </a:r>
              <a:endParaRPr lang="fr-FR" dirty="0"/>
            </a:p>
          </p:txBody>
        </p:sp>
        <p:cxnSp>
          <p:nvCxnSpPr>
            <p:cNvPr id="9" name="Connecteur droit avec flèche 8"/>
            <p:cNvCxnSpPr/>
            <p:nvPr/>
          </p:nvCxnSpPr>
          <p:spPr>
            <a:xfrm>
              <a:off x="2578088" y="1988840"/>
              <a:ext cx="105780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6963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2259683"/>
          </a:xfrm>
        </p:spPr>
        <p:txBody>
          <a:bodyPr>
            <a:normAutofit/>
          </a:bodyPr>
          <a:lstStyle/>
          <a:p>
            <a:r>
              <a:rPr lang="fr-FR" sz="6600" dirty="0" smtClean="0">
                <a:solidFill>
                  <a:schemeClr val="bg1"/>
                </a:solidFill>
                <a:latin typeface="Cursif" panose="020B0603050302020204" pitchFamily="34" charset="0"/>
              </a:rPr>
              <a:t>Conjugaison</a:t>
            </a:r>
            <a:endParaRPr lang="fr-FR" sz="6600" dirty="0">
              <a:solidFill>
                <a:schemeClr val="bg1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699792" y="3143637"/>
            <a:ext cx="3704456" cy="622920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Présent de l’indicatif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-1066788"/>
            <a:ext cx="5876305" cy="4521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Ellipse 10"/>
          <p:cNvSpPr/>
          <p:nvPr/>
        </p:nvSpPr>
        <p:spPr>
          <a:xfrm>
            <a:off x="467544" y="620688"/>
            <a:ext cx="1152128" cy="1152128"/>
          </a:xfrm>
          <a:prstGeom prst="ellipse">
            <a:avLst/>
          </a:prstGeom>
          <a:solidFill>
            <a:srgbClr val="33CC33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 smtClean="0">
                <a:solidFill>
                  <a:schemeClr val="tx1"/>
                </a:solidFill>
              </a:rPr>
              <a:t>C3</a:t>
            </a:r>
            <a:endParaRPr lang="fr-FR" sz="4400" dirty="0">
              <a:solidFill>
                <a:schemeClr val="tx1"/>
              </a:solidFill>
            </a:endParaRPr>
          </a:p>
        </p:txBody>
      </p:sp>
      <p:sp>
        <p:nvSpPr>
          <p:cNvPr id="12" name="Sous-titre 2"/>
          <p:cNvSpPr txBox="1">
            <a:spLocks/>
          </p:cNvSpPr>
          <p:nvPr/>
        </p:nvSpPr>
        <p:spPr>
          <a:xfrm>
            <a:off x="2852192" y="4221088"/>
            <a:ext cx="3704456" cy="622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chemeClr val="bg1"/>
                </a:solidFill>
              </a:rPr>
              <a:t>Les verbes du 1</a:t>
            </a:r>
            <a:r>
              <a:rPr lang="fr-FR" baseline="30000" dirty="0" smtClean="0">
                <a:solidFill>
                  <a:schemeClr val="bg1"/>
                </a:solidFill>
              </a:rPr>
              <a:t>er</a:t>
            </a:r>
            <a:r>
              <a:rPr lang="fr-FR" dirty="0" smtClean="0">
                <a:solidFill>
                  <a:schemeClr val="bg1"/>
                </a:solidFill>
              </a:rPr>
              <a:t> groupe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191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 présent de l’indicatif</a:t>
            </a:r>
            <a:endParaRPr lang="fr-FR" dirty="0">
              <a:solidFill>
                <a:schemeClr val="bg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sz="4000" dirty="0" smtClean="0">
                <a:solidFill>
                  <a:schemeClr val="bg1"/>
                </a:solidFill>
              </a:rPr>
              <a:t>Le </a:t>
            </a:r>
            <a:r>
              <a:rPr lang="fr-FR" sz="4000" dirty="0" smtClean="0">
                <a:solidFill>
                  <a:srgbClr val="92D050"/>
                </a:solidFill>
              </a:rPr>
              <a:t>présent de l’indicatif </a:t>
            </a:r>
            <a:r>
              <a:rPr lang="fr-FR" sz="4000" dirty="0" smtClean="0">
                <a:solidFill>
                  <a:schemeClr val="bg1"/>
                </a:solidFill>
              </a:rPr>
              <a:t>exprime </a:t>
            </a:r>
            <a:r>
              <a:rPr lang="fr-FR" sz="4000" dirty="0">
                <a:solidFill>
                  <a:srgbClr val="FFC000"/>
                </a:solidFill>
              </a:rPr>
              <a:t>un fait ou une action qui se déroule au moment où </a:t>
            </a:r>
            <a:r>
              <a:rPr lang="fr-FR" sz="4000" dirty="0" smtClean="0">
                <a:solidFill>
                  <a:srgbClr val="FFC000"/>
                </a:solidFill>
              </a:rPr>
              <a:t>on parle</a:t>
            </a:r>
            <a:r>
              <a:rPr lang="fr-FR" sz="4000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67544" y="3717032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i="1" dirty="0" smtClean="0">
                <a:solidFill>
                  <a:schemeClr val="bg1"/>
                </a:solidFill>
              </a:rPr>
              <a:t>Exemple : En ce moment, je </a:t>
            </a:r>
            <a:r>
              <a:rPr lang="fr-FR" i="1" dirty="0" smtClean="0">
                <a:solidFill>
                  <a:srgbClr val="92D050"/>
                </a:solidFill>
              </a:rPr>
              <a:t>regarde</a:t>
            </a:r>
            <a:r>
              <a:rPr lang="fr-FR" i="1" dirty="0" smtClean="0">
                <a:solidFill>
                  <a:schemeClr val="bg1"/>
                </a:solidFill>
              </a:rPr>
              <a:t> le diaporama sur le présent.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206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chemeClr val="bg1"/>
                </a:solidFill>
              </a:rPr>
              <a:t>Mais, on peut </a:t>
            </a:r>
            <a:r>
              <a:rPr lang="fr-FR" dirty="0" smtClean="0">
                <a:solidFill>
                  <a:schemeClr val="bg1"/>
                </a:solidFill>
              </a:rPr>
              <a:t>l’utiliser aussi  </a:t>
            </a:r>
            <a:r>
              <a:rPr lang="fr-FR" dirty="0">
                <a:solidFill>
                  <a:schemeClr val="bg1"/>
                </a:solidFill>
              </a:rPr>
              <a:t>pour dire </a:t>
            </a:r>
            <a:r>
              <a:rPr lang="fr-FR" dirty="0" smtClean="0">
                <a:solidFill>
                  <a:schemeClr val="bg1"/>
                </a:solidFill>
              </a:rPr>
              <a:t>: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 présent de l’indicatif</a:t>
            </a:r>
            <a:endParaRPr lang="fr-FR" dirty="0">
              <a:solidFill>
                <a:schemeClr val="bg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39552" y="2313520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800" dirty="0">
                <a:solidFill>
                  <a:schemeClr val="bg1"/>
                </a:solidFill>
              </a:rPr>
              <a:t>un </a:t>
            </a:r>
            <a:r>
              <a:rPr lang="fr-FR" sz="2800" dirty="0">
                <a:solidFill>
                  <a:srgbClr val="FFC000"/>
                </a:solidFill>
              </a:rPr>
              <a:t>fait passé</a:t>
            </a:r>
            <a:r>
              <a:rPr lang="fr-FR" sz="2800" dirty="0">
                <a:solidFill>
                  <a:schemeClr val="bg1"/>
                </a:solidFill>
              </a:rPr>
              <a:t> : </a:t>
            </a:r>
            <a:r>
              <a:rPr lang="fr-FR" sz="2800" i="1" dirty="0">
                <a:solidFill>
                  <a:schemeClr val="bg1"/>
                </a:solidFill>
              </a:rPr>
              <a:t>Napoléon </a:t>
            </a:r>
            <a:r>
              <a:rPr lang="fr-FR" sz="2800" i="1" dirty="0">
                <a:solidFill>
                  <a:srgbClr val="92D050"/>
                </a:solidFill>
              </a:rPr>
              <a:t>se</a:t>
            </a:r>
            <a:r>
              <a:rPr lang="fr-FR" sz="2800" i="1" dirty="0">
                <a:solidFill>
                  <a:schemeClr val="bg1"/>
                </a:solidFill>
              </a:rPr>
              <a:t> </a:t>
            </a:r>
            <a:r>
              <a:rPr lang="fr-FR" sz="2800" i="1" dirty="0">
                <a:solidFill>
                  <a:srgbClr val="92D050"/>
                </a:solidFill>
              </a:rPr>
              <a:t>sacre</a:t>
            </a:r>
            <a:r>
              <a:rPr lang="fr-FR" sz="2800" i="1" dirty="0">
                <a:solidFill>
                  <a:schemeClr val="bg1"/>
                </a:solidFill>
              </a:rPr>
              <a:t> lui-même en 1804.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39552" y="2836740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800" dirty="0">
                <a:solidFill>
                  <a:schemeClr val="bg1"/>
                </a:solidFill>
              </a:rPr>
              <a:t>un </a:t>
            </a:r>
            <a:r>
              <a:rPr lang="fr-FR" sz="2800" dirty="0">
                <a:solidFill>
                  <a:srgbClr val="FFC000"/>
                </a:solidFill>
              </a:rPr>
              <a:t>fait futur </a:t>
            </a:r>
            <a:r>
              <a:rPr lang="fr-FR" sz="2800" dirty="0">
                <a:solidFill>
                  <a:schemeClr val="bg1"/>
                </a:solidFill>
              </a:rPr>
              <a:t>: </a:t>
            </a:r>
            <a:r>
              <a:rPr lang="fr-FR" sz="2800" i="1" dirty="0">
                <a:solidFill>
                  <a:schemeClr val="bg1"/>
                </a:solidFill>
              </a:rPr>
              <a:t>Demain, nous </a:t>
            </a:r>
            <a:r>
              <a:rPr lang="fr-FR" sz="2800" i="1" dirty="0" smtClean="0">
                <a:solidFill>
                  <a:srgbClr val="92D050"/>
                </a:solidFill>
              </a:rPr>
              <a:t>répétons</a:t>
            </a:r>
            <a:r>
              <a:rPr lang="fr-FR" sz="2800" i="1" dirty="0" smtClean="0">
                <a:solidFill>
                  <a:schemeClr val="bg1"/>
                </a:solidFill>
              </a:rPr>
              <a:t> notre spectacle.</a:t>
            </a:r>
            <a:endParaRPr lang="fr-FR" sz="2800" i="1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39552" y="3355647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une </a:t>
            </a:r>
            <a:r>
              <a:rPr lang="fr-FR" sz="2800" dirty="0">
                <a:solidFill>
                  <a:srgbClr val="FFC000"/>
                </a:solidFill>
              </a:rPr>
              <a:t>vérité scientifique</a:t>
            </a:r>
            <a:r>
              <a:rPr lang="fr-FR" sz="2800" dirty="0">
                <a:solidFill>
                  <a:schemeClr val="bg1"/>
                </a:solidFill>
              </a:rPr>
              <a:t> : </a:t>
            </a:r>
            <a:r>
              <a:rPr lang="fr-FR" sz="2800" i="1" dirty="0">
                <a:solidFill>
                  <a:schemeClr val="bg1"/>
                </a:solidFill>
              </a:rPr>
              <a:t>L’eau </a:t>
            </a:r>
            <a:r>
              <a:rPr lang="fr-FR" sz="2800" i="1" dirty="0">
                <a:solidFill>
                  <a:srgbClr val="92D050"/>
                </a:solidFill>
              </a:rPr>
              <a:t>gèle</a:t>
            </a:r>
            <a:r>
              <a:rPr lang="fr-FR" sz="2800" i="1" dirty="0">
                <a:solidFill>
                  <a:schemeClr val="bg1"/>
                </a:solidFill>
              </a:rPr>
              <a:t> à 0°C</a:t>
            </a:r>
            <a:r>
              <a:rPr lang="fr-FR" sz="2800" i="1" dirty="0" smtClean="0">
                <a:solidFill>
                  <a:schemeClr val="bg1"/>
                </a:solidFill>
              </a:rPr>
              <a:t>.</a:t>
            </a:r>
            <a:endParaRPr lang="fr-FR" sz="2800" i="1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07403" y="3878867"/>
            <a:ext cx="8014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800" dirty="0">
                <a:solidFill>
                  <a:schemeClr val="bg1"/>
                </a:solidFill>
              </a:rPr>
              <a:t>une </a:t>
            </a:r>
            <a:r>
              <a:rPr lang="fr-FR" sz="2800" dirty="0">
                <a:solidFill>
                  <a:srgbClr val="FFC000"/>
                </a:solidFill>
              </a:rPr>
              <a:t>habitude</a:t>
            </a:r>
            <a:r>
              <a:rPr lang="fr-FR" sz="2800" dirty="0">
                <a:solidFill>
                  <a:schemeClr val="bg1"/>
                </a:solidFill>
              </a:rPr>
              <a:t> : </a:t>
            </a:r>
            <a:r>
              <a:rPr lang="fr-FR" sz="2800" i="1" dirty="0">
                <a:solidFill>
                  <a:schemeClr val="bg1"/>
                </a:solidFill>
              </a:rPr>
              <a:t>Tous les samedis, je </a:t>
            </a:r>
            <a:r>
              <a:rPr lang="fr-FR" sz="2800" i="1" dirty="0" smtClean="0">
                <a:solidFill>
                  <a:srgbClr val="92D050"/>
                </a:solidFill>
              </a:rPr>
              <a:t>nage</a:t>
            </a:r>
            <a:r>
              <a:rPr lang="fr-FR" sz="2800" i="1" dirty="0" smtClean="0">
                <a:solidFill>
                  <a:schemeClr val="bg1"/>
                </a:solidFill>
              </a:rPr>
              <a:t> </a:t>
            </a:r>
            <a:r>
              <a:rPr lang="fr-FR" sz="2800" i="1" dirty="0">
                <a:solidFill>
                  <a:schemeClr val="bg1"/>
                </a:solidFill>
              </a:rPr>
              <a:t>à la piscine.</a:t>
            </a:r>
          </a:p>
        </p:txBody>
      </p:sp>
    </p:spTree>
    <p:extLst>
      <p:ext uri="{BB962C8B-B14F-4D97-AF65-F5344CB8AC3E}">
        <p14:creationId xmlns:p14="http://schemas.microsoft.com/office/powerpoint/2010/main" val="34486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3816424"/>
          </a:xfrm>
        </p:spPr>
        <p:txBody>
          <a:bodyPr>
            <a:no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ea typeface="Script Ecole 2" panose="02000400000000000000" pitchFamily="2" charset="0"/>
              </a:rPr>
              <a:t>Apprenons maintenant à conjuguer les verbes du 1</a:t>
            </a:r>
            <a:r>
              <a:rPr lang="fr-FR" baseline="30000" dirty="0" smtClean="0">
                <a:solidFill>
                  <a:schemeClr val="accent1">
                    <a:lumMod val="50000"/>
                  </a:schemeClr>
                </a:solidFill>
                <a:ea typeface="Script Ecole 2" panose="02000400000000000000" pitchFamily="2" charset="0"/>
              </a:rPr>
              <a:t>er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ea typeface="Script Ecole 2" panose="02000400000000000000" pitchFamily="2" charset="0"/>
              </a:rPr>
              <a:t>  groupe au présent de l’indicatif.</a:t>
            </a:r>
            <a:endParaRPr lang="fr-FR" dirty="0">
              <a:solidFill>
                <a:schemeClr val="accent1">
                  <a:lumMod val="50000"/>
                </a:schemeClr>
              </a:solidFill>
              <a:ea typeface="Script Ecole 2" panose="02000400000000000000" pitchFamily="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2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/>
              <a:t>	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700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476673"/>
            <a:ext cx="8020944" cy="158417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sz="3600" dirty="0" smtClean="0"/>
              <a:t>Les terminaisons des verbes du premier groupe au présent de l’indicatif sont toujours identiques :</a:t>
            </a:r>
          </a:p>
          <a:p>
            <a:pPr marL="0" indent="0" algn="ctr">
              <a:buNone/>
            </a:pPr>
            <a:endParaRPr lang="fr-FR" dirty="0">
              <a:solidFill>
                <a:srgbClr val="FF0000"/>
              </a:solidFill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1043608" y="2060848"/>
            <a:ext cx="6984776" cy="707886"/>
            <a:chOff x="1043608" y="2060848"/>
            <a:chExt cx="6984776" cy="707886"/>
          </a:xfrm>
        </p:grpSpPr>
        <p:sp>
          <p:nvSpPr>
            <p:cNvPr id="11" name="ZoneTexte 10"/>
            <p:cNvSpPr txBox="1"/>
            <p:nvPr/>
          </p:nvSpPr>
          <p:spPr>
            <a:xfrm>
              <a:off x="1043608" y="2060848"/>
              <a:ext cx="69847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/>
                <a:t>je 		 	</a:t>
              </a:r>
              <a:r>
                <a:rPr lang="fr-FR" sz="4000" dirty="0" smtClean="0">
                  <a:solidFill>
                    <a:srgbClr val="FF0000"/>
                  </a:solidFill>
                </a:rPr>
                <a:t>e</a:t>
              </a:r>
              <a:endParaRPr lang="fr-FR" sz="4000" dirty="0">
                <a:solidFill>
                  <a:srgbClr val="FF0000"/>
                </a:solidFill>
              </a:endParaRPr>
            </a:p>
          </p:txBody>
        </p:sp>
        <p:cxnSp>
          <p:nvCxnSpPr>
            <p:cNvPr id="5" name="Connecteur droit avec flèche 4"/>
            <p:cNvCxnSpPr/>
            <p:nvPr/>
          </p:nvCxnSpPr>
          <p:spPr>
            <a:xfrm>
              <a:off x="3706090" y="2438263"/>
              <a:ext cx="144016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e 12"/>
          <p:cNvGrpSpPr/>
          <p:nvPr/>
        </p:nvGrpSpPr>
        <p:grpSpPr>
          <a:xfrm>
            <a:off x="1043608" y="2722381"/>
            <a:ext cx="6984776" cy="707886"/>
            <a:chOff x="1043608" y="2060848"/>
            <a:chExt cx="6984776" cy="707886"/>
          </a:xfrm>
        </p:grpSpPr>
        <p:sp>
          <p:nvSpPr>
            <p:cNvPr id="14" name="ZoneTexte 13"/>
            <p:cNvSpPr txBox="1"/>
            <p:nvPr/>
          </p:nvSpPr>
          <p:spPr>
            <a:xfrm>
              <a:off x="1043608" y="2060848"/>
              <a:ext cx="69847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 smtClean="0"/>
                <a:t>tu </a:t>
              </a:r>
              <a:r>
                <a:rPr lang="fr-FR" sz="4000" dirty="0"/>
                <a:t>		 	</a:t>
              </a:r>
              <a:r>
                <a:rPr lang="fr-FR" sz="4000" dirty="0" smtClean="0">
                  <a:solidFill>
                    <a:srgbClr val="FF0000"/>
                  </a:solidFill>
                </a:rPr>
                <a:t>es</a:t>
              </a:r>
              <a:endParaRPr lang="fr-FR" sz="4000" dirty="0">
                <a:solidFill>
                  <a:srgbClr val="FF0000"/>
                </a:solidFill>
              </a:endParaRPr>
            </a:p>
          </p:txBody>
        </p:sp>
        <p:cxnSp>
          <p:nvCxnSpPr>
            <p:cNvPr id="15" name="Connecteur droit avec flèche 14"/>
            <p:cNvCxnSpPr/>
            <p:nvPr/>
          </p:nvCxnSpPr>
          <p:spPr>
            <a:xfrm>
              <a:off x="3706090" y="2438263"/>
              <a:ext cx="144016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e 15"/>
          <p:cNvGrpSpPr/>
          <p:nvPr/>
        </p:nvGrpSpPr>
        <p:grpSpPr>
          <a:xfrm>
            <a:off x="827584" y="3427481"/>
            <a:ext cx="6984776" cy="707886"/>
            <a:chOff x="815873" y="2047135"/>
            <a:chExt cx="6984776" cy="707886"/>
          </a:xfrm>
        </p:grpSpPr>
        <p:sp>
          <p:nvSpPr>
            <p:cNvPr id="17" name="ZoneTexte 16"/>
            <p:cNvSpPr txBox="1"/>
            <p:nvPr/>
          </p:nvSpPr>
          <p:spPr>
            <a:xfrm>
              <a:off x="815873" y="2047135"/>
              <a:ext cx="69847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dirty="0" smtClean="0"/>
                <a:t>il, elle ou on </a:t>
              </a:r>
              <a:r>
                <a:rPr lang="fr-FR" sz="4000" dirty="0"/>
                <a:t>		</a:t>
              </a:r>
              <a:r>
                <a:rPr lang="fr-FR" sz="4000" dirty="0" smtClean="0"/>
                <a:t>          </a:t>
              </a:r>
              <a:r>
                <a:rPr lang="fr-FR" sz="4000" dirty="0" smtClean="0">
                  <a:solidFill>
                    <a:srgbClr val="FF0000"/>
                  </a:solidFill>
                </a:rPr>
                <a:t>e</a:t>
              </a:r>
              <a:endParaRPr lang="fr-FR" sz="4000" dirty="0">
                <a:solidFill>
                  <a:srgbClr val="FF0000"/>
                </a:solidFill>
              </a:endParaRPr>
            </a:p>
          </p:txBody>
        </p:sp>
        <p:cxnSp>
          <p:nvCxnSpPr>
            <p:cNvPr id="18" name="Connecteur droit avec flèche 17"/>
            <p:cNvCxnSpPr/>
            <p:nvPr/>
          </p:nvCxnSpPr>
          <p:spPr>
            <a:xfrm>
              <a:off x="3706090" y="2438263"/>
              <a:ext cx="144016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e 18"/>
          <p:cNvGrpSpPr/>
          <p:nvPr/>
        </p:nvGrpSpPr>
        <p:grpSpPr>
          <a:xfrm>
            <a:off x="827584" y="4161274"/>
            <a:ext cx="6984776" cy="707886"/>
            <a:chOff x="815873" y="2047135"/>
            <a:chExt cx="6984776" cy="707886"/>
          </a:xfrm>
        </p:grpSpPr>
        <p:sp>
          <p:nvSpPr>
            <p:cNvPr id="20" name="ZoneTexte 19"/>
            <p:cNvSpPr txBox="1"/>
            <p:nvPr/>
          </p:nvSpPr>
          <p:spPr>
            <a:xfrm>
              <a:off x="815873" y="2047135"/>
              <a:ext cx="69847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dirty="0" smtClean="0"/>
                <a:t>             nous</a:t>
              </a:r>
              <a:r>
                <a:rPr lang="fr-FR" sz="4000" dirty="0"/>
                <a:t>		</a:t>
              </a:r>
              <a:r>
                <a:rPr lang="fr-FR" sz="4000" dirty="0" smtClean="0"/>
                <a:t>          </a:t>
              </a:r>
              <a:r>
                <a:rPr lang="fr-FR" sz="4000" dirty="0" err="1" smtClean="0">
                  <a:solidFill>
                    <a:srgbClr val="FF0000"/>
                  </a:solidFill>
                </a:rPr>
                <a:t>ons</a:t>
              </a:r>
              <a:endParaRPr lang="fr-FR" sz="4000" dirty="0">
                <a:solidFill>
                  <a:srgbClr val="FF0000"/>
                </a:solidFill>
              </a:endParaRPr>
            </a:p>
          </p:txBody>
        </p:sp>
        <p:cxnSp>
          <p:nvCxnSpPr>
            <p:cNvPr id="21" name="Connecteur droit avec flèche 20"/>
            <p:cNvCxnSpPr/>
            <p:nvPr/>
          </p:nvCxnSpPr>
          <p:spPr>
            <a:xfrm>
              <a:off x="3706090" y="2438263"/>
              <a:ext cx="144016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e 21"/>
          <p:cNvGrpSpPr/>
          <p:nvPr/>
        </p:nvGrpSpPr>
        <p:grpSpPr>
          <a:xfrm>
            <a:off x="827584" y="4941168"/>
            <a:ext cx="6984776" cy="707886"/>
            <a:chOff x="815873" y="2047135"/>
            <a:chExt cx="6984776" cy="707886"/>
          </a:xfrm>
        </p:grpSpPr>
        <p:sp>
          <p:nvSpPr>
            <p:cNvPr id="23" name="ZoneTexte 22"/>
            <p:cNvSpPr txBox="1"/>
            <p:nvPr/>
          </p:nvSpPr>
          <p:spPr>
            <a:xfrm>
              <a:off x="815873" y="2047135"/>
              <a:ext cx="69847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dirty="0" smtClean="0"/>
                <a:t>             vous</a:t>
              </a:r>
              <a:r>
                <a:rPr lang="fr-FR" sz="4000" dirty="0"/>
                <a:t>		</a:t>
              </a:r>
              <a:r>
                <a:rPr lang="fr-FR" sz="4000" dirty="0" smtClean="0"/>
                <a:t>          </a:t>
              </a:r>
              <a:r>
                <a:rPr lang="fr-FR" sz="4000" dirty="0" err="1" smtClean="0">
                  <a:solidFill>
                    <a:srgbClr val="FF0000"/>
                  </a:solidFill>
                </a:rPr>
                <a:t>ez</a:t>
              </a:r>
              <a:endParaRPr lang="fr-FR" sz="4000" dirty="0">
                <a:solidFill>
                  <a:srgbClr val="FF0000"/>
                </a:solidFill>
              </a:endParaRPr>
            </a:p>
          </p:txBody>
        </p:sp>
        <p:cxnSp>
          <p:nvCxnSpPr>
            <p:cNvPr id="24" name="Connecteur droit avec flèche 23"/>
            <p:cNvCxnSpPr/>
            <p:nvPr/>
          </p:nvCxnSpPr>
          <p:spPr>
            <a:xfrm>
              <a:off x="3706090" y="2438263"/>
              <a:ext cx="144016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e 24"/>
          <p:cNvGrpSpPr/>
          <p:nvPr/>
        </p:nvGrpSpPr>
        <p:grpSpPr>
          <a:xfrm>
            <a:off x="1187624" y="5733256"/>
            <a:ext cx="6984776" cy="707886"/>
            <a:chOff x="1175913" y="2047135"/>
            <a:chExt cx="6984776" cy="707886"/>
          </a:xfrm>
        </p:grpSpPr>
        <p:sp>
          <p:nvSpPr>
            <p:cNvPr id="26" name="ZoneTexte 25"/>
            <p:cNvSpPr txBox="1"/>
            <p:nvPr/>
          </p:nvSpPr>
          <p:spPr>
            <a:xfrm>
              <a:off x="1175913" y="2047135"/>
              <a:ext cx="69847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dirty="0" smtClean="0"/>
                <a:t>ils ou elles </a:t>
              </a:r>
              <a:r>
                <a:rPr lang="fr-FR" sz="4000" dirty="0"/>
                <a:t>		</a:t>
              </a:r>
              <a:r>
                <a:rPr lang="fr-FR" sz="4000" dirty="0" smtClean="0"/>
                <a:t>       </a:t>
              </a:r>
              <a:r>
                <a:rPr lang="fr-FR" sz="4000" dirty="0" err="1" smtClean="0">
                  <a:solidFill>
                    <a:srgbClr val="FF0000"/>
                  </a:solidFill>
                </a:rPr>
                <a:t>ent</a:t>
              </a:r>
              <a:endParaRPr lang="fr-FR" sz="4000" dirty="0">
                <a:solidFill>
                  <a:srgbClr val="FF0000"/>
                </a:solidFill>
              </a:endParaRPr>
            </a:p>
          </p:txBody>
        </p:sp>
        <p:cxnSp>
          <p:nvCxnSpPr>
            <p:cNvPr id="27" name="Connecteur droit avec flèche 26"/>
            <p:cNvCxnSpPr/>
            <p:nvPr/>
          </p:nvCxnSpPr>
          <p:spPr>
            <a:xfrm>
              <a:off x="3706090" y="2438263"/>
              <a:ext cx="144016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7709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ea typeface="Script Ecole 2" panose="02000400000000000000" pitchFamily="2" charset="0"/>
              </a:rPr>
              <a:t>Pour conjuguer les verbes du premier groupe, on enlève la terminaison -er :</a:t>
            </a:r>
            <a:endParaRPr lang="fr-FR" dirty="0">
              <a:ea typeface="Script Ecole 2" panose="02000400000000000000" pitchFamily="2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632850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34"/>
                <a:gridCol w="1415893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parler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er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er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er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er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72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591892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34"/>
                <a:gridCol w="1415893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parler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1" dirty="0" smtClean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400" b="1" dirty="0" smtClean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ea typeface="Script Ecole 2" panose="02000400000000000000" pitchFamily="2" charset="0"/>
              </a:rPr>
              <a:t>Pour conjuguer les verbes du premier groupe, on enlève la terminaison -er :</a:t>
            </a:r>
            <a:endParaRPr lang="fr-FR" dirty="0">
              <a:ea typeface="Script Ecole 2" panose="02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41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346647"/>
              </p:ext>
            </p:extLst>
          </p:nvPr>
        </p:nvGraphicFramePr>
        <p:xfrm>
          <a:off x="1116013" y="1557338"/>
          <a:ext cx="7200402" cy="453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134"/>
                <a:gridCol w="1415893"/>
                <a:gridCol w="3384375"/>
              </a:tblGrid>
              <a:tr h="647994">
                <a:tc gridSpan="3">
                  <a:txBody>
                    <a:bodyPr/>
                    <a:lstStyle/>
                    <a:p>
                      <a:pPr algn="ctr"/>
                      <a:r>
                        <a:rPr lang="fr-FR" sz="36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parler</a:t>
                      </a:r>
                      <a:endParaRPr lang="fr-FR" sz="36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je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tu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il, elle ou on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  <a:endParaRPr lang="fr-FR" sz="2400" b="1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nous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ons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vous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ez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7994">
                <a:tc>
                  <a:txBody>
                    <a:bodyPr/>
                    <a:lstStyle/>
                    <a:p>
                      <a:pPr algn="r"/>
                      <a:r>
                        <a:rPr lang="fr-FR" sz="2400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ils ou elles</a:t>
                      </a:r>
                      <a:endParaRPr lang="fr-FR" sz="2400" dirty="0">
                        <a:solidFill>
                          <a:srgbClr val="0070C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1" dirty="0" smtClean="0">
                          <a:solidFill>
                            <a:srgbClr val="0070C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parl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400" b="1" dirty="0" err="1" smtClean="0">
                          <a:solidFill>
                            <a:srgbClr val="FF0000"/>
                          </a:solidFill>
                          <a:latin typeface="Script Ecole 2" panose="02000400000000000000" pitchFamily="2" charset="0"/>
                          <a:ea typeface="Script Ecole 2" panose="02000400000000000000" pitchFamily="2" charset="0"/>
                        </a:rPr>
                        <a:t>ent</a:t>
                      </a:r>
                      <a:endParaRPr lang="fr-FR" sz="2400" b="1" dirty="0">
                        <a:solidFill>
                          <a:srgbClr val="FF0000"/>
                        </a:solidFill>
                        <a:latin typeface="Script Ecole 2" panose="02000400000000000000" pitchFamily="2" charset="0"/>
                        <a:ea typeface="Script Ecole 2" panose="020004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251520" y="-99392"/>
            <a:ext cx="8435280" cy="1930226"/>
          </a:xfrm>
        </p:spPr>
        <p:txBody>
          <a:bodyPr>
            <a:normAutofit/>
          </a:bodyPr>
          <a:lstStyle/>
          <a:p>
            <a:r>
              <a:rPr lang="fr-FR" sz="3600" dirty="0" smtClean="0">
                <a:ea typeface="Script Ecole 2" panose="02000400000000000000" pitchFamily="2" charset="0"/>
              </a:rPr>
              <a:t>puis on rajoute la terminaison du présent :</a:t>
            </a:r>
            <a:endParaRPr lang="fr-FR" sz="3600" dirty="0">
              <a:ea typeface="Script Ecole 2" panose="02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08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688</Words>
  <Application>Microsoft Office PowerPoint</Application>
  <PresentationFormat>Affichage à l'écran (4:3)</PresentationFormat>
  <Paragraphs>317</Paragraphs>
  <Slides>19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Conjugaison</vt:lpstr>
      <vt:lpstr>Conjugaison</vt:lpstr>
      <vt:lpstr>Le présent de l’indicatif</vt:lpstr>
      <vt:lpstr>Le présent de l’indicatif</vt:lpstr>
      <vt:lpstr>Apprenons maintenant à conjuguer les verbes du 1er  groupe au présent de l’indicatif.</vt:lpstr>
      <vt:lpstr>Présentation PowerPoint</vt:lpstr>
      <vt:lpstr>Pour conjuguer les verbes du premier groupe, on enlève la terminaison -er :</vt:lpstr>
      <vt:lpstr>Pour conjuguer les verbes du premier groupe, on enlève la terminaison -er :</vt:lpstr>
      <vt:lpstr>puis on rajoute la terminaison du présent :</vt:lpstr>
      <vt:lpstr>Les verbes en -er</vt:lpstr>
      <vt:lpstr>Les verbes en -er</vt:lpstr>
      <vt:lpstr>Présentation PowerPoint</vt:lpstr>
      <vt:lpstr>Les verbes en -cer</vt:lpstr>
      <vt:lpstr>Les verbes en -ger</vt:lpstr>
      <vt:lpstr>Les verbes en -yer</vt:lpstr>
      <vt:lpstr>Les verbes en -yer</vt:lpstr>
      <vt:lpstr>Les verbes en -ayer</vt:lpstr>
      <vt:lpstr>Les verbes en -eler</vt:lpstr>
      <vt:lpstr>Les verbes en -eter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Conjugaison</dc:title>
  <dc:creator>Utilisateur</dc:creator>
  <cp:lastModifiedBy>Utilisateur</cp:lastModifiedBy>
  <cp:revision>30</cp:revision>
  <dcterms:created xsi:type="dcterms:W3CDTF">2020-05-28T07:48:19Z</dcterms:created>
  <dcterms:modified xsi:type="dcterms:W3CDTF">2020-10-03T15:17:24Z</dcterms:modified>
</cp:coreProperties>
</file>