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311" r:id="rId3"/>
    <p:sldId id="259" r:id="rId4"/>
    <p:sldId id="260" r:id="rId5"/>
    <p:sldId id="269" r:id="rId6"/>
    <p:sldId id="280" r:id="rId7"/>
    <p:sldId id="281" r:id="rId8"/>
    <p:sldId id="282" r:id="rId9"/>
    <p:sldId id="283" r:id="rId10"/>
    <p:sldId id="284" r:id="rId11"/>
    <p:sldId id="285" r:id="rId12"/>
    <p:sldId id="312" r:id="rId13"/>
    <p:sldId id="290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27098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454871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ls</a:t>
                      </a:r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8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2448272" cy="24482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91880" y="838453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Attention, pour certains verbes du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groupe, il y a quelques particularités :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366835" y="3068960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verbes en –</a:t>
            </a:r>
            <a:r>
              <a:rPr lang="fr-FR" sz="2000" dirty="0" err="1" smtClean="0"/>
              <a:t>cer</a:t>
            </a:r>
            <a:r>
              <a:rPr lang="fr-FR" sz="2000" dirty="0" smtClean="0"/>
              <a:t> : lancer, rincer, manigancer, grimacer…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366835" y="3573016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verbes en –</a:t>
            </a:r>
            <a:r>
              <a:rPr lang="fr-FR" sz="2000" dirty="0" err="1" smtClean="0"/>
              <a:t>ger</a:t>
            </a:r>
            <a:r>
              <a:rPr lang="fr-FR" sz="2000" dirty="0" smtClean="0"/>
              <a:t> : manger, ranger, déménager, changer…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366835" y="4077072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verbes en –</a:t>
            </a:r>
            <a:r>
              <a:rPr lang="fr-FR" sz="2000" dirty="0" err="1" smtClean="0"/>
              <a:t>yer</a:t>
            </a:r>
            <a:r>
              <a:rPr lang="fr-FR" sz="2000" dirty="0" smtClean="0"/>
              <a:t> : payer, envoyer, essuyer…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366835" y="4581128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verbes en –</a:t>
            </a:r>
            <a:r>
              <a:rPr lang="fr-FR" sz="2000" dirty="0" err="1" smtClean="0"/>
              <a:t>eler</a:t>
            </a:r>
            <a:r>
              <a:rPr lang="fr-FR" sz="2000" dirty="0" smtClean="0"/>
              <a:t> : geler, peler, appeler, ruisseler…</a:t>
            </a: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366835" y="5085184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verbes en –</a:t>
            </a:r>
            <a:r>
              <a:rPr lang="fr-FR" sz="2000" dirty="0" err="1" smtClean="0"/>
              <a:t>eter</a:t>
            </a:r>
            <a:r>
              <a:rPr lang="fr-FR" sz="2000" dirty="0" smtClean="0"/>
              <a:t> : acheter, jeter, projeter…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4558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19973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898855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yer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501145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envoyer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j'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envoy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envo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yer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853813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essuyer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j'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essuy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essu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ayer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61683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516216" y="2308230"/>
            <a:ext cx="15121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</a:t>
            </a:r>
          </a:p>
          <a:p>
            <a:endParaRPr lang="fr-FR" b="1" dirty="0" smtClean="0">
              <a:solidFill>
                <a:srgbClr val="FF000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</a:t>
            </a:r>
          </a:p>
          <a:p>
            <a:endParaRPr lang="fr-FR" b="1" dirty="0" smtClean="0">
              <a:solidFill>
                <a:srgbClr val="FF000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</a:t>
            </a:r>
          </a:p>
          <a:p>
            <a:endParaRPr lang="fr-FR" b="1" dirty="0" smtClean="0">
              <a:solidFill>
                <a:srgbClr val="FF000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ons</a:t>
            </a:r>
          </a:p>
          <a:p>
            <a:endParaRPr lang="fr-FR" b="1" dirty="0" smtClean="0">
              <a:solidFill>
                <a:srgbClr val="0070C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ez</a:t>
            </a:r>
          </a:p>
          <a:p>
            <a:endParaRPr lang="fr-FR" b="1" dirty="0" smtClean="0">
              <a:solidFill>
                <a:srgbClr val="0070C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pay</a:t>
            </a:r>
            <a:r>
              <a:rPr lang="fr-FR" sz="24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ent</a:t>
            </a:r>
            <a:endParaRPr lang="fr-FR" sz="2400" b="1" dirty="0">
              <a:solidFill>
                <a:srgbClr val="FF0000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84168" y="129381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Mais pour les verbes en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–</a:t>
            </a:r>
            <a:r>
              <a:rPr lang="fr-FR" dirty="0" err="1" smtClean="0">
                <a:solidFill>
                  <a:srgbClr val="FF0000"/>
                </a:solidFill>
              </a:rPr>
              <a:t>ayer</a:t>
            </a:r>
            <a:r>
              <a:rPr lang="fr-FR" dirty="0" smtClean="0">
                <a:solidFill>
                  <a:srgbClr val="FF0000"/>
                </a:solidFill>
              </a:rPr>
              <a:t> seulement, on peut écrire aussi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4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eler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37219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1020186"/>
                <a:gridCol w="1500997"/>
                <a:gridCol w="863192"/>
              </a:tblGrid>
              <a:tr h="64799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j‘/je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pel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pel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appel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>
            <a:off x="2771800" y="177281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273832" y="1313384"/>
            <a:ext cx="3362064" cy="1477328"/>
            <a:chOff x="273832" y="1313384"/>
            <a:chExt cx="3362064" cy="1477328"/>
          </a:xfrm>
        </p:grpSpPr>
        <p:sp>
          <p:nvSpPr>
            <p:cNvPr id="3" name="ZoneTexte 2"/>
            <p:cNvSpPr txBox="1"/>
            <p:nvPr/>
          </p:nvSpPr>
          <p:spPr>
            <a:xfrm>
              <a:off x="273832" y="1313384"/>
              <a:ext cx="2304256" cy="147732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0070C0"/>
                  </a:solidFill>
                </a:rPr>
                <a:t>Epeler, renouveler, atteler, dételer, ruisseler, s’amonceler</a:t>
              </a:r>
            </a:p>
            <a:p>
              <a:pPr algn="ctr"/>
              <a:r>
                <a:rPr lang="fr-FR" dirty="0" smtClean="0"/>
                <a:t>se conjuguent comme </a:t>
              </a:r>
              <a:r>
                <a:rPr lang="fr-FR" dirty="0" smtClean="0">
                  <a:solidFill>
                    <a:srgbClr val="0070C0"/>
                  </a:solidFill>
                </a:rPr>
                <a:t>appeler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2578088" y="1988840"/>
              <a:ext cx="105780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 flipH="1">
            <a:off x="7205878" y="258859"/>
            <a:ext cx="1830618" cy="1585965"/>
            <a:chOff x="21677" y="538091"/>
            <a:chExt cx="2136796" cy="1585965"/>
          </a:xfrm>
        </p:grpSpPr>
        <p:sp>
          <p:nvSpPr>
            <p:cNvPr id="12" name="ZoneTexte 11"/>
            <p:cNvSpPr txBox="1"/>
            <p:nvPr/>
          </p:nvSpPr>
          <p:spPr>
            <a:xfrm>
              <a:off x="21677" y="538091"/>
              <a:ext cx="2136796" cy="120032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0070C0"/>
                  </a:solidFill>
                </a:rPr>
                <a:t>Geler, dégeler, congeler</a:t>
              </a:r>
            </a:p>
            <a:p>
              <a:pPr algn="ctr"/>
              <a:r>
                <a:rPr lang="fr-FR" dirty="0" smtClean="0"/>
                <a:t>se conjuguent comme </a:t>
              </a:r>
              <a:r>
                <a:rPr lang="fr-FR" dirty="0" smtClean="0">
                  <a:solidFill>
                    <a:srgbClr val="0070C0"/>
                  </a:solidFill>
                </a:rPr>
                <a:t>peler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cxnSp>
          <p:nvCxnSpPr>
            <p:cNvPr id="13" name="Connecteur droit avec flèche 12"/>
            <p:cNvCxnSpPr>
              <a:stCxn id="12" idx="2"/>
            </p:cNvCxnSpPr>
            <p:nvPr/>
          </p:nvCxnSpPr>
          <p:spPr>
            <a:xfrm>
              <a:off x="1090075" y="1738420"/>
              <a:ext cx="360478" cy="385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36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46712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1020186"/>
                <a:gridCol w="1500997"/>
                <a:gridCol w="863192"/>
              </a:tblGrid>
              <a:tr h="64799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je/j’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 smtClean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achet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achet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jet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ach</a:t>
                      </a:r>
                      <a:r>
                        <a:rPr lang="fr-FR" sz="2400" b="1" dirty="0" err="1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</a:t>
                      </a: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908720" cy="908720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>
            <a:off x="2771800" y="177281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273832" y="1313384"/>
            <a:ext cx="3362064" cy="1200329"/>
            <a:chOff x="273832" y="1313384"/>
            <a:chExt cx="3362064" cy="1200329"/>
          </a:xfrm>
        </p:grpSpPr>
        <p:sp>
          <p:nvSpPr>
            <p:cNvPr id="3" name="ZoneTexte 2"/>
            <p:cNvSpPr txBox="1"/>
            <p:nvPr/>
          </p:nvSpPr>
          <p:spPr>
            <a:xfrm>
              <a:off x="273832" y="1313384"/>
              <a:ext cx="2304256" cy="120032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0070C0"/>
                  </a:solidFill>
                </a:rPr>
                <a:t>Rejeter, projeter, cacheter, décacheter</a:t>
              </a:r>
            </a:p>
            <a:p>
              <a:pPr algn="ctr"/>
              <a:r>
                <a:rPr lang="fr-FR" dirty="0" smtClean="0"/>
                <a:t>se conjuguent comme </a:t>
              </a:r>
              <a:r>
                <a:rPr lang="fr-FR" dirty="0" smtClean="0">
                  <a:solidFill>
                    <a:srgbClr val="0070C0"/>
                  </a:solidFill>
                </a:rPr>
                <a:t>jeter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2578088" y="1988840"/>
              <a:ext cx="105780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63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3143637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2852192" y="4221088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Les verbes du 1</a:t>
            </a:r>
            <a:r>
              <a:rPr lang="fr-FR" baseline="30000" dirty="0" smtClean="0">
                <a:solidFill>
                  <a:schemeClr val="bg1"/>
                </a:solidFill>
              </a:rPr>
              <a:t>er</a:t>
            </a:r>
            <a:r>
              <a:rPr lang="fr-FR" dirty="0" smtClean="0">
                <a:solidFill>
                  <a:schemeClr val="bg1"/>
                </a:solidFill>
              </a:rPr>
              <a:t> groupe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9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présent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4000" dirty="0" smtClean="0">
                <a:solidFill>
                  <a:schemeClr val="bg1"/>
                </a:solidFill>
              </a:rPr>
              <a:t>Le </a:t>
            </a:r>
            <a:r>
              <a:rPr lang="fr-FR" sz="4000" dirty="0" smtClean="0">
                <a:solidFill>
                  <a:srgbClr val="92D050"/>
                </a:solidFill>
              </a:rPr>
              <a:t>présent de l’indicatif </a:t>
            </a:r>
            <a:r>
              <a:rPr lang="fr-FR" sz="4000" dirty="0" smtClean="0">
                <a:solidFill>
                  <a:schemeClr val="bg1"/>
                </a:solidFill>
              </a:rPr>
              <a:t>exprime </a:t>
            </a:r>
            <a:r>
              <a:rPr lang="fr-FR" sz="4000" dirty="0">
                <a:solidFill>
                  <a:srgbClr val="FFC000"/>
                </a:solidFill>
              </a:rPr>
              <a:t>un fait ou une action qui se déroule au moment où </a:t>
            </a:r>
            <a:r>
              <a:rPr lang="fr-FR" sz="4000" dirty="0" smtClean="0">
                <a:solidFill>
                  <a:srgbClr val="FFC000"/>
                </a:solidFill>
              </a:rPr>
              <a:t>on parle</a:t>
            </a:r>
            <a:r>
              <a:rPr lang="fr-FR" sz="40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371703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chemeClr val="bg1"/>
                </a:solidFill>
              </a:rPr>
              <a:t>Exemple : En ce moment, je </a:t>
            </a:r>
            <a:r>
              <a:rPr lang="fr-FR" i="1" dirty="0" smtClean="0">
                <a:solidFill>
                  <a:srgbClr val="92D050"/>
                </a:solidFill>
              </a:rPr>
              <a:t>regarde</a:t>
            </a:r>
            <a:r>
              <a:rPr lang="fr-FR" i="1" dirty="0" smtClean="0">
                <a:solidFill>
                  <a:schemeClr val="bg1"/>
                </a:solidFill>
              </a:rPr>
              <a:t> le diaporama sur le présent.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06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Mais, on peut </a:t>
            </a:r>
            <a:r>
              <a:rPr lang="fr-FR" dirty="0" smtClean="0">
                <a:solidFill>
                  <a:schemeClr val="bg1"/>
                </a:solidFill>
              </a:rPr>
              <a:t>l’utiliser aussi  </a:t>
            </a:r>
            <a:r>
              <a:rPr lang="fr-FR" dirty="0">
                <a:solidFill>
                  <a:schemeClr val="bg1"/>
                </a:solidFill>
              </a:rPr>
              <a:t>pour dire 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présent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231352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>
                <a:solidFill>
                  <a:schemeClr val="bg1"/>
                </a:solidFill>
              </a:rPr>
              <a:t>un </a:t>
            </a:r>
            <a:r>
              <a:rPr lang="fr-FR" sz="2800" dirty="0">
                <a:solidFill>
                  <a:srgbClr val="FFC000"/>
                </a:solidFill>
              </a:rPr>
              <a:t>fait passé</a:t>
            </a:r>
            <a:r>
              <a:rPr lang="fr-FR" sz="2800" dirty="0">
                <a:solidFill>
                  <a:schemeClr val="bg1"/>
                </a:solidFill>
              </a:rPr>
              <a:t> : </a:t>
            </a:r>
            <a:r>
              <a:rPr lang="fr-FR" sz="2800" i="1" dirty="0">
                <a:solidFill>
                  <a:schemeClr val="bg1"/>
                </a:solidFill>
              </a:rPr>
              <a:t>Napoléon </a:t>
            </a:r>
            <a:r>
              <a:rPr lang="fr-FR" sz="2800" i="1" dirty="0">
                <a:solidFill>
                  <a:srgbClr val="92D050"/>
                </a:solidFill>
              </a:rPr>
              <a:t>se</a:t>
            </a:r>
            <a:r>
              <a:rPr lang="fr-FR" sz="2800" i="1" dirty="0">
                <a:solidFill>
                  <a:schemeClr val="bg1"/>
                </a:solidFill>
              </a:rPr>
              <a:t> </a:t>
            </a:r>
            <a:r>
              <a:rPr lang="fr-FR" sz="2800" i="1" dirty="0">
                <a:solidFill>
                  <a:srgbClr val="92D050"/>
                </a:solidFill>
              </a:rPr>
              <a:t>sacre</a:t>
            </a:r>
            <a:r>
              <a:rPr lang="fr-FR" sz="2800" i="1" dirty="0">
                <a:solidFill>
                  <a:schemeClr val="bg1"/>
                </a:solidFill>
              </a:rPr>
              <a:t> lui-même en 1804.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9552" y="283674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>
                <a:solidFill>
                  <a:schemeClr val="bg1"/>
                </a:solidFill>
              </a:rPr>
              <a:t>un </a:t>
            </a:r>
            <a:r>
              <a:rPr lang="fr-FR" sz="2800" dirty="0">
                <a:solidFill>
                  <a:srgbClr val="FFC000"/>
                </a:solidFill>
              </a:rPr>
              <a:t>fait futur </a:t>
            </a:r>
            <a:r>
              <a:rPr lang="fr-FR" sz="2800" dirty="0">
                <a:solidFill>
                  <a:schemeClr val="bg1"/>
                </a:solidFill>
              </a:rPr>
              <a:t>: </a:t>
            </a:r>
            <a:r>
              <a:rPr lang="fr-FR" sz="2800" i="1" dirty="0">
                <a:solidFill>
                  <a:schemeClr val="bg1"/>
                </a:solidFill>
              </a:rPr>
              <a:t>Demain, nous </a:t>
            </a:r>
            <a:r>
              <a:rPr lang="fr-FR" sz="2800" i="1" dirty="0" smtClean="0">
                <a:solidFill>
                  <a:srgbClr val="92D050"/>
                </a:solidFill>
              </a:rPr>
              <a:t>répétons</a:t>
            </a:r>
            <a:r>
              <a:rPr lang="fr-FR" sz="2800" i="1" dirty="0" smtClean="0">
                <a:solidFill>
                  <a:schemeClr val="bg1"/>
                </a:solidFill>
              </a:rPr>
              <a:t> notre spectacle.</a:t>
            </a:r>
            <a:endParaRPr lang="fr-FR" sz="2800" i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3355647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une </a:t>
            </a:r>
            <a:r>
              <a:rPr lang="fr-FR" sz="2800" dirty="0">
                <a:solidFill>
                  <a:srgbClr val="FFC000"/>
                </a:solidFill>
              </a:rPr>
              <a:t>vérité scientifique</a:t>
            </a:r>
            <a:r>
              <a:rPr lang="fr-FR" sz="2800" dirty="0">
                <a:solidFill>
                  <a:schemeClr val="bg1"/>
                </a:solidFill>
              </a:rPr>
              <a:t> : </a:t>
            </a:r>
            <a:r>
              <a:rPr lang="fr-FR" sz="2800" i="1" dirty="0">
                <a:solidFill>
                  <a:schemeClr val="bg1"/>
                </a:solidFill>
              </a:rPr>
              <a:t>L’eau </a:t>
            </a:r>
            <a:r>
              <a:rPr lang="fr-FR" sz="2800" i="1" dirty="0">
                <a:solidFill>
                  <a:srgbClr val="92D050"/>
                </a:solidFill>
              </a:rPr>
              <a:t>gèle</a:t>
            </a:r>
            <a:r>
              <a:rPr lang="fr-FR" sz="2800" i="1" dirty="0">
                <a:solidFill>
                  <a:schemeClr val="bg1"/>
                </a:solidFill>
              </a:rPr>
              <a:t> à 0°C</a:t>
            </a:r>
            <a:r>
              <a:rPr lang="fr-FR" sz="2800" i="1" dirty="0" smtClean="0">
                <a:solidFill>
                  <a:schemeClr val="bg1"/>
                </a:solidFill>
              </a:rPr>
              <a:t>.</a:t>
            </a:r>
            <a:endParaRPr lang="fr-FR" sz="2800" i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7403" y="3878867"/>
            <a:ext cx="801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>
                <a:solidFill>
                  <a:schemeClr val="bg1"/>
                </a:solidFill>
              </a:rPr>
              <a:t>une </a:t>
            </a:r>
            <a:r>
              <a:rPr lang="fr-FR" sz="2800" dirty="0">
                <a:solidFill>
                  <a:srgbClr val="FFC000"/>
                </a:solidFill>
              </a:rPr>
              <a:t>habitude</a:t>
            </a:r>
            <a:r>
              <a:rPr lang="fr-FR" sz="2800" dirty="0">
                <a:solidFill>
                  <a:schemeClr val="bg1"/>
                </a:solidFill>
              </a:rPr>
              <a:t> : </a:t>
            </a:r>
            <a:r>
              <a:rPr lang="fr-FR" sz="2800" i="1" dirty="0">
                <a:solidFill>
                  <a:schemeClr val="bg1"/>
                </a:solidFill>
              </a:rPr>
              <a:t>Tous les samedis, je </a:t>
            </a:r>
            <a:r>
              <a:rPr lang="fr-FR" sz="2800" i="1" dirty="0" smtClean="0">
                <a:solidFill>
                  <a:srgbClr val="92D050"/>
                </a:solidFill>
              </a:rPr>
              <a:t>nage</a:t>
            </a:r>
            <a:r>
              <a:rPr lang="fr-FR" sz="2800" i="1" dirty="0" smtClean="0">
                <a:solidFill>
                  <a:schemeClr val="bg1"/>
                </a:solidFill>
              </a:rPr>
              <a:t> </a:t>
            </a:r>
            <a:r>
              <a:rPr lang="fr-FR" sz="2800" i="1" dirty="0">
                <a:solidFill>
                  <a:schemeClr val="bg1"/>
                </a:solidFill>
              </a:rPr>
              <a:t>à la piscine.</a:t>
            </a:r>
          </a:p>
        </p:txBody>
      </p:sp>
    </p:spTree>
    <p:extLst>
      <p:ext uri="{BB962C8B-B14F-4D97-AF65-F5344CB8AC3E}">
        <p14:creationId xmlns:p14="http://schemas.microsoft.com/office/powerpoint/2010/main" val="34486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3816424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Apprenons maintenant à conjuguer les verbes du 1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er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 groupe au présent de l’indicatif.</a:t>
            </a:r>
            <a:endParaRPr lang="fr-FR" dirty="0">
              <a:solidFill>
                <a:schemeClr val="accent1">
                  <a:lumMod val="50000"/>
                </a:schemeClr>
              </a:solidFill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70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3"/>
            <a:ext cx="8020944" cy="15841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600" dirty="0" smtClean="0"/>
              <a:t>Les terminaisons des verbes du premier groupe au présent de l’indicatif sont toujours identiques :</a:t>
            </a:r>
          </a:p>
          <a:p>
            <a:pPr marL="0" indent="0" algn="ctr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43608" y="2060848"/>
            <a:ext cx="6984776" cy="707886"/>
            <a:chOff x="1043608" y="2060848"/>
            <a:chExt cx="6984776" cy="707886"/>
          </a:xfrm>
        </p:grpSpPr>
        <p:sp>
          <p:nvSpPr>
            <p:cNvPr id="11" name="ZoneTexte 10"/>
            <p:cNvSpPr txBox="1"/>
            <p:nvPr/>
          </p:nvSpPr>
          <p:spPr>
            <a:xfrm>
              <a:off x="1043608" y="206084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je 		 	</a:t>
              </a:r>
              <a:r>
                <a:rPr lang="fr-FR" sz="4000" dirty="0" smtClean="0">
                  <a:solidFill>
                    <a:srgbClr val="FF0000"/>
                  </a:solidFill>
                </a:rPr>
                <a:t>e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Connecteur droit avec flèche 4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1043608" y="2722381"/>
            <a:ext cx="6984776" cy="707886"/>
            <a:chOff x="1043608" y="2060848"/>
            <a:chExt cx="6984776" cy="707886"/>
          </a:xfrm>
        </p:grpSpPr>
        <p:sp>
          <p:nvSpPr>
            <p:cNvPr id="14" name="ZoneTexte 13"/>
            <p:cNvSpPr txBox="1"/>
            <p:nvPr/>
          </p:nvSpPr>
          <p:spPr>
            <a:xfrm>
              <a:off x="1043608" y="206084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 smtClean="0"/>
                <a:t>tu </a:t>
              </a:r>
              <a:r>
                <a:rPr lang="fr-FR" sz="4000" dirty="0"/>
                <a:t>		 	</a:t>
              </a:r>
              <a:r>
                <a:rPr lang="fr-FR" sz="4000" dirty="0" smtClean="0">
                  <a:solidFill>
                    <a:srgbClr val="FF0000"/>
                  </a:solidFill>
                </a:rPr>
                <a:t>es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/>
          <p:cNvGrpSpPr/>
          <p:nvPr/>
        </p:nvGrpSpPr>
        <p:grpSpPr>
          <a:xfrm>
            <a:off x="827584" y="3427481"/>
            <a:ext cx="6984776" cy="707886"/>
            <a:chOff x="815873" y="2047135"/>
            <a:chExt cx="6984776" cy="707886"/>
          </a:xfrm>
        </p:grpSpPr>
        <p:sp>
          <p:nvSpPr>
            <p:cNvPr id="17" name="ZoneTexte 16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il, elle ou on 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smtClean="0">
                  <a:solidFill>
                    <a:srgbClr val="FF0000"/>
                  </a:solidFill>
                </a:rPr>
                <a:t>e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/>
          <p:cNvGrpSpPr/>
          <p:nvPr/>
        </p:nvGrpSpPr>
        <p:grpSpPr>
          <a:xfrm>
            <a:off x="827584" y="4161274"/>
            <a:ext cx="6984776" cy="707886"/>
            <a:chOff x="815873" y="2047135"/>
            <a:chExt cx="6984776" cy="707886"/>
          </a:xfrm>
        </p:grpSpPr>
        <p:sp>
          <p:nvSpPr>
            <p:cNvPr id="20" name="ZoneTexte 19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nous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ons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827584" y="4941168"/>
            <a:ext cx="6984776" cy="707886"/>
            <a:chOff x="815873" y="2047135"/>
            <a:chExt cx="6984776" cy="707886"/>
          </a:xfrm>
        </p:grpSpPr>
        <p:sp>
          <p:nvSpPr>
            <p:cNvPr id="23" name="ZoneTexte 22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vous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ez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/>
          <p:nvPr/>
        </p:nvGrpSpPr>
        <p:grpSpPr>
          <a:xfrm>
            <a:off x="1187624" y="5733256"/>
            <a:ext cx="6984776" cy="707886"/>
            <a:chOff x="1175913" y="2047135"/>
            <a:chExt cx="6984776" cy="707886"/>
          </a:xfrm>
        </p:grpSpPr>
        <p:sp>
          <p:nvSpPr>
            <p:cNvPr id="26" name="ZoneTexte 25"/>
            <p:cNvSpPr txBox="1"/>
            <p:nvPr/>
          </p:nvSpPr>
          <p:spPr>
            <a:xfrm>
              <a:off x="117591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ils ou elles </a:t>
              </a:r>
              <a:r>
                <a:rPr lang="fr-FR" sz="4000" dirty="0"/>
                <a:t>		</a:t>
              </a:r>
              <a:r>
                <a:rPr lang="fr-FR" sz="4000" dirty="0" smtClean="0"/>
                <a:t>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ent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09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conjuguer les verbes du premier groupe, on enlève la terminaison -er :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32850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59189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conjuguer les verbes du premier groupe, on enlève la terminaison -er :</a:t>
            </a:r>
            <a:endParaRPr lang="fr-FR" dirty="0"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4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4664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435280" cy="1930226"/>
          </a:xfrm>
        </p:spPr>
        <p:txBody>
          <a:bodyPr>
            <a:norm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puis on rajoute la terminaison du présent :</a:t>
            </a:r>
            <a:endParaRPr lang="fr-FR" sz="3600" dirty="0"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688</Words>
  <Application>Microsoft Office PowerPoint</Application>
  <PresentationFormat>Affichage à l'écran (4:3)</PresentationFormat>
  <Paragraphs>317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Conjugaison</vt:lpstr>
      <vt:lpstr>Conjugaison</vt:lpstr>
      <vt:lpstr>Le présent de l’indicatif</vt:lpstr>
      <vt:lpstr>Le présent de l’indicatif</vt:lpstr>
      <vt:lpstr>Apprenons maintenant à conjuguer les verbes du 1er  groupe au présent de l’indicatif.</vt:lpstr>
      <vt:lpstr>Présentation PowerPoint</vt:lpstr>
      <vt:lpstr>Pour conjuguer les verbes du premier groupe, on enlève la terminaison -er :</vt:lpstr>
      <vt:lpstr>Pour conjuguer les verbes du premier groupe, on enlève la terminaison -er :</vt:lpstr>
      <vt:lpstr>puis on rajoute la terminaison du présent :</vt:lpstr>
      <vt:lpstr>Les verbes en -er</vt:lpstr>
      <vt:lpstr>Les verbes en -er</vt:lpstr>
      <vt:lpstr>Présentation PowerPoint</vt:lpstr>
      <vt:lpstr>Les verbes en -cer</vt:lpstr>
      <vt:lpstr>Les verbes en -ger</vt:lpstr>
      <vt:lpstr>Les verbes en -yer</vt:lpstr>
      <vt:lpstr>Les verbes en -yer</vt:lpstr>
      <vt:lpstr>Les verbes en -ayer</vt:lpstr>
      <vt:lpstr>Les verbes en -eler</vt:lpstr>
      <vt:lpstr>Les verbes en -eter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30</cp:revision>
  <dcterms:created xsi:type="dcterms:W3CDTF">2020-05-28T07:48:19Z</dcterms:created>
  <dcterms:modified xsi:type="dcterms:W3CDTF">2020-10-03T15:17:24Z</dcterms:modified>
</cp:coreProperties>
</file>