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0099CC"/>
    <a:srgbClr val="FF3399"/>
    <a:srgbClr val="FFFFFF"/>
    <a:srgbClr val="0000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34"/>
  </p:normalViewPr>
  <p:slideViewPr>
    <p:cSldViewPr>
      <p:cViewPr varScale="1">
        <p:scale>
          <a:sx n="92" d="100"/>
          <a:sy n="92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Comparer et décomposer </a:t>
            </a:r>
          </a:p>
          <a:p>
            <a:r>
              <a:rPr lang="fr-FR" sz="4400" dirty="0" smtClean="0">
                <a:solidFill>
                  <a:schemeClr val="bg1"/>
                </a:solidFill>
              </a:rPr>
              <a:t>les grands nombres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N2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comparer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 </a:t>
            </a:r>
            <a:r>
              <a:rPr lang="fr-FR" b="1" dirty="0" smtClean="0">
                <a:solidFill>
                  <a:srgbClr val="0099CC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décomposer </a:t>
            </a:r>
            <a:r>
              <a:rPr lang="fr-FR" b="1" dirty="0" smtClean="0">
                <a:solidFill>
                  <a:srgbClr val="FFFFFF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grands nombres.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Comparer 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044824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Pour comparer les grands nombres, on commence par compter le nombre de chiffres de chacun </a:t>
            </a:r>
            <a:r>
              <a:rPr lang="fr-FR" dirty="0" smtClean="0"/>
              <a:t>de </a:t>
            </a:r>
            <a:r>
              <a:rPr lang="fr-FR" dirty="0" smtClean="0"/>
              <a:t>ces nombres. </a:t>
            </a:r>
            <a:r>
              <a:rPr lang="fr-FR" dirty="0" smtClean="0">
                <a:solidFill>
                  <a:srgbClr val="FF3399"/>
                </a:solidFill>
              </a:rPr>
              <a:t>Le plus grand est celui qui a le plus de chiffres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979712" y="3322766"/>
            <a:ext cx="496855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dirty="0" smtClean="0"/>
              <a:t>214 451 … 37 480</a:t>
            </a:r>
            <a:endParaRPr lang="fr-FR" sz="4400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2483768" y="4005064"/>
            <a:ext cx="1764196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6 chiffres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0" name="Rectangle avec flèche vers le haut 9"/>
          <p:cNvSpPr/>
          <p:nvPr/>
        </p:nvSpPr>
        <p:spPr>
          <a:xfrm>
            <a:off x="4788024" y="4005064"/>
            <a:ext cx="1764196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5 chiffres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427984" y="321297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rgbClr val="FF3399"/>
                </a:solidFill>
              </a:rPr>
              <a:t>&gt;</a:t>
            </a:r>
            <a:endParaRPr lang="fr-FR" sz="4800" b="1" dirty="0">
              <a:solidFill>
                <a:srgbClr val="FF3399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064327" y="76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45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Comparer 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2044824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 smtClean="0"/>
              <a:t>Si les nombres ont le même nombre de chiffres, </a:t>
            </a:r>
            <a:r>
              <a:rPr lang="fr-FR" dirty="0" smtClean="0">
                <a:solidFill>
                  <a:srgbClr val="FF3399"/>
                </a:solidFill>
              </a:rPr>
              <a:t>je compare chacun des chiffres des nombres en partant de la gauche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1979712" y="3322766"/>
            <a:ext cx="496855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4400" dirty="0" smtClean="0"/>
              <a:t>251 301 … 256 480</a:t>
            </a:r>
            <a:endParaRPr lang="fr-FR" sz="4400" dirty="0"/>
          </a:p>
        </p:txBody>
      </p:sp>
      <p:sp>
        <p:nvSpPr>
          <p:cNvPr id="9" name="Rectangle avec flèche vers le haut 8"/>
          <p:cNvSpPr/>
          <p:nvPr/>
        </p:nvSpPr>
        <p:spPr>
          <a:xfrm>
            <a:off x="2195736" y="3933056"/>
            <a:ext cx="576064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211960" y="321297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3399"/>
                </a:solidFill>
              </a:rPr>
              <a:t>&lt;</a:t>
            </a:r>
          </a:p>
        </p:txBody>
      </p:sp>
      <p:sp>
        <p:nvSpPr>
          <p:cNvPr id="8" name="Rectangle avec flèche vers le haut 7"/>
          <p:cNvSpPr/>
          <p:nvPr/>
        </p:nvSpPr>
        <p:spPr>
          <a:xfrm>
            <a:off x="4644008" y="3933056"/>
            <a:ext cx="576064" cy="1008112"/>
          </a:xfrm>
          <a:prstGeom prst="upArrowCallout">
            <a:avLst>
              <a:gd name="adj1" fmla="val 11309"/>
              <a:gd name="adj2" fmla="val 12165"/>
              <a:gd name="adj3" fmla="val 19866"/>
              <a:gd name="adj4" fmla="val 649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</a:t>
            </a:r>
            <a:endParaRPr lang="fr-FR" sz="2800" dirty="0">
              <a:solidFill>
                <a:schemeClr val="tx1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2483768" y="3933056"/>
            <a:ext cx="576064" cy="1747489"/>
            <a:chOff x="7092280" y="3007828"/>
            <a:chExt cx="576064" cy="1747489"/>
          </a:xfrm>
        </p:grpSpPr>
        <p:sp>
          <p:nvSpPr>
            <p:cNvPr id="5" name="Rectangle avec flèche vers le haut 4"/>
            <p:cNvSpPr/>
            <p:nvPr/>
          </p:nvSpPr>
          <p:spPr>
            <a:xfrm>
              <a:off x="7092280" y="3007828"/>
              <a:ext cx="576064" cy="1747489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34928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7164288" y="4149080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5</a:t>
              </a:r>
              <a:endParaRPr lang="fr-FR" sz="2800" dirty="0"/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932040" y="3933056"/>
            <a:ext cx="576064" cy="1747489"/>
            <a:chOff x="7092280" y="3007828"/>
            <a:chExt cx="576064" cy="1747489"/>
          </a:xfrm>
          <a:solidFill>
            <a:schemeClr val="bg1"/>
          </a:solidFill>
        </p:grpSpPr>
        <p:sp>
          <p:nvSpPr>
            <p:cNvPr id="15" name="Rectangle avec flèche vers le haut 14"/>
            <p:cNvSpPr/>
            <p:nvPr/>
          </p:nvSpPr>
          <p:spPr>
            <a:xfrm>
              <a:off x="7092280" y="3007828"/>
              <a:ext cx="576064" cy="1747489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34928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103452" y="4212800"/>
              <a:ext cx="564892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5</a:t>
              </a:r>
              <a:endParaRPr lang="fr-FR" sz="2800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2749005" y="3962605"/>
            <a:ext cx="576064" cy="2490731"/>
            <a:chOff x="2749005" y="3962605"/>
            <a:chExt cx="576064" cy="2490731"/>
          </a:xfrm>
        </p:grpSpPr>
        <p:sp>
          <p:nvSpPr>
            <p:cNvPr id="18" name="Rectangle avec flèche vers le haut 17"/>
            <p:cNvSpPr/>
            <p:nvPr/>
          </p:nvSpPr>
          <p:spPr>
            <a:xfrm>
              <a:off x="2749005" y="3962605"/>
              <a:ext cx="576064" cy="2490731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2624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771800" y="587727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1</a:t>
              </a:r>
              <a:endParaRPr lang="fr-FR" sz="2800" dirty="0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5212469" y="3933056"/>
            <a:ext cx="576064" cy="2490731"/>
            <a:chOff x="5212469" y="3933056"/>
            <a:chExt cx="576064" cy="2490731"/>
          </a:xfrm>
        </p:grpSpPr>
        <p:sp>
          <p:nvSpPr>
            <p:cNvPr id="20" name="Rectangle avec flèche vers le haut 19"/>
            <p:cNvSpPr/>
            <p:nvPr/>
          </p:nvSpPr>
          <p:spPr>
            <a:xfrm>
              <a:off x="5212469" y="3933056"/>
              <a:ext cx="576064" cy="2490731"/>
            </a:xfrm>
            <a:prstGeom prst="upArrowCallout">
              <a:avLst>
                <a:gd name="adj1" fmla="val 13020"/>
                <a:gd name="adj2" fmla="val 13020"/>
                <a:gd name="adj3" fmla="val 25000"/>
                <a:gd name="adj4" fmla="val 2624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212469" y="5877272"/>
              <a:ext cx="5040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dirty="0" smtClean="0"/>
                <a:t>6</a:t>
              </a:r>
              <a:endParaRPr lang="fr-FR" sz="2800" dirty="0"/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3959932" y="5723383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FF3399"/>
                </a:solidFill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39550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1" grpId="0"/>
      <p:bldP spid="8" grpId="0" animBg="1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Décomposer 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772651"/>
              </p:ext>
            </p:extLst>
          </p:nvPr>
        </p:nvGraphicFramePr>
        <p:xfrm>
          <a:off x="683568" y="966233"/>
          <a:ext cx="8091576" cy="1310640"/>
        </p:xfrm>
        <a:graphic>
          <a:graphicData uri="http://schemas.openxmlformats.org/drawingml/2006/table">
            <a:tbl>
              <a:tblPr/>
              <a:tblGrid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</a:tblGrid>
              <a:tr h="290272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Milliards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Millions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Mille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Unités</a:t>
                      </a:r>
                      <a:r>
                        <a:rPr lang="fr-FR" baseline="0" dirty="0" smtClean="0">
                          <a:solidFill>
                            <a:srgbClr val="F20000"/>
                          </a:solidFill>
                        </a:rPr>
                        <a:t> simples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2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smtClean="0"/>
                        <a:t>7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6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7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54780" y="2348880"/>
            <a:ext cx="8093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veut décomposer le nombre : </a:t>
            </a:r>
          </a:p>
          <a:p>
            <a:r>
              <a:rPr lang="fr-FR" sz="2400" dirty="0" smtClean="0"/>
              <a:t>sept-millions-quatre-cent-trois-mille-cinq-cent-soixante-sept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54780" y="308754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99CC"/>
                </a:solidFill>
              </a:rPr>
              <a:t>Après chacun de ses chiffres, je rajoute le nombre de zéros nécessaires.</a:t>
            </a:r>
            <a:endParaRPr lang="fr-FR" sz="2000" dirty="0">
              <a:solidFill>
                <a:srgbClr val="0099CC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64134" y="348765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7, il y a 6 colonnes, alors j’écris 6 zéros derrière le 7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54780" y="3891677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4, il y a 5 colonnes, alors j’écris 5 zéros derrière le 4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83568" y="4291787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3, il y a 3 colonnes, alors j’écris 3 zéros derrière le 3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83568" y="4699417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Et ainsi de suite…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95536" y="5099527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Cela donne : </a:t>
            </a:r>
          </a:p>
          <a:p>
            <a:r>
              <a:rPr lang="fr-FR" sz="2800" dirty="0" smtClean="0"/>
              <a:t>7 403 567 =  </a:t>
            </a:r>
            <a:r>
              <a:rPr lang="fr-FR" sz="2800" dirty="0" smtClean="0">
                <a:solidFill>
                  <a:srgbClr val="0099CC"/>
                </a:solidFill>
              </a:rPr>
              <a:t>7 000 000 + 400 000 + 3 000 + 500 + 60 + 7</a:t>
            </a:r>
            <a:endParaRPr lang="fr-FR" sz="28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fr-FR" dirty="0" smtClean="0">
                <a:solidFill>
                  <a:srgbClr val="FF3399"/>
                </a:solidFill>
              </a:rPr>
              <a:t>Décomposer les grands nombres</a:t>
            </a:r>
            <a:endParaRPr lang="fr-FR" dirty="0">
              <a:solidFill>
                <a:srgbClr val="FF3399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683568" y="3789040"/>
            <a:ext cx="8208912" cy="826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sz="44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18573"/>
              </p:ext>
            </p:extLst>
          </p:nvPr>
        </p:nvGraphicFramePr>
        <p:xfrm>
          <a:off x="683568" y="966233"/>
          <a:ext cx="8091576" cy="1310640"/>
        </p:xfrm>
        <a:graphic>
          <a:graphicData uri="http://schemas.openxmlformats.org/drawingml/2006/table">
            <a:tbl>
              <a:tblPr/>
              <a:tblGrid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  <a:gridCol w="674298"/>
              </a:tblGrid>
              <a:tr h="290272"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Milliards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Millions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Mille 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F20000"/>
                          </a:solidFill>
                        </a:rPr>
                        <a:t>Unités</a:t>
                      </a:r>
                      <a:r>
                        <a:rPr lang="fr-FR" baseline="0" dirty="0" smtClean="0">
                          <a:solidFill>
                            <a:srgbClr val="F20000"/>
                          </a:solidFill>
                        </a:rPr>
                        <a:t> simples</a:t>
                      </a:r>
                      <a:endParaRPr lang="fr-FR" dirty="0">
                        <a:solidFill>
                          <a:srgbClr val="F20000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02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C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D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rgbClr val="0000FF"/>
                          </a:solidFill>
                        </a:rPr>
                        <a:t>U</a:t>
                      </a:r>
                      <a:endParaRPr lang="fr-FR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7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smtClean="0"/>
                        <a:t>7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4</a:t>
                      </a:r>
                      <a:endParaRPr lang="fr-FR" sz="3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0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3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5</a:t>
                      </a:r>
                      <a:endParaRPr lang="fr-FR" sz="32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6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7</a:t>
                      </a:r>
                      <a:endParaRPr lang="fr-FR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54780" y="2348880"/>
            <a:ext cx="8093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 peut aussi décomposer le nombre comme ça: </a:t>
            </a:r>
          </a:p>
          <a:p>
            <a:r>
              <a:rPr lang="fr-FR" sz="2400" dirty="0" smtClean="0"/>
              <a:t>sept-millions-quatre-cent-trois-mille-cinq-cent-soixante-sept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654780" y="3087544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0099CC"/>
                </a:solidFill>
              </a:rPr>
              <a:t>Je multiplie chacun des chiffres par un 1 suivi du même nombre de 0 que de colonnes derrière le chiffre.</a:t>
            </a:r>
            <a:endParaRPr lang="fr-FR" sz="2000" dirty="0">
              <a:solidFill>
                <a:srgbClr val="0099CC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64134" y="3689335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7, il y a 6 colonnes, alors j’écris 7 x 1 000 000 (6 zéros)</a:t>
            </a:r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654780" y="409335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4, il y a 5 colonnes, alors j’écris </a:t>
            </a:r>
            <a:r>
              <a:rPr lang="fr-FR" sz="2000" dirty="0" smtClean="0"/>
              <a:t>4 </a:t>
            </a:r>
            <a:r>
              <a:rPr lang="fr-FR" sz="2000" dirty="0" smtClean="0"/>
              <a:t>x 100 000 (5 zéros)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83568" y="449346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Après le 3, il y a 3 colonnes, alors j’écris 3 x 1 000 (3 zéros)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83568" y="490109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Et ainsi de suite…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95536" y="5334307"/>
            <a:ext cx="8352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Cela donne : </a:t>
            </a:r>
          </a:p>
          <a:p>
            <a:r>
              <a:rPr lang="fr-FR" sz="2800" dirty="0" smtClean="0"/>
              <a:t>7 403 567 =  </a:t>
            </a:r>
            <a:r>
              <a:rPr lang="fr-FR" sz="2800" dirty="0" smtClean="0">
                <a:solidFill>
                  <a:srgbClr val="0099CC"/>
                </a:solidFill>
              </a:rPr>
              <a:t>(7 x 1 000 000) + (4 x 100 000) + (3 x 1 000) + (5 x 100) + (6 x 10) + 7</a:t>
            </a:r>
            <a:endParaRPr lang="fr-FR" sz="2800" dirty="0">
              <a:solidFill>
                <a:srgbClr val="0099CC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40127" y="4946627"/>
            <a:ext cx="377156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20000"/>
                </a:solidFill>
              </a:rPr>
              <a:t>Comme il y a 0 dans les dizaines de mille, pas besoin d’écrire (0 x 10 000) !</a:t>
            </a:r>
            <a:endParaRPr lang="fr-FR" dirty="0">
              <a:solidFill>
                <a:srgbClr val="F2000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6825908" y="5592958"/>
            <a:ext cx="0" cy="2123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17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  <p:bldP spid="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417</Words>
  <Application>Microsoft Macintosh PowerPoint</Application>
  <PresentationFormat>Présentation à l'écran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Cursif</vt:lpstr>
      <vt:lpstr>Script Ecole 2</vt:lpstr>
      <vt:lpstr>Thème Office</vt:lpstr>
      <vt:lpstr>Numération</vt:lpstr>
      <vt:lpstr>Aujourd’hui, nous allons travailler en numération. Nous allons apprendre à comparer et à décomposer les grands nombres.</vt:lpstr>
      <vt:lpstr>Comparer les grands nombres</vt:lpstr>
      <vt:lpstr>Comparer les grands nombres</vt:lpstr>
      <vt:lpstr>Décomposer les grands nombres</vt:lpstr>
      <vt:lpstr>Décomposer les grands nombres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 de Microsoft Office</cp:lastModifiedBy>
  <cp:revision>50</cp:revision>
  <dcterms:created xsi:type="dcterms:W3CDTF">2020-05-20T07:22:41Z</dcterms:created>
  <dcterms:modified xsi:type="dcterms:W3CDTF">2020-09-02T12:33:44Z</dcterms:modified>
</cp:coreProperties>
</file>