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0000"/>
    <a:srgbClr val="0099CC"/>
    <a:srgbClr val="FF3399"/>
    <a:srgbClr val="FFFFFF"/>
    <a:srgbClr val="0000FF"/>
    <a:srgbClr val="6600CC"/>
    <a:srgbClr val="E28AC5"/>
    <a:srgbClr val="FF33CC"/>
    <a:srgbClr val="FF99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34"/>
  </p:normalViewPr>
  <p:slideViewPr>
    <p:cSldViewPr>
      <p:cViewPr varScale="1">
        <p:scale>
          <a:sx n="92" d="100"/>
          <a:sy n="92" d="100"/>
        </p:scale>
        <p:origin x="166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F59A3-21E7-4D7D-A26B-F22401ACFC54}" type="datetimeFigureOut">
              <a:rPr lang="fr-FR" smtClean="0"/>
              <a:t>02/09/2020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CAF78-CF74-4B7B-8460-4CEEF58250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91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8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63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56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06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98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02/09/2020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68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02/09/2020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97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02/09/2020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9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02/09/2020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5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02/09/2020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1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02/09/2020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28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3491-DB03-4EA5-A9F0-ADF1BB90FAC6}" type="datetimeFigureOut">
              <a:rPr lang="fr-FR" smtClean="0"/>
              <a:t>02/09/2020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8BBF8-DB69-403F-9A54-A9B4E30370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93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2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118097"/>
          </a:xfrm>
        </p:spPr>
        <p:txBody>
          <a:bodyPr/>
          <a:lstStyle/>
          <a:p>
            <a:r>
              <a:rPr lang="fr-FR" sz="5400" dirty="0">
                <a:solidFill>
                  <a:srgbClr val="FFFFFF"/>
                </a:solidFill>
                <a:latin typeface="Cursif" panose="020B0603050302020204" pitchFamily="34" charset="0"/>
              </a:rPr>
              <a:t>N</a:t>
            </a:r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umération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344816" cy="2135088"/>
          </a:xfrm>
        </p:spPr>
        <p:txBody>
          <a:bodyPr>
            <a:noAutofit/>
          </a:bodyPr>
          <a:lstStyle/>
          <a:p>
            <a:r>
              <a:rPr lang="fr-FR" sz="4400" dirty="0" smtClean="0">
                <a:solidFill>
                  <a:schemeClr val="bg1"/>
                </a:solidFill>
              </a:rPr>
              <a:t>Comparer et décomposer </a:t>
            </a:r>
          </a:p>
          <a:p>
            <a:r>
              <a:rPr lang="fr-FR" sz="4400" dirty="0" smtClean="0">
                <a:solidFill>
                  <a:schemeClr val="bg1"/>
                </a:solidFill>
              </a:rPr>
              <a:t>les grands nombres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683568" y="764704"/>
            <a:ext cx="1152128" cy="1152128"/>
          </a:xfrm>
          <a:prstGeom prst="ellipse">
            <a:avLst/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N2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39552" y="1149802"/>
            <a:ext cx="7988424" cy="4367430"/>
          </a:xfrm>
        </p:spPr>
        <p:txBody>
          <a:bodyPr>
            <a:noAutofit/>
          </a:bodyPr>
          <a:lstStyle/>
          <a:p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Aujourd’hui, nous allons travailler en </a:t>
            </a:r>
            <a:r>
              <a:rPr lang="fr-FR" b="1" dirty="0" smtClean="0">
                <a:solidFill>
                  <a:srgbClr val="FF3399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numération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  <a:b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Nous allons apprendre à </a:t>
            </a:r>
            <a:r>
              <a:rPr lang="fr-FR" b="1" dirty="0" smtClean="0">
                <a:solidFill>
                  <a:srgbClr val="0099CC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comparer </a:t>
            </a:r>
            <a:r>
              <a:rPr lang="fr-FR" b="1" dirty="0" smtClean="0">
                <a:solidFill>
                  <a:srgbClr val="FFFFFF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et à </a:t>
            </a:r>
            <a:r>
              <a:rPr lang="fr-FR" b="1" dirty="0" smtClean="0">
                <a:solidFill>
                  <a:srgbClr val="0099CC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décomposer </a:t>
            </a:r>
            <a:r>
              <a:rPr lang="fr-FR" b="1" dirty="0" smtClean="0">
                <a:solidFill>
                  <a:srgbClr val="FFFFFF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les grands nombres.</a:t>
            </a:r>
            <a:endParaRPr lang="fr-F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02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r-FR" dirty="0" smtClean="0">
                <a:solidFill>
                  <a:srgbClr val="FF3399"/>
                </a:solidFill>
              </a:rPr>
              <a:t>Comparer les grands nombres</a:t>
            </a:r>
            <a:endParaRPr lang="fr-FR" dirty="0">
              <a:solidFill>
                <a:srgbClr val="FF3399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2044824"/>
          </a:xfrm>
        </p:spPr>
        <p:txBody>
          <a:bodyPr/>
          <a:lstStyle/>
          <a:p>
            <a:pPr marL="0" indent="0" algn="just">
              <a:buNone/>
            </a:pPr>
            <a:r>
              <a:rPr lang="fr-FR" dirty="0" smtClean="0"/>
              <a:t>Pour comparer les grands nombres, on commence par compter le nombre de chiffres de chacun </a:t>
            </a:r>
            <a:r>
              <a:rPr lang="fr-FR" dirty="0" smtClean="0"/>
              <a:t>de </a:t>
            </a:r>
            <a:r>
              <a:rPr lang="fr-FR" dirty="0" smtClean="0"/>
              <a:t>ces nombres. </a:t>
            </a:r>
            <a:r>
              <a:rPr lang="fr-FR" dirty="0" smtClean="0">
                <a:solidFill>
                  <a:srgbClr val="FF3399"/>
                </a:solidFill>
              </a:rPr>
              <a:t>Le plus grand est celui qui a le plus de chiffres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1979712" y="3322766"/>
            <a:ext cx="4968552" cy="8263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4400" dirty="0" smtClean="0"/>
              <a:t>214 451 … 37 480</a:t>
            </a:r>
            <a:endParaRPr lang="fr-FR" sz="4400" dirty="0"/>
          </a:p>
        </p:txBody>
      </p:sp>
      <p:sp>
        <p:nvSpPr>
          <p:cNvPr id="9" name="Rectangle avec flèche vers le haut 8"/>
          <p:cNvSpPr/>
          <p:nvPr/>
        </p:nvSpPr>
        <p:spPr>
          <a:xfrm>
            <a:off x="2483768" y="4005064"/>
            <a:ext cx="1764196" cy="1008112"/>
          </a:xfrm>
          <a:prstGeom prst="upArrowCallout">
            <a:avLst>
              <a:gd name="adj1" fmla="val 11309"/>
              <a:gd name="adj2" fmla="val 12165"/>
              <a:gd name="adj3" fmla="val 19866"/>
              <a:gd name="adj4" fmla="val 6497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6 chiffres</a:t>
            </a:r>
            <a:endParaRPr lang="fr-FR" sz="2800" dirty="0">
              <a:solidFill>
                <a:schemeClr val="tx1"/>
              </a:solidFill>
            </a:endParaRPr>
          </a:p>
        </p:txBody>
      </p:sp>
      <p:sp>
        <p:nvSpPr>
          <p:cNvPr id="10" name="Rectangle avec flèche vers le haut 9"/>
          <p:cNvSpPr/>
          <p:nvPr/>
        </p:nvSpPr>
        <p:spPr>
          <a:xfrm>
            <a:off x="4788024" y="4005064"/>
            <a:ext cx="1764196" cy="1008112"/>
          </a:xfrm>
          <a:prstGeom prst="upArrowCallout">
            <a:avLst>
              <a:gd name="adj1" fmla="val 11309"/>
              <a:gd name="adj2" fmla="val 12165"/>
              <a:gd name="adj3" fmla="val 19866"/>
              <a:gd name="adj4" fmla="val 6497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5 chiffres</a:t>
            </a:r>
            <a:endParaRPr lang="fr-FR" sz="2800" dirty="0">
              <a:solidFill>
                <a:schemeClr val="tx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427984" y="3212976"/>
            <a:ext cx="504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solidFill>
                  <a:srgbClr val="FF3399"/>
                </a:solidFill>
              </a:rPr>
              <a:t>&gt;</a:t>
            </a:r>
            <a:endParaRPr lang="fr-FR" sz="4800" b="1" dirty="0">
              <a:solidFill>
                <a:srgbClr val="FF3399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-2064327" y="762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245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10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r-FR" dirty="0" smtClean="0">
                <a:solidFill>
                  <a:srgbClr val="FF3399"/>
                </a:solidFill>
              </a:rPr>
              <a:t>Comparer les grands nombres</a:t>
            </a:r>
            <a:endParaRPr lang="fr-FR" dirty="0">
              <a:solidFill>
                <a:srgbClr val="FF3399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2044824"/>
          </a:xfrm>
        </p:spPr>
        <p:txBody>
          <a:bodyPr/>
          <a:lstStyle/>
          <a:p>
            <a:pPr marL="0" indent="0" algn="just">
              <a:buNone/>
            </a:pPr>
            <a:r>
              <a:rPr lang="fr-FR" dirty="0" smtClean="0"/>
              <a:t>Si les nombres ont le même nombre de chiffres, </a:t>
            </a:r>
            <a:r>
              <a:rPr lang="fr-FR" dirty="0" smtClean="0">
                <a:solidFill>
                  <a:srgbClr val="FF3399"/>
                </a:solidFill>
              </a:rPr>
              <a:t>je compare chacun des chiffres des nombres en partant de la gauche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1979712" y="3322766"/>
            <a:ext cx="4968552" cy="8263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4400" dirty="0" smtClean="0"/>
              <a:t>251 301 … 256 480</a:t>
            </a:r>
            <a:endParaRPr lang="fr-FR" sz="4400" dirty="0"/>
          </a:p>
        </p:txBody>
      </p:sp>
      <p:sp>
        <p:nvSpPr>
          <p:cNvPr id="9" name="Rectangle avec flèche vers le haut 8"/>
          <p:cNvSpPr/>
          <p:nvPr/>
        </p:nvSpPr>
        <p:spPr>
          <a:xfrm>
            <a:off x="2195736" y="3933056"/>
            <a:ext cx="576064" cy="1008112"/>
          </a:xfrm>
          <a:prstGeom prst="upArrowCallout">
            <a:avLst>
              <a:gd name="adj1" fmla="val 11309"/>
              <a:gd name="adj2" fmla="val 12165"/>
              <a:gd name="adj3" fmla="val 19866"/>
              <a:gd name="adj4" fmla="val 6497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2</a:t>
            </a:r>
            <a:endParaRPr lang="fr-FR" sz="2800" dirty="0">
              <a:solidFill>
                <a:schemeClr val="tx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211960" y="3212976"/>
            <a:ext cx="504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>
                <a:solidFill>
                  <a:srgbClr val="FF3399"/>
                </a:solidFill>
              </a:rPr>
              <a:t>&lt;</a:t>
            </a:r>
          </a:p>
        </p:txBody>
      </p:sp>
      <p:sp>
        <p:nvSpPr>
          <p:cNvPr id="8" name="Rectangle avec flèche vers le haut 7"/>
          <p:cNvSpPr/>
          <p:nvPr/>
        </p:nvSpPr>
        <p:spPr>
          <a:xfrm>
            <a:off x="4644008" y="3933056"/>
            <a:ext cx="576064" cy="1008112"/>
          </a:xfrm>
          <a:prstGeom prst="upArrowCallout">
            <a:avLst>
              <a:gd name="adj1" fmla="val 11309"/>
              <a:gd name="adj2" fmla="val 12165"/>
              <a:gd name="adj3" fmla="val 19866"/>
              <a:gd name="adj4" fmla="val 6497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2</a:t>
            </a:r>
            <a:endParaRPr lang="fr-FR" sz="2800" dirty="0">
              <a:solidFill>
                <a:schemeClr val="tx1"/>
              </a:solidFill>
            </a:endParaRPr>
          </a:p>
        </p:txBody>
      </p:sp>
      <p:grpSp>
        <p:nvGrpSpPr>
          <p:cNvPr id="7" name="Groupe 6"/>
          <p:cNvGrpSpPr/>
          <p:nvPr/>
        </p:nvGrpSpPr>
        <p:grpSpPr>
          <a:xfrm>
            <a:off x="2483768" y="3933056"/>
            <a:ext cx="576064" cy="1747489"/>
            <a:chOff x="7092280" y="3007828"/>
            <a:chExt cx="576064" cy="1747489"/>
          </a:xfrm>
        </p:grpSpPr>
        <p:sp>
          <p:nvSpPr>
            <p:cNvPr id="5" name="Rectangle avec flèche vers le haut 4"/>
            <p:cNvSpPr/>
            <p:nvPr/>
          </p:nvSpPr>
          <p:spPr>
            <a:xfrm>
              <a:off x="7092280" y="3007828"/>
              <a:ext cx="576064" cy="1747489"/>
            </a:xfrm>
            <a:prstGeom prst="upArrowCallout">
              <a:avLst>
                <a:gd name="adj1" fmla="val 13020"/>
                <a:gd name="adj2" fmla="val 13020"/>
                <a:gd name="adj3" fmla="val 25000"/>
                <a:gd name="adj4" fmla="val 34928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7164288" y="4149080"/>
              <a:ext cx="5040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dirty="0" smtClean="0"/>
                <a:t>5</a:t>
              </a:r>
              <a:endParaRPr lang="fr-FR" sz="2800" dirty="0"/>
            </a:p>
          </p:txBody>
        </p:sp>
      </p:grpSp>
      <p:grpSp>
        <p:nvGrpSpPr>
          <p:cNvPr id="14" name="Groupe 13"/>
          <p:cNvGrpSpPr/>
          <p:nvPr/>
        </p:nvGrpSpPr>
        <p:grpSpPr>
          <a:xfrm>
            <a:off x="4932040" y="3933056"/>
            <a:ext cx="576064" cy="1747489"/>
            <a:chOff x="7092280" y="3007828"/>
            <a:chExt cx="576064" cy="1747489"/>
          </a:xfrm>
          <a:solidFill>
            <a:schemeClr val="bg1"/>
          </a:solidFill>
        </p:grpSpPr>
        <p:sp>
          <p:nvSpPr>
            <p:cNvPr id="15" name="Rectangle avec flèche vers le haut 14"/>
            <p:cNvSpPr/>
            <p:nvPr/>
          </p:nvSpPr>
          <p:spPr>
            <a:xfrm>
              <a:off x="7092280" y="3007828"/>
              <a:ext cx="576064" cy="1747489"/>
            </a:xfrm>
            <a:prstGeom prst="upArrowCallout">
              <a:avLst>
                <a:gd name="adj1" fmla="val 13020"/>
                <a:gd name="adj2" fmla="val 13020"/>
                <a:gd name="adj3" fmla="val 25000"/>
                <a:gd name="adj4" fmla="val 34928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7103452" y="4212800"/>
              <a:ext cx="564892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dirty="0" smtClean="0"/>
                <a:t>5</a:t>
              </a:r>
              <a:endParaRPr lang="fr-FR" sz="2800" dirty="0"/>
            </a:p>
          </p:txBody>
        </p:sp>
      </p:grpSp>
      <p:grpSp>
        <p:nvGrpSpPr>
          <p:cNvPr id="23" name="Groupe 22"/>
          <p:cNvGrpSpPr/>
          <p:nvPr/>
        </p:nvGrpSpPr>
        <p:grpSpPr>
          <a:xfrm>
            <a:off x="2749005" y="3962605"/>
            <a:ext cx="576064" cy="2490731"/>
            <a:chOff x="2749005" y="3962605"/>
            <a:chExt cx="576064" cy="2490731"/>
          </a:xfrm>
        </p:grpSpPr>
        <p:sp>
          <p:nvSpPr>
            <p:cNvPr id="18" name="Rectangle avec flèche vers le haut 17"/>
            <p:cNvSpPr/>
            <p:nvPr/>
          </p:nvSpPr>
          <p:spPr>
            <a:xfrm>
              <a:off x="2749005" y="3962605"/>
              <a:ext cx="576064" cy="2490731"/>
            </a:xfrm>
            <a:prstGeom prst="upArrowCallout">
              <a:avLst>
                <a:gd name="adj1" fmla="val 13020"/>
                <a:gd name="adj2" fmla="val 13020"/>
                <a:gd name="adj3" fmla="val 25000"/>
                <a:gd name="adj4" fmla="val 2624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2771800" y="5877272"/>
              <a:ext cx="5040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dirty="0" smtClean="0"/>
                <a:t>1</a:t>
              </a:r>
              <a:endParaRPr lang="fr-FR" sz="2800" dirty="0"/>
            </a:p>
          </p:txBody>
        </p:sp>
      </p:grpSp>
      <p:grpSp>
        <p:nvGrpSpPr>
          <p:cNvPr id="22" name="Groupe 21"/>
          <p:cNvGrpSpPr/>
          <p:nvPr/>
        </p:nvGrpSpPr>
        <p:grpSpPr>
          <a:xfrm>
            <a:off x="5212469" y="3933056"/>
            <a:ext cx="576064" cy="2490731"/>
            <a:chOff x="5212469" y="3933056"/>
            <a:chExt cx="576064" cy="2490731"/>
          </a:xfrm>
        </p:grpSpPr>
        <p:sp>
          <p:nvSpPr>
            <p:cNvPr id="20" name="Rectangle avec flèche vers le haut 19"/>
            <p:cNvSpPr/>
            <p:nvPr/>
          </p:nvSpPr>
          <p:spPr>
            <a:xfrm>
              <a:off x="5212469" y="3933056"/>
              <a:ext cx="576064" cy="2490731"/>
            </a:xfrm>
            <a:prstGeom prst="upArrowCallout">
              <a:avLst>
                <a:gd name="adj1" fmla="val 13020"/>
                <a:gd name="adj2" fmla="val 13020"/>
                <a:gd name="adj3" fmla="val 25000"/>
                <a:gd name="adj4" fmla="val 2624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5212469" y="5877272"/>
              <a:ext cx="5040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dirty="0" smtClean="0"/>
                <a:t>6</a:t>
              </a:r>
              <a:endParaRPr lang="fr-FR" sz="2800" dirty="0"/>
            </a:p>
          </p:txBody>
        </p:sp>
      </p:grpSp>
      <p:sp>
        <p:nvSpPr>
          <p:cNvPr id="24" name="ZoneTexte 23"/>
          <p:cNvSpPr txBox="1"/>
          <p:nvPr/>
        </p:nvSpPr>
        <p:spPr>
          <a:xfrm>
            <a:off x="3959932" y="5723383"/>
            <a:ext cx="504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>
                <a:solidFill>
                  <a:srgbClr val="FF3399"/>
                </a:solidFill>
              </a:rPr>
              <a:t>&lt;</a:t>
            </a:r>
          </a:p>
        </p:txBody>
      </p:sp>
    </p:spTree>
    <p:extLst>
      <p:ext uri="{BB962C8B-B14F-4D97-AF65-F5344CB8AC3E}">
        <p14:creationId xmlns:p14="http://schemas.microsoft.com/office/powerpoint/2010/main" val="3955018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11" grpId="0"/>
      <p:bldP spid="8" grpId="0" animBg="1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r-FR" dirty="0" smtClean="0">
                <a:solidFill>
                  <a:srgbClr val="FF3399"/>
                </a:solidFill>
              </a:rPr>
              <a:t>Décomposer les grands nombres</a:t>
            </a:r>
            <a:endParaRPr lang="fr-FR" dirty="0">
              <a:solidFill>
                <a:srgbClr val="FF3399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683568" y="3789040"/>
            <a:ext cx="8208912" cy="8263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fr-FR" sz="4400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772651"/>
              </p:ext>
            </p:extLst>
          </p:nvPr>
        </p:nvGraphicFramePr>
        <p:xfrm>
          <a:off x="683568" y="966233"/>
          <a:ext cx="8091576" cy="1310640"/>
        </p:xfrm>
        <a:graphic>
          <a:graphicData uri="http://schemas.openxmlformats.org/drawingml/2006/table">
            <a:tbl>
              <a:tblPr/>
              <a:tblGrid>
                <a:gridCol w="674298"/>
                <a:gridCol w="674298"/>
                <a:gridCol w="674298"/>
                <a:gridCol w="674298"/>
                <a:gridCol w="674298"/>
                <a:gridCol w="674298"/>
                <a:gridCol w="674298"/>
                <a:gridCol w="674298"/>
                <a:gridCol w="674298"/>
                <a:gridCol w="674298"/>
                <a:gridCol w="674298"/>
                <a:gridCol w="674298"/>
              </a:tblGrid>
              <a:tr h="290272">
                <a:tc gridSpan="3"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20000"/>
                          </a:solidFill>
                        </a:rPr>
                        <a:t>Milliards </a:t>
                      </a:r>
                      <a:endParaRPr lang="fr-FR" dirty="0">
                        <a:solidFill>
                          <a:srgbClr val="F2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20000"/>
                          </a:solidFill>
                        </a:rPr>
                        <a:t>Millions </a:t>
                      </a:r>
                      <a:endParaRPr lang="fr-FR" dirty="0">
                        <a:solidFill>
                          <a:srgbClr val="F2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20000"/>
                          </a:solidFill>
                        </a:rPr>
                        <a:t>Mille </a:t>
                      </a:r>
                      <a:endParaRPr lang="fr-FR" dirty="0">
                        <a:solidFill>
                          <a:srgbClr val="F2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20000"/>
                          </a:solidFill>
                        </a:rPr>
                        <a:t>Unités</a:t>
                      </a:r>
                      <a:r>
                        <a:rPr lang="fr-FR" baseline="0" dirty="0" smtClean="0">
                          <a:solidFill>
                            <a:srgbClr val="F20000"/>
                          </a:solidFill>
                        </a:rPr>
                        <a:t> simples</a:t>
                      </a:r>
                      <a:endParaRPr lang="fr-FR" dirty="0">
                        <a:solidFill>
                          <a:srgbClr val="F2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027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FF"/>
                          </a:solidFill>
                        </a:rPr>
                        <a:t>C</a:t>
                      </a:r>
                      <a:endParaRPr lang="fr-FR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FF"/>
                          </a:solidFill>
                        </a:rPr>
                        <a:t>D</a:t>
                      </a:r>
                      <a:endParaRPr lang="fr-FR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FF"/>
                          </a:solidFill>
                        </a:rPr>
                        <a:t>U</a:t>
                      </a:r>
                      <a:endParaRPr lang="fr-FR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FF"/>
                          </a:solidFill>
                        </a:rPr>
                        <a:t>C</a:t>
                      </a:r>
                      <a:endParaRPr lang="fr-FR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FF"/>
                          </a:solidFill>
                        </a:rPr>
                        <a:t>D</a:t>
                      </a:r>
                      <a:endParaRPr lang="fr-FR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FF"/>
                          </a:solidFill>
                        </a:rPr>
                        <a:t>U</a:t>
                      </a:r>
                      <a:endParaRPr lang="fr-FR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FF"/>
                          </a:solidFill>
                        </a:rPr>
                        <a:t>C</a:t>
                      </a:r>
                      <a:endParaRPr lang="fr-FR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FF"/>
                          </a:solidFill>
                        </a:rPr>
                        <a:t>D</a:t>
                      </a:r>
                      <a:endParaRPr lang="fr-FR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FF"/>
                          </a:solidFill>
                        </a:rPr>
                        <a:t>U</a:t>
                      </a:r>
                      <a:endParaRPr lang="fr-FR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FF"/>
                          </a:solidFill>
                        </a:rPr>
                        <a:t>C</a:t>
                      </a:r>
                      <a:endParaRPr lang="fr-FR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FF"/>
                          </a:solidFill>
                        </a:rPr>
                        <a:t>D</a:t>
                      </a:r>
                      <a:endParaRPr lang="fr-FR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FF"/>
                          </a:solidFill>
                        </a:rPr>
                        <a:t>U</a:t>
                      </a:r>
                      <a:endParaRPr lang="fr-FR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72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smtClean="0"/>
                        <a:t>7</a:t>
                      </a:r>
                      <a:endParaRPr lang="fr-FR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4</a:t>
                      </a:r>
                      <a:endParaRPr lang="fr-FR" sz="3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0</a:t>
                      </a:r>
                      <a:endParaRPr lang="fr-FR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3</a:t>
                      </a:r>
                      <a:endParaRPr lang="fr-FR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5</a:t>
                      </a:r>
                      <a:endParaRPr lang="fr-FR" sz="3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6</a:t>
                      </a:r>
                      <a:endParaRPr lang="fr-FR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7</a:t>
                      </a:r>
                      <a:endParaRPr lang="fr-FR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654780" y="2348880"/>
            <a:ext cx="80936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On veut décomposer le nombre : </a:t>
            </a:r>
          </a:p>
          <a:p>
            <a:r>
              <a:rPr lang="fr-FR" sz="2400" dirty="0" smtClean="0"/>
              <a:t>sept-millions-quatre-cent-trois-mille-cinq-cent-soixante-sept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654780" y="3087544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0099CC"/>
                </a:solidFill>
              </a:rPr>
              <a:t>Après chacun de ses chiffres, je rajoute le nombre de zéros nécessaires.</a:t>
            </a:r>
            <a:endParaRPr lang="fr-FR" sz="2000" dirty="0">
              <a:solidFill>
                <a:srgbClr val="0099CC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64134" y="3487654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Après le 7, il y a 6 colonnes, alors j’écris 6 zéros derrière le 7</a:t>
            </a:r>
            <a:endParaRPr lang="fr-FR" sz="2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654780" y="3891677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Après le 4, il y a 5 colonnes, alors j’écris 5 zéros derrière le 4</a:t>
            </a:r>
            <a:endParaRPr lang="fr-FR" sz="2000" dirty="0"/>
          </a:p>
        </p:txBody>
      </p:sp>
      <p:sp>
        <p:nvSpPr>
          <p:cNvPr id="14" name="ZoneTexte 13"/>
          <p:cNvSpPr txBox="1"/>
          <p:nvPr/>
        </p:nvSpPr>
        <p:spPr>
          <a:xfrm>
            <a:off x="683568" y="4291787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Après le 3, il y a 3 colonnes, alors j’écris 3 zéros derrière le 3</a:t>
            </a:r>
            <a:endParaRPr lang="fr-FR" sz="2000" dirty="0"/>
          </a:p>
        </p:txBody>
      </p:sp>
      <p:sp>
        <p:nvSpPr>
          <p:cNvPr id="15" name="ZoneTexte 14"/>
          <p:cNvSpPr txBox="1"/>
          <p:nvPr/>
        </p:nvSpPr>
        <p:spPr>
          <a:xfrm>
            <a:off x="683568" y="4699417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Et ainsi de suite… </a:t>
            </a:r>
            <a:endParaRPr lang="fr-FR" sz="2000" dirty="0"/>
          </a:p>
        </p:txBody>
      </p:sp>
      <p:sp>
        <p:nvSpPr>
          <p:cNvPr id="16" name="ZoneTexte 15"/>
          <p:cNvSpPr txBox="1"/>
          <p:nvPr/>
        </p:nvSpPr>
        <p:spPr>
          <a:xfrm>
            <a:off x="395536" y="5099527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Cela donne : </a:t>
            </a:r>
          </a:p>
          <a:p>
            <a:r>
              <a:rPr lang="fr-FR" sz="2800" dirty="0" smtClean="0"/>
              <a:t>7 403 567 =  </a:t>
            </a:r>
            <a:r>
              <a:rPr lang="fr-FR" sz="2800" dirty="0" smtClean="0">
                <a:solidFill>
                  <a:srgbClr val="0099CC"/>
                </a:solidFill>
              </a:rPr>
              <a:t>7 000 000 + 400 000 + 3 000 + 500 + 60 + 7</a:t>
            </a:r>
            <a:endParaRPr lang="fr-FR" sz="2800" dirty="0">
              <a:solidFill>
                <a:srgbClr val="0099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r-FR" dirty="0" smtClean="0">
                <a:solidFill>
                  <a:srgbClr val="FF3399"/>
                </a:solidFill>
              </a:rPr>
              <a:t>Décomposer les grands nombres</a:t>
            </a:r>
            <a:endParaRPr lang="fr-FR" dirty="0">
              <a:solidFill>
                <a:srgbClr val="FF3399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683568" y="3789040"/>
            <a:ext cx="8208912" cy="8263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fr-FR" sz="4400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118573"/>
              </p:ext>
            </p:extLst>
          </p:nvPr>
        </p:nvGraphicFramePr>
        <p:xfrm>
          <a:off x="683568" y="966233"/>
          <a:ext cx="8091576" cy="1310640"/>
        </p:xfrm>
        <a:graphic>
          <a:graphicData uri="http://schemas.openxmlformats.org/drawingml/2006/table">
            <a:tbl>
              <a:tblPr/>
              <a:tblGrid>
                <a:gridCol w="674298"/>
                <a:gridCol w="674298"/>
                <a:gridCol w="674298"/>
                <a:gridCol w="674298"/>
                <a:gridCol w="674298"/>
                <a:gridCol w="674298"/>
                <a:gridCol w="674298"/>
                <a:gridCol w="674298"/>
                <a:gridCol w="674298"/>
                <a:gridCol w="674298"/>
                <a:gridCol w="674298"/>
                <a:gridCol w="674298"/>
              </a:tblGrid>
              <a:tr h="290272">
                <a:tc gridSpan="3"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20000"/>
                          </a:solidFill>
                        </a:rPr>
                        <a:t>Milliards </a:t>
                      </a:r>
                      <a:endParaRPr lang="fr-FR" dirty="0">
                        <a:solidFill>
                          <a:srgbClr val="F2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20000"/>
                          </a:solidFill>
                        </a:rPr>
                        <a:t>Millions </a:t>
                      </a:r>
                      <a:endParaRPr lang="fr-FR" dirty="0">
                        <a:solidFill>
                          <a:srgbClr val="F2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20000"/>
                          </a:solidFill>
                        </a:rPr>
                        <a:t>Mille </a:t>
                      </a:r>
                      <a:endParaRPr lang="fr-FR" dirty="0">
                        <a:solidFill>
                          <a:srgbClr val="F2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20000"/>
                          </a:solidFill>
                        </a:rPr>
                        <a:t>Unités</a:t>
                      </a:r>
                      <a:r>
                        <a:rPr lang="fr-FR" baseline="0" dirty="0" smtClean="0">
                          <a:solidFill>
                            <a:srgbClr val="F20000"/>
                          </a:solidFill>
                        </a:rPr>
                        <a:t> simples</a:t>
                      </a:r>
                      <a:endParaRPr lang="fr-FR" dirty="0">
                        <a:solidFill>
                          <a:srgbClr val="F2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027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FF"/>
                          </a:solidFill>
                        </a:rPr>
                        <a:t>C</a:t>
                      </a:r>
                      <a:endParaRPr lang="fr-FR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FF"/>
                          </a:solidFill>
                        </a:rPr>
                        <a:t>D</a:t>
                      </a:r>
                      <a:endParaRPr lang="fr-FR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FF"/>
                          </a:solidFill>
                        </a:rPr>
                        <a:t>U</a:t>
                      </a:r>
                      <a:endParaRPr lang="fr-FR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FF"/>
                          </a:solidFill>
                        </a:rPr>
                        <a:t>C</a:t>
                      </a:r>
                      <a:endParaRPr lang="fr-FR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FF"/>
                          </a:solidFill>
                        </a:rPr>
                        <a:t>D</a:t>
                      </a:r>
                      <a:endParaRPr lang="fr-FR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FF"/>
                          </a:solidFill>
                        </a:rPr>
                        <a:t>U</a:t>
                      </a:r>
                      <a:endParaRPr lang="fr-FR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FF"/>
                          </a:solidFill>
                        </a:rPr>
                        <a:t>C</a:t>
                      </a:r>
                      <a:endParaRPr lang="fr-FR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FF"/>
                          </a:solidFill>
                        </a:rPr>
                        <a:t>D</a:t>
                      </a:r>
                      <a:endParaRPr lang="fr-FR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FF"/>
                          </a:solidFill>
                        </a:rPr>
                        <a:t>U</a:t>
                      </a:r>
                      <a:endParaRPr lang="fr-FR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FF"/>
                          </a:solidFill>
                        </a:rPr>
                        <a:t>C</a:t>
                      </a:r>
                      <a:endParaRPr lang="fr-FR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FF"/>
                          </a:solidFill>
                        </a:rPr>
                        <a:t>D</a:t>
                      </a:r>
                      <a:endParaRPr lang="fr-FR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00FF"/>
                          </a:solidFill>
                        </a:rPr>
                        <a:t>U</a:t>
                      </a:r>
                      <a:endParaRPr lang="fr-FR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72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smtClean="0"/>
                        <a:t>7</a:t>
                      </a:r>
                      <a:endParaRPr lang="fr-FR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4</a:t>
                      </a:r>
                      <a:endParaRPr lang="fr-FR" sz="3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0</a:t>
                      </a:r>
                      <a:endParaRPr lang="fr-FR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3</a:t>
                      </a:r>
                      <a:endParaRPr lang="fr-FR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5</a:t>
                      </a:r>
                      <a:endParaRPr lang="fr-FR" sz="32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6</a:t>
                      </a:r>
                      <a:endParaRPr lang="fr-FR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7</a:t>
                      </a:r>
                      <a:endParaRPr lang="fr-FR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654780" y="2348880"/>
            <a:ext cx="80936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On  peut aussi décomposer le nombre comme ça: </a:t>
            </a:r>
          </a:p>
          <a:p>
            <a:r>
              <a:rPr lang="fr-FR" sz="2400" dirty="0" smtClean="0"/>
              <a:t>sept-millions-quatre-cent-trois-mille-cinq-cent-soixante-sept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654780" y="3087544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0099CC"/>
                </a:solidFill>
              </a:rPr>
              <a:t>Je multiplie chacun des chiffres par un 1 suivi du même nombre de 0 que de colonnes derrière le chiffre.</a:t>
            </a:r>
            <a:endParaRPr lang="fr-FR" sz="2000" dirty="0">
              <a:solidFill>
                <a:srgbClr val="0099CC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64134" y="3689335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Après le 7, il y a 6 colonnes, alors j’écris 7 x 1 000 000 (6 zéros)</a:t>
            </a:r>
            <a:endParaRPr lang="fr-FR" sz="2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654780" y="4093358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Après le 4, il y a 5 colonnes, alors j’écris </a:t>
            </a:r>
            <a:r>
              <a:rPr lang="fr-FR" sz="2000" dirty="0" smtClean="0"/>
              <a:t>4 </a:t>
            </a:r>
            <a:r>
              <a:rPr lang="fr-FR" sz="2000" dirty="0" smtClean="0"/>
              <a:t>x 100 000 (5 zéros)</a:t>
            </a:r>
            <a:endParaRPr lang="fr-FR" sz="2000" dirty="0"/>
          </a:p>
        </p:txBody>
      </p:sp>
      <p:sp>
        <p:nvSpPr>
          <p:cNvPr id="14" name="ZoneTexte 13"/>
          <p:cNvSpPr txBox="1"/>
          <p:nvPr/>
        </p:nvSpPr>
        <p:spPr>
          <a:xfrm>
            <a:off x="683568" y="4493468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Après le 3, il y a 3 colonnes, alors j’écris 3 x 1 000 (3 zéros)</a:t>
            </a:r>
            <a:endParaRPr lang="fr-FR" sz="2000" dirty="0"/>
          </a:p>
        </p:txBody>
      </p:sp>
      <p:sp>
        <p:nvSpPr>
          <p:cNvPr id="15" name="ZoneTexte 14"/>
          <p:cNvSpPr txBox="1"/>
          <p:nvPr/>
        </p:nvSpPr>
        <p:spPr>
          <a:xfrm>
            <a:off x="683568" y="4901098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Et ainsi de suite… </a:t>
            </a:r>
            <a:endParaRPr lang="fr-FR" sz="2000" dirty="0"/>
          </a:p>
        </p:txBody>
      </p:sp>
      <p:sp>
        <p:nvSpPr>
          <p:cNvPr id="16" name="ZoneTexte 15"/>
          <p:cNvSpPr txBox="1"/>
          <p:nvPr/>
        </p:nvSpPr>
        <p:spPr>
          <a:xfrm>
            <a:off x="395536" y="5334307"/>
            <a:ext cx="835292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Cela donne : </a:t>
            </a:r>
          </a:p>
          <a:p>
            <a:r>
              <a:rPr lang="fr-FR" sz="2800" dirty="0" smtClean="0"/>
              <a:t>7 403 567 =  </a:t>
            </a:r>
            <a:r>
              <a:rPr lang="fr-FR" sz="2800" dirty="0" smtClean="0">
                <a:solidFill>
                  <a:srgbClr val="0099CC"/>
                </a:solidFill>
              </a:rPr>
              <a:t>(7 x 1 000 000) + (4 x 100 000) + (3 x 1 000) + (5 x 100) + (6 x 10) + 7</a:t>
            </a:r>
            <a:endParaRPr lang="fr-FR" sz="2800" dirty="0">
              <a:solidFill>
                <a:srgbClr val="0099CC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940127" y="4946627"/>
            <a:ext cx="3771562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20000"/>
                </a:solidFill>
              </a:rPr>
              <a:t>Comme il y a 0 dans les dizaines de mille, pas besoin d’écrire (0 x 10 000) !</a:t>
            </a:r>
            <a:endParaRPr lang="fr-FR" dirty="0">
              <a:solidFill>
                <a:srgbClr val="F20000"/>
              </a:solidFill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6825908" y="5592958"/>
            <a:ext cx="0" cy="21230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9179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  <p:bldP spid="16" grpId="0"/>
      <p:bldP spid="3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417</Words>
  <Application>Microsoft Macintosh PowerPoint</Application>
  <PresentationFormat>Présentation à l'écran (4:3)</PresentationFormat>
  <Paragraphs>89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Cursif</vt:lpstr>
      <vt:lpstr>Script Ecole 2</vt:lpstr>
      <vt:lpstr>Thème Office</vt:lpstr>
      <vt:lpstr>Numération</vt:lpstr>
      <vt:lpstr>Aujourd’hui, nous allons travailler en numération. Nous allons apprendre à comparer et à décomposer les grands nombres.</vt:lpstr>
      <vt:lpstr>Comparer les grands nombres</vt:lpstr>
      <vt:lpstr>Comparer les grands nombres</vt:lpstr>
      <vt:lpstr>Décomposer les grands nombres</vt:lpstr>
      <vt:lpstr>Décomposer les grands nombres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</dc:title>
  <dc:creator>Utilisateur</dc:creator>
  <cp:lastModifiedBy>Utilisateur de Microsoft Office</cp:lastModifiedBy>
  <cp:revision>50</cp:revision>
  <dcterms:created xsi:type="dcterms:W3CDTF">2020-05-20T07:22:41Z</dcterms:created>
  <dcterms:modified xsi:type="dcterms:W3CDTF">2020-09-02T12:33:44Z</dcterms:modified>
</cp:coreProperties>
</file>