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0" r:id="rId5"/>
    <p:sldId id="259" r:id="rId6"/>
    <p:sldId id="261" r:id="rId7"/>
    <p:sldId id="263"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99"/>
    <a:srgbClr val="6600CC"/>
    <a:srgbClr val="0099CC"/>
    <a:srgbClr val="E28AC5"/>
    <a:srgbClr val="F20000"/>
    <a:srgbClr val="FF33CC"/>
    <a:srgbClr val="FF99CC"/>
    <a:srgbClr val="FFFF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44"/>
  </p:normalViewPr>
  <p:slideViewPr>
    <p:cSldViewPr>
      <p:cViewPr varScale="1">
        <p:scale>
          <a:sx n="92" d="100"/>
          <a:sy n="92" d="100"/>
        </p:scale>
        <p:origin x="166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F59A3-21E7-4D7D-A26B-F22401ACFC54}" type="datetimeFigureOut">
              <a:rPr lang="fr-FR" smtClean="0"/>
              <a:t>02/09/2020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CCAF78-CF74-4B7B-8460-4CEEF5825094}" type="slidenum">
              <a:rPr lang="fr-FR" smtClean="0"/>
              <a:t>‹#›</a:t>
            </a:fld>
            <a:endParaRPr lang="fr-FR"/>
          </a:p>
        </p:txBody>
      </p:sp>
    </p:spTree>
    <p:extLst>
      <p:ext uri="{BB962C8B-B14F-4D97-AF65-F5344CB8AC3E}">
        <p14:creationId xmlns:p14="http://schemas.microsoft.com/office/powerpoint/2010/main" val="33139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ACCAF78-CF74-4B7B-8460-4CEEF5825094}" type="slidenum">
              <a:rPr lang="fr-FR" smtClean="0"/>
              <a:t>11</a:t>
            </a:fld>
            <a:endParaRPr lang="fr-FR"/>
          </a:p>
        </p:txBody>
      </p:sp>
    </p:spTree>
    <p:extLst>
      <p:ext uri="{BB962C8B-B14F-4D97-AF65-F5344CB8AC3E}">
        <p14:creationId xmlns:p14="http://schemas.microsoft.com/office/powerpoint/2010/main" val="3116734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ACCAF78-CF74-4B7B-8460-4CEEF5825094}" type="slidenum">
              <a:rPr lang="fr-FR" smtClean="0"/>
              <a:t>12</a:t>
            </a:fld>
            <a:endParaRPr lang="fr-FR"/>
          </a:p>
        </p:txBody>
      </p:sp>
    </p:spTree>
    <p:extLst>
      <p:ext uri="{BB962C8B-B14F-4D97-AF65-F5344CB8AC3E}">
        <p14:creationId xmlns:p14="http://schemas.microsoft.com/office/powerpoint/2010/main" val="3116734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ACCAF78-CF74-4B7B-8460-4CEEF5825094}" type="slidenum">
              <a:rPr lang="fr-FR" smtClean="0"/>
              <a:t>13</a:t>
            </a:fld>
            <a:endParaRPr lang="fr-FR"/>
          </a:p>
        </p:txBody>
      </p:sp>
    </p:spTree>
    <p:extLst>
      <p:ext uri="{BB962C8B-B14F-4D97-AF65-F5344CB8AC3E}">
        <p14:creationId xmlns:p14="http://schemas.microsoft.com/office/powerpoint/2010/main" val="3116734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ACCAF78-CF74-4B7B-8460-4CEEF5825094}" type="slidenum">
              <a:rPr lang="fr-FR" smtClean="0"/>
              <a:t>14</a:t>
            </a:fld>
            <a:endParaRPr lang="fr-FR"/>
          </a:p>
        </p:txBody>
      </p:sp>
    </p:spTree>
    <p:extLst>
      <p:ext uri="{BB962C8B-B14F-4D97-AF65-F5344CB8AC3E}">
        <p14:creationId xmlns:p14="http://schemas.microsoft.com/office/powerpoint/2010/main" val="3116734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02/09/2020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104984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02/09/2020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409263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02/09/2020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370256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02/09/2020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324506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84A3491-DB03-4EA5-A9F0-ADF1BB90FAC6}" type="datetimeFigureOut">
              <a:rPr lang="fr-FR" smtClean="0"/>
              <a:t>02/09/2020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844981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84A3491-DB03-4EA5-A9F0-ADF1BB90FAC6}" type="datetimeFigureOut">
              <a:rPr lang="fr-FR" smtClean="0"/>
              <a:t>02/09/2020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304768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84A3491-DB03-4EA5-A9F0-ADF1BB90FAC6}" type="datetimeFigureOut">
              <a:rPr lang="fr-FR" smtClean="0"/>
              <a:t>02/09/2020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52097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84A3491-DB03-4EA5-A9F0-ADF1BB90FAC6}" type="datetimeFigureOut">
              <a:rPr lang="fr-FR" smtClean="0"/>
              <a:t>02/09/2020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348693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4A3491-DB03-4EA5-A9F0-ADF1BB90FAC6}" type="datetimeFigureOut">
              <a:rPr lang="fr-FR" smtClean="0"/>
              <a:t>02/09/2020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26415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84A3491-DB03-4EA5-A9F0-ADF1BB90FAC6}" type="datetimeFigureOut">
              <a:rPr lang="fr-FR" smtClean="0"/>
              <a:t>02/09/2020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267091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84A3491-DB03-4EA5-A9F0-ADF1BB90FAC6}" type="datetimeFigureOut">
              <a:rPr lang="fr-FR" smtClean="0"/>
              <a:t>02/09/2020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38BBF8-DB69-403F-9A54-A9B4E3037073}" type="slidenum">
              <a:rPr lang="fr-FR" smtClean="0"/>
              <a:t>‹#›</a:t>
            </a:fld>
            <a:endParaRPr lang="fr-FR"/>
          </a:p>
        </p:txBody>
      </p:sp>
    </p:spTree>
    <p:extLst>
      <p:ext uri="{BB962C8B-B14F-4D97-AF65-F5344CB8AC3E}">
        <p14:creationId xmlns:p14="http://schemas.microsoft.com/office/powerpoint/2010/main" val="42152814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A3491-DB03-4EA5-A9F0-ADF1BB90FAC6}" type="datetimeFigureOut">
              <a:rPr lang="fr-FR" smtClean="0"/>
              <a:t>02/09/2020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8BBF8-DB69-403F-9A54-A9B4E3037073}" type="slidenum">
              <a:rPr lang="fr-FR" smtClean="0"/>
              <a:t>‹#›</a:t>
            </a:fld>
            <a:endParaRPr lang="fr-FR"/>
          </a:p>
        </p:txBody>
      </p:sp>
    </p:spTree>
    <p:extLst>
      <p:ext uri="{BB962C8B-B14F-4D97-AF65-F5344CB8AC3E}">
        <p14:creationId xmlns:p14="http://schemas.microsoft.com/office/powerpoint/2010/main" val="212193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2118097"/>
          </a:xfrm>
        </p:spPr>
        <p:txBody>
          <a:bodyPr/>
          <a:lstStyle/>
          <a:p>
            <a:r>
              <a:rPr lang="fr-FR" sz="5400" dirty="0">
                <a:solidFill>
                  <a:srgbClr val="FFFFFF"/>
                </a:solidFill>
                <a:latin typeface="Cursif" panose="020B0603050302020204" pitchFamily="34" charset="0"/>
              </a:rPr>
              <a:t>N</a:t>
            </a:r>
            <a:r>
              <a:rPr lang="fr-FR" sz="5400" dirty="0" smtClean="0">
                <a:solidFill>
                  <a:srgbClr val="FFFFFF"/>
                </a:solidFill>
                <a:latin typeface="Cursif" panose="020B0603050302020204" pitchFamily="34" charset="0"/>
              </a:rPr>
              <a:t>umération</a:t>
            </a:r>
            <a:endParaRPr lang="fr-FR" dirty="0">
              <a:solidFill>
                <a:srgbClr val="FFFFFF"/>
              </a:solidFill>
              <a:latin typeface="Cursif" panose="020B0603050302020204" pitchFamily="34" charset="0"/>
            </a:endParaRPr>
          </a:p>
        </p:txBody>
      </p:sp>
      <p:sp>
        <p:nvSpPr>
          <p:cNvPr id="3" name="Sous-titre 2"/>
          <p:cNvSpPr>
            <a:spLocks noGrp="1"/>
          </p:cNvSpPr>
          <p:nvPr>
            <p:ph type="subTitle" idx="1"/>
          </p:nvPr>
        </p:nvSpPr>
        <p:spPr>
          <a:xfrm>
            <a:off x="899592" y="3886200"/>
            <a:ext cx="7344816" cy="2135088"/>
          </a:xfrm>
        </p:spPr>
        <p:txBody>
          <a:bodyPr>
            <a:noAutofit/>
          </a:bodyPr>
          <a:lstStyle/>
          <a:p>
            <a:r>
              <a:rPr lang="fr-FR" sz="4400" dirty="0" smtClean="0">
                <a:solidFill>
                  <a:schemeClr val="bg1"/>
                </a:solidFill>
              </a:rPr>
              <a:t>Les grands nombres</a:t>
            </a:r>
          </a:p>
        </p:txBody>
      </p:sp>
      <p:pic>
        <p:nvPicPr>
          <p:cNvPr id="6" name="Image 5"/>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44385" b="68923" l="30200" r="50800"/>
                    </a14:imgEffect>
                  </a14:imgLayer>
                </a14:imgProps>
              </a:ext>
              <a:ext uri="{28A0092B-C50C-407E-A947-70E740481C1C}">
                <a14:useLocalDpi xmlns:a14="http://schemas.microsoft.com/office/drawing/2010/main" val="0"/>
              </a:ext>
            </a:extLst>
          </a:blip>
          <a:srcRect l="27105" t="41474" r="44797" b="29263"/>
          <a:stretch/>
        </p:blipFill>
        <p:spPr>
          <a:xfrm rot="19183318">
            <a:off x="6810610" y="5190555"/>
            <a:ext cx="1112809" cy="1506628"/>
          </a:xfrm>
          <a:prstGeom prst="rect">
            <a:avLst/>
          </a:prstGeom>
        </p:spPr>
      </p:pic>
      <p:sp>
        <p:nvSpPr>
          <p:cNvPr id="5" name="Ellipse 4"/>
          <p:cNvSpPr/>
          <p:nvPr/>
        </p:nvSpPr>
        <p:spPr>
          <a:xfrm>
            <a:off x="683568" y="764704"/>
            <a:ext cx="1152128" cy="1152128"/>
          </a:xfrm>
          <a:prstGeom prst="ellipse">
            <a:avLst/>
          </a:pr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solidFill>
                  <a:schemeClr val="tx1"/>
                </a:solidFill>
              </a:rPr>
              <a:t>N1</a:t>
            </a:r>
            <a:endParaRPr lang="fr-FR" dirty="0">
              <a:solidFill>
                <a:schemeClr val="tx1"/>
              </a:solidFill>
            </a:endParaRPr>
          </a:p>
        </p:txBody>
      </p:sp>
    </p:spTree>
    <p:extLst>
      <p:ext uri="{BB962C8B-B14F-4D97-AF65-F5344CB8AC3E}">
        <p14:creationId xmlns:p14="http://schemas.microsoft.com/office/powerpoint/2010/main" val="4018274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Ecrire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128409743"/>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420888"/>
            <a:ext cx="8208912" cy="830997"/>
          </a:xfrm>
          <a:prstGeom prst="rect">
            <a:avLst/>
          </a:prstGeom>
          <a:noFill/>
        </p:spPr>
        <p:txBody>
          <a:bodyPr wrap="square" rtlCol="0">
            <a:spAutoFit/>
          </a:bodyPr>
          <a:lstStyle/>
          <a:p>
            <a:r>
              <a:rPr lang="fr-FR" sz="2400" dirty="0" smtClean="0"/>
              <a:t>Pour écrire les grands nombres, je dois repérer les mots correspondants aux classes (millions, mille…)</a:t>
            </a:r>
            <a:endParaRPr lang="fr-FR" sz="2400" dirty="0"/>
          </a:p>
        </p:txBody>
      </p:sp>
      <p:sp>
        <p:nvSpPr>
          <p:cNvPr id="30" name="ZoneTexte 29"/>
          <p:cNvSpPr txBox="1"/>
          <p:nvPr/>
        </p:nvSpPr>
        <p:spPr>
          <a:xfrm>
            <a:off x="683568" y="3251885"/>
            <a:ext cx="8208912" cy="830997"/>
          </a:xfrm>
          <a:prstGeom prst="rect">
            <a:avLst/>
          </a:prstGeom>
          <a:noFill/>
        </p:spPr>
        <p:txBody>
          <a:bodyPr wrap="square" rtlCol="0">
            <a:spAutoFit/>
          </a:bodyPr>
          <a:lstStyle/>
          <a:p>
            <a:r>
              <a:rPr lang="fr-FR" sz="2400" dirty="0" smtClean="0"/>
              <a:t>Je veux écrire le nombre : </a:t>
            </a:r>
          </a:p>
          <a:p>
            <a:r>
              <a:rPr lang="fr-FR" sz="2400" dirty="0" smtClean="0"/>
              <a:t>dix-sept-milliards-vingt-six-millions-trois-cent-sept</a:t>
            </a:r>
            <a:endParaRPr lang="fr-FR" sz="2400" dirty="0"/>
          </a:p>
        </p:txBody>
      </p:sp>
    </p:spTree>
    <p:extLst>
      <p:ext uri="{BB962C8B-B14F-4D97-AF65-F5344CB8AC3E}">
        <p14:creationId xmlns:p14="http://schemas.microsoft.com/office/powerpoint/2010/main" val="40583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Ecrire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4219749410"/>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420888"/>
            <a:ext cx="8208912" cy="830997"/>
          </a:xfrm>
          <a:prstGeom prst="rect">
            <a:avLst/>
          </a:prstGeom>
          <a:noFill/>
        </p:spPr>
        <p:txBody>
          <a:bodyPr wrap="square" rtlCol="0">
            <a:spAutoFit/>
          </a:bodyPr>
          <a:lstStyle/>
          <a:p>
            <a:r>
              <a:rPr lang="fr-FR" sz="2400" dirty="0" smtClean="0"/>
              <a:t>Pour écrire les grands nombres, je dois repérer les mots correspondants aux classes (millions, mille…)</a:t>
            </a:r>
            <a:endParaRPr lang="fr-FR" sz="2400" dirty="0"/>
          </a:p>
        </p:txBody>
      </p:sp>
      <p:sp>
        <p:nvSpPr>
          <p:cNvPr id="30" name="ZoneTexte 29"/>
          <p:cNvSpPr txBox="1"/>
          <p:nvPr/>
        </p:nvSpPr>
        <p:spPr>
          <a:xfrm>
            <a:off x="683568" y="3251885"/>
            <a:ext cx="8208912" cy="830997"/>
          </a:xfrm>
          <a:prstGeom prst="rect">
            <a:avLst/>
          </a:prstGeom>
          <a:noFill/>
        </p:spPr>
        <p:txBody>
          <a:bodyPr wrap="square" rtlCol="0">
            <a:spAutoFit/>
          </a:bodyPr>
          <a:lstStyle/>
          <a:p>
            <a:r>
              <a:rPr lang="fr-FR" sz="2400" dirty="0" smtClean="0"/>
              <a:t>Je veux écrire le nombre : </a:t>
            </a:r>
          </a:p>
          <a:p>
            <a:r>
              <a:rPr lang="fr-FR" sz="2400" dirty="0" smtClean="0"/>
              <a:t>dix-sept-</a:t>
            </a:r>
            <a:r>
              <a:rPr lang="fr-FR" sz="2400" dirty="0" smtClean="0">
                <a:solidFill>
                  <a:schemeClr val="accent6">
                    <a:lumMod val="75000"/>
                  </a:schemeClr>
                </a:solidFill>
              </a:rPr>
              <a:t>milliards</a:t>
            </a:r>
            <a:r>
              <a:rPr lang="fr-FR" sz="2400" dirty="0" smtClean="0"/>
              <a:t>-vingt-six-millions-trois-cent-sept</a:t>
            </a:r>
            <a:endParaRPr lang="fr-FR" sz="2400" dirty="0"/>
          </a:p>
        </p:txBody>
      </p:sp>
      <p:sp>
        <p:nvSpPr>
          <p:cNvPr id="6" name="Rectangle à coins arrondis 5"/>
          <p:cNvSpPr/>
          <p:nvPr/>
        </p:nvSpPr>
        <p:spPr>
          <a:xfrm>
            <a:off x="755576" y="3645024"/>
            <a:ext cx="1080120" cy="415499"/>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619672" y="1844824"/>
            <a:ext cx="936104" cy="400110"/>
          </a:xfrm>
          <a:prstGeom prst="rect">
            <a:avLst/>
          </a:prstGeom>
          <a:noFill/>
        </p:spPr>
        <p:txBody>
          <a:bodyPr wrap="square" rtlCol="0">
            <a:spAutoFit/>
          </a:bodyPr>
          <a:lstStyle/>
          <a:p>
            <a:r>
              <a:rPr lang="fr-FR" sz="2000" dirty="0" smtClean="0">
                <a:solidFill>
                  <a:schemeClr val="accent6">
                    <a:lumMod val="75000"/>
                  </a:schemeClr>
                </a:solidFill>
              </a:rPr>
              <a:t>1        7</a:t>
            </a:r>
            <a:endParaRPr lang="fr-FR" sz="2000" dirty="0">
              <a:solidFill>
                <a:schemeClr val="accent6">
                  <a:lumMod val="75000"/>
                </a:schemeClr>
              </a:solidFill>
            </a:endParaRPr>
          </a:p>
        </p:txBody>
      </p:sp>
      <p:sp>
        <p:nvSpPr>
          <p:cNvPr id="8" name="ZoneTexte 7"/>
          <p:cNvSpPr txBox="1"/>
          <p:nvPr/>
        </p:nvSpPr>
        <p:spPr>
          <a:xfrm>
            <a:off x="683568" y="4828510"/>
            <a:ext cx="4176464" cy="369332"/>
          </a:xfrm>
          <a:prstGeom prst="rect">
            <a:avLst/>
          </a:prstGeom>
          <a:noFill/>
        </p:spPr>
        <p:txBody>
          <a:bodyPr wrap="square" rtlCol="0">
            <a:spAutoFit/>
          </a:bodyPr>
          <a:lstStyle/>
          <a:p>
            <a:r>
              <a:rPr lang="fr-FR" dirty="0" smtClean="0"/>
              <a:t>- J’écris 17 dans la classe des milliards.</a:t>
            </a:r>
            <a:endParaRPr lang="fr-FR" dirty="0"/>
          </a:p>
        </p:txBody>
      </p:sp>
    </p:spTree>
    <p:extLst>
      <p:ext uri="{BB962C8B-B14F-4D97-AF65-F5344CB8AC3E}">
        <p14:creationId xmlns:p14="http://schemas.microsoft.com/office/powerpoint/2010/main" val="215804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Ecrire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4135583684"/>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420888"/>
            <a:ext cx="8208912" cy="830997"/>
          </a:xfrm>
          <a:prstGeom prst="rect">
            <a:avLst/>
          </a:prstGeom>
          <a:noFill/>
        </p:spPr>
        <p:txBody>
          <a:bodyPr wrap="square" rtlCol="0">
            <a:spAutoFit/>
          </a:bodyPr>
          <a:lstStyle/>
          <a:p>
            <a:r>
              <a:rPr lang="fr-FR" sz="2400" dirty="0" smtClean="0"/>
              <a:t>Pour écrire les grands nombres, je dois repérer les mots correspondants aux classes (millions, mille…)</a:t>
            </a:r>
            <a:endParaRPr lang="fr-FR" sz="2400" dirty="0"/>
          </a:p>
        </p:txBody>
      </p:sp>
      <p:sp>
        <p:nvSpPr>
          <p:cNvPr id="30" name="ZoneTexte 29"/>
          <p:cNvSpPr txBox="1"/>
          <p:nvPr/>
        </p:nvSpPr>
        <p:spPr>
          <a:xfrm>
            <a:off x="683568" y="3251885"/>
            <a:ext cx="8208912" cy="830997"/>
          </a:xfrm>
          <a:prstGeom prst="rect">
            <a:avLst/>
          </a:prstGeom>
          <a:noFill/>
        </p:spPr>
        <p:txBody>
          <a:bodyPr wrap="square" rtlCol="0">
            <a:spAutoFit/>
          </a:bodyPr>
          <a:lstStyle/>
          <a:p>
            <a:r>
              <a:rPr lang="fr-FR" sz="2400" dirty="0" smtClean="0"/>
              <a:t>Je veux écrire le nombre : </a:t>
            </a:r>
          </a:p>
          <a:p>
            <a:r>
              <a:rPr lang="fr-FR" sz="2400" dirty="0" smtClean="0"/>
              <a:t>dix-sept-</a:t>
            </a:r>
            <a:r>
              <a:rPr lang="fr-FR" sz="2400" dirty="0" smtClean="0">
                <a:solidFill>
                  <a:schemeClr val="accent6">
                    <a:lumMod val="75000"/>
                  </a:schemeClr>
                </a:solidFill>
              </a:rPr>
              <a:t>milliards</a:t>
            </a:r>
            <a:r>
              <a:rPr lang="fr-FR" sz="2400" dirty="0" smtClean="0"/>
              <a:t>-vingt-six-</a:t>
            </a:r>
            <a:r>
              <a:rPr lang="fr-FR" sz="2400" dirty="0" smtClean="0">
                <a:solidFill>
                  <a:srgbClr val="0000FF"/>
                </a:solidFill>
              </a:rPr>
              <a:t>millions</a:t>
            </a:r>
            <a:r>
              <a:rPr lang="fr-FR" sz="2400" dirty="0" smtClean="0"/>
              <a:t>-trois-cent-sept</a:t>
            </a:r>
            <a:endParaRPr lang="fr-FR" sz="2400" dirty="0"/>
          </a:p>
        </p:txBody>
      </p:sp>
      <p:sp>
        <p:nvSpPr>
          <p:cNvPr id="6" name="Rectangle à coins arrondis 5"/>
          <p:cNvSpPr/>
          <p:nvPr/>
        </p:nvSpPr>
        <p:spPr>
          <a:xfrm>
            <a:off x="755576" y="3645024"/>
            <a:ext cx="1080120" cy="415499"/>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619672" y="1844824"/>
            <a:ext cx="936104" cy="400110"/>
          </a:xfrm>
          <a:prstGeom prst="rect">
            <a:avLst/>
          </a:prstGeom>
          <a:noFill/>
        </p:spPr>
        <p:txBody>
          <a:bodyPr wrap="square" rtlCol="0">
            <a:spAutoFit/>
          </a:bodyPr>
          <a:lstStyle/>
          <a:p>
            <a:r>
              <a:rPr lang="fr-FR" sz="2000" dirty="0" smtClean="0">
                <a:solidFill>
                  <a:schemeClr val="accent6">
                    <a:lumMod val="75000"/>
                  </a:schemeClr>
                </a:solidFill>
              </a:rPr>
              <a:t>1        7</a:t>
            </a:r>
            <a:endParaRPr lang="fr-FR" sz="2000" dirty="0">
              <a:solidFill>
                <a:schemeClr val="accent6">
                  <a:lumMod val="75000"/>
                </a:schemeClr>
              </a:solidFill>
            </a:endParaRPr>
          </a:p>
        </p:txBody>
      </p:sp>
      <p:sp>
        <p:nvSpPr>
          <p:cNvPr id="8" name="ZoneTexte 7"/>
          <p:cNvSpPr txBox="1"/>
          <p:nvPr/>
        </p:nvSpPr>
        <p:spPr>
          <a:xfrm>
            <a:off x="683568" y="4828510"/>
            <a:ext cx="4176464" cy="369332"/>
          </a:xfrm>
          <a:prstGeom prst="rect">
            <a:avLst/>
          </a:prstGeom>
          <a:noFill/>
        </p:spPr>
        <p:txBody>
          <a:bodyPr wrap="square" rtlCol="0">
            <a:spAutoFit/>
          </a:bodyPr>
          <a:lstStyle/>
          <a:p>
            <a:r>
              <a:rPr lang="fr-FR" dirty="0" smtClean="0"/>
              <a:t>- J’écris 17 dans la classe des milliards.</a:t>
            </a:r>
            <a:endParaRPr lang="fr-FR" dirty="0"/>
          </a:p>
        </p:txBody>
      </p:sp>
      <p:sp>
        <p:nvSpPr>
          <p:cNvPr id="9" name="Rectangle à coins arrondis 8"/>
          <p:cNvSpPr/>
          <p:nvPr/>
        </p:nvSpPr>
        <p:spPr>
          <a:xfrm>
            <a:off x="2915816" y="3645024"/>
            <a:ext cx="1152128" cy="415499"/>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3635896" y="1844824"/>
            <a:ext cx="936104" cy="400110"/>
          </a:xfrm>
          <a:prstGeom prst="rect">
            <a:avLst/>
          </a:prstGeom>
          <a:noFill/>
        </p:spPr>
        <p:txBody>
          <a:bodyPr wrap="square" rtlCol="0">
            <a:spAutoFit/>
          </a:bodyPr>
          <a:lstStyle/>
          <a:p>
            <a:r>
              <a:rPr lang="fr-FR" sz="2000" dirty="0" smtClean="0">
                <a:solidFill>
                  <a:srgbClr val="0000FF"/>
                </a:solidFill>
              </a:rPr>
              <a:t>2        6</a:t>
            </a:r>
            <a:endParaRPr lang="fr-FR" sz="2000" dirty="0">
              <a:solidFill>
                <a:srgbClr val="0000FF"/>
              </a:solidFill>
            </a:endParaRPr>
          </a:p>
        </p:txBody>
      </p:sp>
      <p:sp>
        <p:nvSpPr>
          <p:cNvPr id="11" name="ZoneTexte 10"/>
          <p:cNvSpPr txBox="1"/>
          <p:nvPr/>
        </p:nvSpPr>
        <p:spPr>
          <a:xfrm>
            <a:off x="683568" y="5165576"/>
            <a:ext cx="4176464" cy="369332"/>
          </a:xfrm>
          <a:prstGeom prst="rect">
            <a:avLst/>
          </a:prstGeom>
          <a:noFill/>
        </p:spPr>
        <p:txBody>
          <a:bodyPr wrap="square" rtlCol="0">
            <a:spAutoFit/>
          </a:bodyPr>
          <a:lstStyle/>
          <a:p>
            <a:r>
              <a:rPr lang="fr-FR" dirty="0" smtClean="0"/>
              <a:t>- J’écris 26 dans la classe des millions.</a:t>
            </a:r>
            <a:endParaRPr lang="fr-FR" dirty="0"/>
          </a:p>
        </p:txBody>
      </p:sp>
    </p:spTree>
    <p:extLst>
      <p:ext uri="{BB962C8B-B14F-4D97-AF65-F5344CB8AC3E}">
        <p14:creationId xmlns:p14="http://schemas.microsoft.com/office/powerpoint/2010/main" val="154788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Ecrire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719919279"/>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420888"/>
            <a:ext cx="8208912" cy="830997"/>
          </a:xfrm>
          <a:prstGeom prst="rect">
            <a:avLst/>
          </a:prstGeom>
          <a:noFill/>
        </p:spPr>
        <p:txBody>
          <a:bodyPr wrap="square" rtlCol="0">
            <a:spAutoFit/>
          </a:bodyPr>
          <a:lstStyle/>
          <a:p>
            <a:r>
              <a:rPr lang="fr-FR" sz="2400" dirty="0" smtClean="0"/>
              <a:t>Pour écrire les grands nombres, je dois repérer les mots correspondants aux classes (millions, mille…)</a:t>
            </a:r>
            <a:endParaRPr lang="fr-FR" sz="2400" dirty="0"/>
          </a:p>
        </p:txBody>
      </p:sp>
      <p:sp>
        <p:nvSpPr>
          <p:cNvPr id="30" name="ZoneTexte 29"/>
          <p:cNvSpPr txBox="1"/>
          <p:nvPr/>
        </p:nvSpPr>
        <p:spPr>
          <a:xfrm>
            <a:off x="683568" y="3251885"/>
            <a:ext cx="8208912" cy="830997"/>
          </a:xfrm>
          <a:prstGeom prst="rect">
            <a:avLst/>
          </a:prstGeom>
          <a:noFill/>
        </p:spPr>
        <p:txBody>
          <a:bodyPr wrap="square" rtlCol="0">
            <a:spAutoFit/>
          </a:bodyPr>
          <a:lstStyle/>
          <a:p>
            <a:r>
              <a:rPr lang="fr-FR" sz="2400" dirty="0" smtClean="0"/>
              <a:t>Je veux écrire le nombre : </a:t>
            </a:r>
          </a:p>
          <a:p>
            <a:r>
              <a:rPr lang="fr-FR" sz="2400" dirty="0" smtClean="0"/>
              <a:t>dix-sept-</a:t>
            </a:r>
            <a:r>
              <a:rPr lang="fr-FR" sz="2400" dirty="0" smtClean="0">
                <a:solidFill>
                  <a:schemeClr val="accent6">
                    <a:lumMod val="75000"/>
                  </a:schemeClr>
                </a:solidFill>
              </a:rPr>
              <a:t>milliards</a:t>
            </a:r>
            <a:r>
              <a:rPr lang="fr-FR" sz="2400" dirty="0" smtClean="0"/>
              <a:t>-vingt-six-</a:t>
            </a:r>
            <a:r>
              <a:rPr lang="fr-FR" sz="2400" dirty="0" smtClean="0">
                <a:solidFill>
                  <a:srgbClr val="0000FF"/>
                </a:solidFill>
              </a:rPr>
              <a:t>millions</a:t>
            </a:r>
            <a:r>
              <a:rPr lang="fr-FR" sz="2400" dirty="0" smtClean="0"/>
              <a:t>-trois-cent-sept</a:t>
            </a:r>
            <a:endParaRPr lang="fr-FR" sz="2400" dirty="0"/>
          </a:p>
        </p:txBody>
      </p:sp>
      <p:sp>
        <p:nvSpPr>
          <p:cNvPr id="6" name="Rectangle à coins arrondis 5"/>
          <p:cNvSpPr/>
          <p:nvPr/>
        </p:nvSpPr>
        <p:spPr>
          <a:xfrm>
            <a:off x="755576" y="3645024"/>
            <a:ext cx="1080120" cy="415499"/>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619672" y="1844824"/>
            <a:ext cx="936104" cy="400110"/>
          </a:xfrm>
          <a:prstGeom prst="rect">
            <a:avLst/>
          </a:prstGeom>
          <a:noFill/>
        </p:spPr>
        <p:txBody>
          <a:bodyPr wrap="square" rtlCol="0">
            <a:spAutoFit/>
          </a:bodyPr>
          <a:lstStyle/>
          <a:p>
            <a:r>
              <a:rPr lang="fr-FR" sz="2000" dirty="0" smtClean="0">
                <a:solidFill>
                  <a:schemeClr val="accent6">
                    <a:lumMod val="75000"/>
                  </a:schemeClr>
                </a:solidFill>
              </a:rPr>
              <a:t>1        7</a:t>
            </a:r>
            <a:endParaRPr lang="fr-FR" sz="2000" dirty="0">
              <a:solidFill>
                <a:schemeClr val="accent6">
                  <a:lumMod val="75000"/>
                </a:schemeClr>
              </a:solidFill>
            </a:endParaRPr>
          </a:p>
        </p:txBody>
      </p:sp>
      <p:sp>
        <p:nvSpPr>
          <p:cNvPr id="8" name="ZoneTexte 7"/>
          <p:cNvSpPr txBox="1"/>
          <p:nvPr/>
        </p:nvSpPr>
        <p:spPr>
          <a:xfrm>
            <a:off x="683568" y="4828510"/>
            <a:ext cx="4176464" cy="369332"/>
          </a:xfrm>
          <a:prstGeom prst="rect">
            <a:avLst/>
          </a:prstGeom>
          <a:noFill/>
        </p:spPr>
        <p:txBody>
          <a:bodyPr wrap="square" rtlCol="0">
            <a:spAutoFit/>
          </a:bodyPr>
          <a:lstStyle/>
          <a:p>
            <a:r>
              <a:rPr lang="fr-FR" dirty="0" smtClean="0"/>
              <a:t>- J’écris 17 dans la classe des milliards.</a:t>
            </a:r>
            <a:endParaRPr lang="fr-FR" dirty="0"/>
          </a:p>
        </p:txBody>
      </p:sp>
      <p:sp>
        <p:nvSpPr>
          <p:cNvPr id="9" name="Rectangle à coins arrondis 8"/>
          <p:cNvSpPr/>
          <p:nvPr/>
        </p:nvSpPr>
        <p:spPr>
          <a:xfrm>
            <a:off x="2915816" y="3645024"/>
            <a:ext cx="1152128" cy="415499"/>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3635896" y="1844824"/>
            <a:ext cx="936104" cy="400110"/>
          </a:xfrm>
          <a:prstGeom prst="rect">
            <a:avLst/>
          </a:prstGeom>
          <a:noFill/>
        </p:spPr>
        <p:txBody>
          <a:bodyPr wrap="square" rtlCol="0">
            <a:spAutoFit/>
          </a:bodyPr>
          <a:lstStyle/>
          <a:p>
            <a:r>
              <a:rPr lang="fr-FR" sz="2000" dirty="0" smtClean="0">
                <a:solidFill>
                  <a:srgbClr val="0000FF"/>
                </a:solidFill>
              </a:rPr>
              <a:t>2        6</a:t>
            </a:r>
            <a:endParaRPr lang="fr-FR" sz="2000" dirty="0">
              <a:solidFill>
                <a:srgbClr val="0000FF"/>
              </a:solidFill>
            </a:endParaRPr>
          </a:p>
        </p:txBody>
      </p:sp>
      <p:sp>
        <p:nvSpPr>
          <p:cNvPr id="11" name="ZoneTexte 10"/>
          <p:cNvSpPr txBox="1"/>
          <p:nvPr/>
        </p:nvSpPr>
        <p:spPr>
          <a:xfrm>
            <a:off x="683568" y="5165576"/>
            <a:ext cx="4176464" cy="369332"/>
          </a:xfrm>
          <a:prstGeom prst="rect">
            <a:avLst/>
          </a:prstGeom>
          <a:noFill/>
        </p:spPr>
        <p:txBody>
          <a:bodyPr wrap="square" rtlCol="0">
            <a:spAutoFit/>
          </a:bodyPr>
          <a:lstStyle/>
          <a:p>
            <a:r>
              <a:rPr lang="fr-FR" dirty="0" smtClean="0"/>
              <a:t>- J’écris 26 dans la classe des millions.</a:t>
            </a:r>
            <a:endParaRPr lang="fr-FR" dirty="0"/>
          </a:p>
        </p:txBody>
      </p:sp>
      <p:sp>
        <p:nvSpPr>
          <p:cNvPr id="12" name="ZoneTexte 11"/>
          <p:cNvSpPr txBox="1"/>
          <p:nvPr/>
        </p:nvSpPr>
        <p:spPr>
          <a:xfrm>
            <a:off x="738322" y="5502642"/>
            <a:ext cx="8226165" cy="369332"/>
          </a:xfrm>
          <a:prstGeom prst="rect">
            <a:avLst/>
          </a:prstGeom>
          <a:noFill/>
        </p:spPr>
        <p:txBody>
          <a:bodyPr wrap="square" rtlCol="0">
            <a:spAutoFit/>
          </a:bodyPr>
          <a:lstStyle/>
          <a:p>
            <a:r>
              <a:rPr lang="fr-FR" dirty="0" smtClean="0"/>
              <a:t>- Je n’entends pas mille, donc je mets des zéros dans cette classe.</a:t>
            </a:r>
            <a:endParaRPr lang="fr-FR" dirty="0"/>
          </a:p>
        </p:txBody>
      </p:sp>
      <p:sp>
        <p:nvSpPr>
          <p:cNvPr id="13" name="ZoneTexte 12"/>
          <p:cNvSpPr txBox="1"/>
          <p:nvPr/>
        </p:nvSpPr>
        <p:spPr>
          <a:xfrm>
            <a:off x="5004048" y="1844824"/>
            <a:ext cx="1728192" cy="400110"/>
          </a:xfrm>
          <a:prstGeom prst="rect">
            <a:avLst/>
          </a:prstGeom>
          <a:noFill/>
        </p:spPr>
        <p:txBody>
          <a:bodyPr wrap="square" rtlCol="0">
            <a:spAutoFit/>
          </a:bodyPr>
          <a:lstStyle/>
          <a:p>
            <a:r>
              <a:rPr lang="fr-FR" sz="2000" dirty="0" smtClean="0">
                <a:solidFill>
                  <a:srgbClr val="7030A0"/>
                </a:solidFill>
              </a:rPr>
              <a:t>0         0         0</a:t>
            </a:r>
            <a:endParaRPr lang="fr-FR" sz="2000" dirty="0">
              <a:solidFill>
                <a:srgbClr val="7030A0"/>
              </a:solidFill>
            </a:endParaRPr>
          </a:p>
        </p:txBody>
      </p:sp>
      <p:sp>
        <p:nvSpPr>
          <p:cNvPr id="14" name="ZoneTexte 13"/>
          <p:cNvSpPr txBox="1"/>
          <p:nvPr/>
        </p:nvSpPr>
        <p:spPr>
          <a:xfrm>
            <a:off x="738321" y="5839708"/>
            <a:ext cx="8226165" cy="369332"/>
          </a:xfrm>
          <a:prstGeom prst="rect">
            <a:avLst/>
          </a:prstGeom>
          <a:noFill/>
        </p:spPr>
        <p:txBody>
          <a:bodyPr wrap="square" rtlCol="0">
            <a:spAutoFit/>
          </a:bodyPr>
          <a:lstStyle/>
          <a:p>
            <a:r>
              <a:rPr lang="fr-FR" dirty="0" smtClean="0"/>
              <a:t>- J’écris 307 dans les unités simples.</a:t>
            </a:r>
            <a:endParaRPr lang="fr-FR" dirty="0"/>
          </a:p>
        </p:txBody>
      </p:sp>
      <p:sp>
        <p:nvSpPr>
          <p:cNvPr id="15" name="Rectangle à coins arrondis 14"/>
          <p:cNvSpPr/>
          <p:nvPr/>
        </p:nvSpPr>
        <p:spPr>
          <a:xfrm>
            <a:off x="5076056" y="3627412"/>
            <a:ext cx="1944216" cy="415499"/>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sp>
        <p:nvSpPr>
          <p:cNvPr id="16" name="ZoneTexte 15"/>
          <p:cNvSpPr txBox="1"/>
          <p:nvPr/>
        </p:nvSpPr>
        <p:spPr>
          <a:xfrm>
            <a:off x="738320" y="6176774"/>
            <a:ext cx="8226165" cy="369332"/>
          </a:xfrm>
          <a:prstGeom prst="rect">
            <a:avLst/>
          </a:prstGeom>
          <a:noFill/>
        </p:spPr>
        <p:txBody>
          <a:bodyPr wrap="square" rtlCol="0">
            <a:spAutoFit/>
          </a:bodyPr>
          <a:lstStyle/>
          <a:p>
            <a:r>
              <a:rPr lang="fr-FR" dirty="0" smtClean="0"/>
              <a:t>- Je complète les colonnes vides par des zéros.</a:t>
            </a:r>
            <a:endParaRPr lang="fr-FR" dirty="0"/>
          </a:p>
        </p:txBody>
      </p:sp>
      <p:sp>
        <p:nvSpPr>
          <p:cNvPr id="17" name="ZoneTexte 16"/>
          <p:cNvSpPr txBox="1"/>
          <p:nvPr/>
        </p:nvSpPr>
        <p:spPr>
          <a:xfrm>
            <a:off x="6988675" y="1844824"/>
            <a:ext cx="1728192" cy="400110"/>
          </a:xfrm>
          <a:prstGeom prst="rect">
            <a:avLst/>
          </a:prstGeom>
          <a:noFill/>
        </p:spPr>
        <p:txBody>
          <a:bodyPr wrap="square" rtlCol="0">
            <a:spAutoFit/>
          </a:bodyPr>
          <a:lstStyle/>
          <a:p>
            <a:r>
              <a:rPr lang="fr-FR" sz="2000" dirty="0" smtClean="0">
                <a:solidFill>
                  <a:srgbClr val="00B050"/>
                </a:solidFill>
              </a:rPr>
              <a:t>3         0         7</a:t>
            </a:r>
            <a:endParaRPr lang="fr-FR" sz="2000" dirty="0">
              <a:solidFill>
                <a:srgbClr val="00B050"/>
              </a:solidFill>
            </a:endParaRPr>
          </a:p>
        </p:txBody>
      </p:sp>
      <p:sp>
        <p:nvSpPr>
          <p:cNvPr id="18" name="ZoneTexte 17"/>
          <p:cNvSpPr txBox="1"/>
          <p:nvPr/>
        </p:nvSpPr>
        <p:spPr>
          <a:xfrm>
            <a:off x="2987824" y="1844824"/>
            <a:ext cx="351656" cy="400110"/>
          </a:xfrm>
          <a:prstGeom prst="rect">
            <a:avLst/>
          </a:prstGeom>
          <a:noFill/>
        </p:spPr>
        <p:txBody>
          <a:bodyPr wrap="square" rtlCol="0">
            <a:spAutoFit/>
          </a:bodyPr>
          <a:lstStyle/>
          <a:p>
            <a:r>
              <a:rPr lang="fr-FR" sz="2000" dirty="0" smtClean="0"/>
              <a:t>0</a:t>
            </a:r>
            <a:endParaRPr lang="fr-FR" sz="2000" dirty="0"/>
          </a:p>
        </p:txBody>
      </p:sp>
    </p:spTree>
    <p:extLst>
      <p:ext uri="{BB962C8B-B14F-4D97-AF65-F5344CB8AC3E}">
        <p14:creationId xmlns:p14="http://schemas.microsoft.com/office/powerpoint/2010/main" val="9193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animBg="1"/>
      <p:bldP spid="16" grpId="0"/>
      <p:bldP spid="17"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Ecrire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917680504"/>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7" name="ZoneTexte 6"/>
          <p:cNvSpPr txBox="1"/>
          <p:nvPr/>
        </p:nvSpPr>
        <p:spPr>
          <a:xfrm>
            <a:off x="1619672" y="1844824"/>
            <a:ext cx="936104" cy="400110"/>
          </a:xfrm>
          <a:prstGeom prst="rect">
            <a:avLst/>
          </a:prstGeom>
          <a:noFill/>
        </p:spPr>
        <p:txBody>
          <a:bodyPr wrap="square" rtlCol="0">
            <a:spAutoFit/>
          </a:bodyPr>
          <a:lstStyle/>
          <a:p>
            <a:r>
              <a:rPr lang="fr-FR" sz="2000" dirty="0" smtClean="0">
                <a:solidFill>
                  <a:schemeClr val="accent6">
                    <a:lumMod val="75000"/>
                  </a:schemeClr>
                </a:solidFill>
              </a:rPr>
              <a:t>1        7</a:t>
            </a:r>
            <a:endParaRPr lang="fr-FR" sz="2000" dirty="0">
              <a:solidFill>
                <a:schemeClr val="accent6">
                  <a:lumMod val="75000"/>
                </a:schemeClr>
              </a:solidFill>
            </a:endParaRPr>
          </a:p>
        </p:txBody>
      </p:sp>
      <p:sp>
        <p:nvSpPr>
          <p:cNvPr id="10" name="ZoneTexte 9"/>
          <p:cNvSpPr txBox="1"/>
          <p:nvPr/>
        </p:nvSpPr>
        <p:spPr>
          <a:xfrm>
            <a:off x="3635896" y="1844824"/>
            <a:ext cx="936104" cy="400110"/>
          </a:xfrm>
          <a:prstGeom prst="rect">
            <a:avLst/>
          </a:prstGeom>
          <a:noFill/>
        </p:spPr>
        <p:txBody>
          <a:bodyPr wrap="square" rtlCol="0">
            <a:spAutoFit/>
          </a:bodyPr>
          <a:lstStyle/>
          <a:p>
            <a:r>
              <a:rPr lang="fr-FR" sz="2000" dirty="0" smtClean="0">
                <a:solidFill>
                  <a:srgbClr val="0000FF"/>
                </a:solidFill>
              </a:rPr>
              <a:t>2        6</a:t>
            </a:r>
            <a:endParaRPr lang="fr-FR" sz="2000" dirty="0">
              <a:solidFill>
                <a:srgbClr val="0000FF"/>
              </a:solidFill>
            </a:endParaRPr>
          </a:p>
        </p:txBody>
      </p:sp>
      <p:sp>
        <p:nvSpPr>
          <p:cNvPr id="13" name="ZoneTexte 12"/>
          <p:cNvSpPr txBox="1"/>
          <p:nvPr/>
        </p:nvSpPr>
        <p:spPr>
          <a:xfrm>
            <a:off x="5004048" y="1844824"/>
            <a:ext cx="1728192" cy="400110"/>
          </a:xfrm>
          <a:prstGeom prst="rect">
            <a:avLst/>
          </a:prstGeom>
          <a:noFill/>
        </p:spPr>
        <p:txBody>
          <a:bodyPr wrap="square" rtlCol="0">
            <a:spAutoFit/>
          </a:bodyPr>
          <a:lstStyle/>
          <a:p>
            <a:r>
              <a:rPr lang="fr-FR" sz="2000" dirty="0" smtClean="0">
                <a:solidFill>
                  <a:srgbClr val="7030A0"/>
                </a:solidFill>
              </a:rPr>
              <a:t>0         0         0</a:t>
            </a:r>
            <a:endParaRPr lang="fr-FR" sz="2000" dirty="0">
              <a:solidFill>
                <a:srgbClr val="7030A0"/>
              </a:solidFill>
            </a:endParaRPr>
          </a:p>
        </p:txBody>
      </p:sp>
      <p:sp>
        <p:nvSpPr>
          <p:cNvPr id="17" name="ZoneTexte 16"/>
          <p:cNvSpPr txBox="1"/>
          <p:nvPr/>
        </p:nvSpPr>
        <p:spPr>
          <a:xfrm>
            <a:off x="6988675" y="1844824"/>
            <a:ext cx="1728192" cy="400110"/>
          </a:xfrm>
          <a:prstGeom prst="rect">
            <a:avLst/>
          </a:prstGeom>
          <a:noFill/>
        </p:spPr>
        <p:txBody>
          <a:bodyPr wrap="square" rtlCol="0">
            <a:spAutoFit/>
          </a:bodyPr>
          <a:lstStyle/>
          <a:p>
            <a:r>
              <a:rPr lang="fr-FR" sz="2000" dirty="0" smtClean="0">
                <a:solidFill>
                  <a:srgbClr val="00B050"/>
                </a:solidFill>
              </a:rPr>
              <a:t>3         0         7</a:t>
            </a:r>
            <a:endParaRPr lang="fr-FR" sz="2000" dirty="0">
              <a:solidFill>
                <a:srgbClr val="00B050"/>
              </a:solidFill>
            </a:endParaRPr>
          </a:p>
        </p:txBody>
      </p:sp>
      <p:sp>
        <p:nvSpPr>
          <p:cNvPr id="18" name="ZoneTexte 17"/>
          <p:cNvSpPr txBox="1"/>
          <p:nvPr/>
        </p:nvSpPr>
        <p:spPr>
          <a:xfrm>
            <a:off x="2987824" y="1844824"/>
            <a:ext cx="351656" cy="400110"/>
          </a:xfrm>
          <a:prstGeom prst="rect">
            <a:avLst/>
          </a:prstGeom>
          <a:noFill/>
        </p:spPr>
        <p:txBody>
          <a:bodyPr wrap="square" rtlCol="0">
            <a:spAutoFit/>
          </a:bodyPr>
          <a:lstStyle/>
          <a:p>
            <a:r>
              <a:rPr lang="fr-FR" sz="2000" dirty="0" smtClean="0"/>
              <a:t>0</a:t>
            </a:r>
            <a:endParaRPr lang="fr-FR" sz="2000" dirty="0"/>
          </a:p>
        </p:txBody>
      </p:sp>
      <p:sp>
        <p:nvSpPr>
          <p:cNvPr id="19" name="ZoneTexte 18"/>
          <p:cNvSpPr txBox="1"/>
          <p:nvPr/>
        </p:nvSpPr>
        <p:spPr>
          <a:xfrm>
            <a:off x="755576" y="2996952"/>
            <a:ext cx="8208912" cy="1384995"/>
          </a:xfrm>
          <a:prstGeom prst="rect">
            <a:avLst/>
          </a:prstGeom>
          <a:noFill/>
        </p:spPr>
        <p:txBody>
          <a:bodyPr wrap="square" rtlCol="0">
            <a:spAutoFit/>
          </a:bodyPr>
          <a:lstStyle/>
          <a:p>
            <a:r>
              <a:rPr lang="fr-FR" sz="2000" dirty="0" smtClean="0"/>
              <a:t>Là encore, pour écrire ce nombre, en dehors du tableau de numération, je sépare bien les classes (je groupe les chiffres par 3 en partant de la droite). Ainsi, le nombre est plus facile à lire : </a:t>
            </a:r>
          </a:p>
          <a:p>
            <a:pPr algn="ctr"/>
            <a:r>
              <a:rPr lang="fr-FR" sz="2400" dirty="0" smtClean="0"/>
              <a:t>17  026  000   307</a:t>
            </a:r>
            <a:endParaRPr lang="fr-FR" sz="2400" dirty="0"/>
          </a:p>
        </p:txBody>
      </p:sp>
      <p:sp>
        <p:nvSpPr>
          <p:cNvPr id="21" name="ZoneTexte 20"/>
          <p:cNvSpPr txBox="1"/>
          <p:nvPr/>
        </p:nvSpPr>
        <p:spPr>
          <a:xfrm>
            <a:off x="1331640" y="4820829"/>
            <a:ext cx="2245834" cy="707886"/>
          </a:xfrm>
          <a:prstGeom prst="rect">
            <a:avLst/>
          </a:prstGeom>
          <a:noFill/>
          <a:ln>
            <a:solidFill>
              <a:schemeClr val="tx1"/>
            </a:solidFill>
          </a:ln>
        </p:spPr>
        <p:txBody>
          <a:bodyPr wrap="square" rtlCol="0">
            <a:spAutoFit/>
          </a:bodyPr>
          <a:lstStyle/>
          <a:p>
            <a:pPr algn="ctr"/>
            <a:r>
              <a:rPr lang="fr-FR" sz="2000" dirty="0" smtClean="0"/>
              <a:t>17 milliards</a:t>
            </a:r>
          </a:p>
          <a:p>
            <a:pPr algn="ctr"/>
            <a:r>
              <a:rPr lang="fr-FR" sz="2000" dirty="0" smtClean="0"/>
              <a:t>dix-sept milliards</a:t>
            </a:r>
          </a:p>
        </p:txBody>
      </p:sp>
      <p:cxnSp>
        <p:nvCxnSpPr>
          <p:cNvPr id="22" name="Connecteur droit avec flèche 21"/>
          <p:cNvCxnSpPr/>
          <p:nvPr/>
        </p:nvCxnSpPr>
        <p:spPr>
          <a:xfrm flipH="1">
            <a:off x="3059832" y="4299595"/>
            <a:ext cx="720080" cy="52123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3663068" y="4820829"/>
            <a:ext cx="2133068" cy="707886"/>
          </a:xfrm>
          <a:prstGeom prst="rect">
            <a:avLst/>
          </a:prstGeom>
          <a:noFill/>
          <a:ln>
            <a:solidFill>
              <a:schemeClr val="tx1"/>
            </a:solidFill>
          </a:ln>
        </p:spPr>
        <p:txBody>
          <a:bodyPr wrap="square" rtlCol="0">
            <a:spAutoFit/>
          </a:bodyPr>
          <a:lstStyle/>
          <a:p>
            <a:pPr algn="ctr"/>
            <a:r>
              <a:rPr lang="fr-FR" sz="2000" dirty="0" smtClean="0"/>
              <a:t>26 millions</a:t>
            </a:r>
          </a:p>
          <a:p>
            <a:pPr algn="ctr"/>
            <a:r>
              <a:rPr lang="fr-FR" sz="2000" dirty="0" smtClean="0"/>
              <a:t>vingt-six millions</a:t>
            </a:r>
          </a:p>
        </p:txBody>
      </p:sp>
      <p:cxnSp>
        <p:nvCxnSpPr>
          <p:cNvPr id="25" name="Connecteur droit avec flèche 24"/>
          <p:cNvCxnSpPr/>
          <p:nvPr/>
        </p:nvCxnSpPr>
        <p:spPr>
          <a:xfrm flipH="1">
            <a:off x="4380995" y="4299594"/>
            <a:ext cx="25019" cy="52123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5857902" y="4828118"/>
            <a:ext cx="1738434" cy="707886"/>
          </a:xfrm>
          <a:prstGeom prst="rect">
            <a:avLst/>
          </a:prstGeom>
          <a:noFill/>
          <a:ln>
            <a:solidFill>
              <a:schemeClr val="tx1"/>
            </a:solidFill>
          </a:ln>
        </p:spPr>
        <p:txBody>
          <a:bodyPr wrap="square" rtlCol="0">
            <a:spAutoFit/>
          </a:bodyPr>
          <a:lstStyle/>
          <a:p>
            <a:r>
              <a:rPr lang="fr-FR" sz="2000" dirty="0" smtClean="0"/>
              <a:t>307</a:t>
            </a:r>
          </a:p>
          <a:p>
            <a:r>
              <a:rPr lang="fr-FR" sz="2000" dirty="0" smtClean="0"/>
              <a:t>trois-cent-sept</a:t>
            </a:r>
          </a:p>
        </p:txBody>
      </p:sp>
      <p:cxnSp>
        <p:nvCxnSpPr>
          <p:cNvPr id="31" name="Connecteur droit avec flèche 30"/>
          <p:cNvCxnSpPr/>
          <p:nvPr/>
        </p:nvCxnSpPr>
        <p:spPr>
          <a:xfrm>
            <a:off x="5710542" y="4306884"/>
            <a:ext cx="733666" cy="51394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22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animBg="1"/>
      <p:bldP spid="24"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6" name="Image 5"/>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44385" b="68923" l="30200" r="50800"/>
                    </a14:imgEffect>
                  </a14:imgLayer>
                </a14:imgProps>
              </a:ext>
              <a:ext uri="{28A0092B-C50C-407E-A947-70E740481C1C}">
                <a14:useLocalDpi xmlns:a14="http://schemas.microsoft.com/office/drawing/2010/main" val="0"/>
              </a:ext>
            </a:extLst>
          </a:blip>
          <a:srcRect l="27105" t="41474" r="44797" b="29263"/>
          <a:stretch/>
        </p:blipFill>
        <p:spPr>
          <a:xfrm rot="19183318">
            <a:off x="6810610" y="5190555"/>
            <a:ext cx="1112809" cy="1506628"/>
          </a:xfrm>
          <a:prstGeom prst="rect">
            <a:avLst/>
          </a:prstGeom>
        </p:spPr>
      </p:pic>
      <p:sp>
        <p:nvSpPr>
          <p:cNvPr id="4" name="Titre 3"/>
          <p:cNvSpPr>
            <a:spLocks noGrp="1"/>
          </p:cNvSpPr>
          <p:nvPr>
            <p:ph type="ctrTitle"/>
          </p:nvPr>
        </p:nvSpPr>
        <p:spPr>
          <a:xfrm>
            <a:off x="539552" y="1149802"/>
            <a:ext cx="7988424" cy="4367430"/>
          </a:xfrm>
        </p:spPr>
        <p:txBody>
          <a:bodyPr>
            <a:noAutofit/>
          </a:bodyPr>
          <a:lstStyle/>
          <a:p>
            <a:r>
              <a:rPr lang="fr-FR" b="1" dirty="0" smtClean="0">
                <a:solidFill>
                  <a:schemeClr val="bg1"/>
                </a:solidFill>
                <a:latin typeface="Script Ecole 2" panose="02000400000000000000" pitchFamily="2" charset="0"/>
                <a:ea typeface="Script Ecole 2" panose="02000400000000000000" pitchFamily="2" charset="0"/>
              </a:rPr>
              <a:t>Aujourd’hui, nous allons travailler en </a:t>
            </a:r>
            <a:r>
              <a:rPr lang="fr-FR" b="1" dirty="0" smtClean="0">
                <a:solidFill>
                  <a:srgbClr val="FF3399"/>
                </a:solidFill>
                <a:latin typeface="Script Ecole 2" panose="02000400000000000000" pitchFamily="2" charset="0"/>
                <a:ea typeface="Script Ecole 2" panose="02000400000000000000" pitchFamily="2" charset="0"/>
              </a:rPr>
              <a:t>numération</a:t>
            </a:r>
            <a:r>
              <a:rPr lang="fr-FR" b="1" dirty="0" smtClean="0">
                <a:solidFill>
                  <a:schemeClr val="bg1"/>
                </a:solidFill>
                <a:latin typeface="Script Ecole 2" panose="02000400000000000000" pitchFamily="2" charset="0"/>
                <a:ea typeface="Script Ecole 2" panose="02000400000000000000" pitchFamily="2" charset="0"/>
              </a:rPr>
              <a:t>.</a:t>
            </a:r>
            <a:br>
              <a:rPr lang="fr-FR" b="1" dirty="0" smtClean="0">
                <a:solidFill>
                  <a:schemeClr val="bg1"/>
                </a:solidFill>
                <a:latin typeface="Script Ecole 2" panose="02000400000000000000" pitchFamily="2" charset="0"/>
                <a:ea typeface="Script Ecole 2" panose="02000400000000000000" pitchFamily="2" charset="0"/>
              </a:rPr>
            </a:br>
            <a:r>
              <a:rPr lang="fr-FR" b="1" dirty="0" smtClean="0">
                <a:solidFill>
                  <a:schemeClr val="bg1"/>
                </a:solidFill>
                <a:latin typeface="Script Ecole 2" panose="02000400000000000000" pitchFamily="2" charset="0"/>
                <a:ea typeface="Script Ecole 2" panose="02000400000000000000" pitchFamily="2" charset="0"/>
              </a:rPr>
              <a:t>Nous allons </a:t>
            </a:r>
            <a:r>
              <a:rPr lang="fr-FR" b="1" dirty="0" smtClean="0">
                <a:solidFill>
                  <a:schemeClr val="bg1"/>
                </a:solidFill>
                <a:latin typeface="Script Ecole 2" panose="02000400000000000000" pitchFamily="2" charset="0"/>
                <a:ea typeface="Script Ecole 2" panose="02000400000000000000" pitchFamily="2" charset="0"/>
              </a:rPr>
              <a:t>apprendre à </a:t>
            </a:r>
            <a:r>
              <a:rPr lang="fr-FR" b="1" dirty="0" smtClean="0">
                <a:solidFill>
                  <a:srgbClr val="0099CC"/>
                </a:solidFill>
                <a:latin typeface="Script Ecole 2" panose="02000400000000000000" pitchFamily="2" charset="0"/>
                <a:ea typeface="Script Ecole 2" panose="02000400000000000000" pitchFamily="2" charset="0"/>
              </a:rPr>
              <a:t>lire</a:t>
            </a:r>
            <a:r>
              <a:rPr lang="fr-FR" b="1" dirty="0" smtClean="0">
                <a:solidFill>
                  <a:srgbClr val="FF0000"/>
                </a:solidFill>
                <a:latin typeface="Script Ecole 2" panose="02000400000000000000" pitchFamily="2" charset="0"/>
                <a:ea typeface="Script Ecole 2" panose="02000400000000000000" pitchFamily="2" charset="0"/>
              </a:rPr>
              <a:t> </a:t>
            </a:r>
            <a:r>
              <a:rPr lang="fr-FR" b="1" dirty="0" smtClean="0">
                <a:solidFill>
                  <a:schemeClr val="bg1"/>
                </a:solidFill>
                <a:latin typeface="Script Ecole 2" panose="02000400000000000000" pitchFamily="2" charset="0"/>
                <a:ea typeface="Script Ecole 2" panose="02000400000000000000" pitchFamily="2" charset="0"/>
              </a:rPr>
              <a:t>et à</a:t>
            </a:r>
            <a:r>
              <a:rPr lang="fr-FR" b="1" dirty="0" smtClean="0">
                <a:solidFill>
                  <a:srgbClr val="FF0000"/>
                </a:solidFill>
                <a:latin typeface="Script Ecole 2" panose="02000400000000000000" pitchFamily="2" charset="0"/>
                <a:ea typeface="Script Ecole 2" panose="02000400000000000000" pitchFamily="2" charset="0"/>
              </a:rPr>
              <a:t> </a:t>
            </a:r>
            <a:r>
              <a:rPr lang="fr-FR" b="1" dirty="0" smtClean="0">
                <a:solidFill>
                  <a:srgbClr val="0099CC"/>
                </a:solidFill>
                <a:latin typeface="Script Ecole 2" panose="02000400000000000000" pitchFamily="2" charset="0"/>
                <a:ea typeface="Script Ecole 2" panose="02000400000000000000" pitchFamily="2" charset="0"/>
              </a:rPr>
              <a:t>écrire les grands nombres</a:t>
            </a:r>
            <a:r>
              <a:rPr lang="fr-FR" b="1" dirty="0" smtClean="0">
                <a:solidFill>
                  <a:schemeClr val="bg1"/>
                </a:solidFill>
                <a:latin typeface="Script Ecole 2" panose="02000400000000000000" pitchFamily="2" charset="0"/>
                <a:ea typeface="Script Ecole 2" panose="02000400000000000000" pitchFamily="2" charset="0"/>
              </a:rPr>
              <a:t>.</a:t>
            </a:r>
            <a:endParaRPr lang="fr-FR" dirty="0">
              <a:solidFill>
                <a:schemeClr val="bg1"/>
              </a:solidFill>
            </a:endParaRPr>
          </a:p>
        </p:txBody>
      </p:sp>
    </p:spTree>
    <p:extLst>
      <p:ext uri="{BB962C8B-B14F-4D97-AF65-F5344CB8AC3E}">
        <p14:creationId xmlns:p14="http://schemas.microsoft.com/office/powerpoint/2010/main" val="8200262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450506"/>
          </a:xfrm>
        </p:spPr>
        <p:txBody>
          <a:bodyPr>
            <a:normAutofit/>
          </a:bodyPr>
          <a:lstStyle/>
          <a:p>
            <a:r>
              <a:rPr lang="fr-FR" dirty="0" smtClean="0"/>
              <a:t>Avant de commencer, regarde bien ce qu’on te demande sur ton plan de travail</a:t>
            </a:r>
            <a:r>
              <a:rPr lang="fr-FR" dirty="0" smtClean="0"/>
              <a:t>, </a:t>
            </a:r>
            <a:r>
              <a:rPr lang="fr-FR" dirty="0" smtClean="0"/>
              <a:t>cette leçon va parler des milliards, mais si tu es en CM1, on ne te demandera pas d’aller jusque-là.</a:t>
            </a:r>
            <a:endParaRPr lang="fr-FR" dirty="0"/>
          </a:p>
        </p:txBody>
      </p:sp>
    </p:spTree>
    <p:extLst>
      <p:ext uri="{BB962C8B-B14F-4D97-AF65-F5344CB8AC3E}">
        <p14:creationId xmlns:p14="http://schemas.microsoft.com/office/powerpoint/2010/main" val="1791837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960744549"/>
              </p:ext>
            </p:extLst>
          </p:nvPr>
        </p:nvGraphicFramePr>
        <p:xfrm>
          <a:off x="724619" y="1124744"/>
          <a:ext cx="8091576" cy="5184576"/>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288032">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82312">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53056">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7" name="Double flèche horizontale 6"/>
          <p:cNvSpPr/>
          <p:nvPr/>
        </p:nvSpPr>
        <p:spPr>
          <a:xfrm>
            <a:off x="6156176" y="1916832"/>
            <a:ext cx="2653346" cy="576064"/>
          </a:xfrm>
          <a:prstGeom prst="leftRightArrow">
            <a:avLst/>
          </a:prstGeom>
          <a:solidFill>
            <a:srgbClr val="E28AC5"/>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n°1 CM1</a:t>
            </a:r>
            <a:endParaRPr lang="fr-FR" sz="1400" dirty="0">
              <a:solidFill>
                <a:srgbClr val="002060"/>
              </a:solidFill>
            </a:endParaRPr>
          </a:p>
        </p:txBody>
      </p:sp>
      <p:sp>
        <p:nvSpPr>
          <p:cNvPr id="8" name="Double flèche horizontale 7"/>
          <p:cNvSpPr/>
          <p:nvPr/>
        </p:nvSpPr>
        <p:spPr>
          <a:xfrm>
            <a:off x="2771800" y="2564904"/>
            <a:ext cx="6037722" cy="576064"/>
          </a:xfrm>
          <a:prstGeom prst="leftRightArrow">
            <a:avLst/>
          </a:prstGeom>
          <a:solidFill>
            <a:srgbClr val="0099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n°1 CM2</a:t>
            </a:r>
            <a:endParaRPr lang="fr-FR" sz="1400" dirty="0">
              <a:solidFill>
                <a:srgbClr val="002060"/>
              </a:solidFill>
            </a:endParaRPr>
          </a:p>
        </p:txBody>
      </p:sp>
      <p:sp>
        <p:nvSpPr>
          <p:cNvPr id="9" name="Double flèche horizontale 8"/>
          <p:cNvSpPr/>
          <p:nvPr/>
        </p:nvSpPr>
        <p:spPr>
          <a:xfrm>
            <a:off x="5519054" y="3212976"/>
            <a:ext cx="3301418" cy="576064"/>
          </a:xfrm>
          <a:prstGeom prst="leftRightArrow">
            <a:avLst/>
          </a:prstGeom>
          <a:solidFill>
            <a:srgbClr val="E28AC5"/>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n°2 CM1</a:t>
            </a:r>
            <a:endParaRPr lang="fr-FR" sz="1400" dirty="0">
              <a:solidFill>
                <a:srgbClr val="002060"/>
              </a:solidFill>
            </a:endParaRPr>
          </a:p>
        </p:txBody>
      </p:sp>
      <p:sp>
        <p:nvSpPr>
          <p:cNvPr id="10" name="Double flèche horizontale 9"/>
          <p:cNvSpPr/>
          <p:nvPr/>
        </p:nvSpPr>
        <p:spPr>
          <a:xfrm>
            <a:off x="2771800" y="3861048"/>
            <a:ext cx="6037722" cy="576064"/>
          </a:xfrm>
          <a:prstGeom prst="leftRightArrow">
            <a:avLst/>
          </a:prstGeom>
          <a:solidFill>
            <a:srgbClr val="0099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n°2 CM2</a:t>
            </a:r>
            <a:endParaRPr lang="fr-FR" sz="1400" dirty="0">
              <a:solidFill>
                <a:srgbClr val="002060"/>
              </a:solidFill>
            </a:endParaRPr>
          </a:p>
        </p:txBody>
      </p:sp>
      <p:sp>
        <p:nvSpPr>
          <p:cNvPr id="11" name="Double flèche horizontale 10"/>
          <p:cNvSpPr/>
          <p:nvPr/>
        </p:nvSpPr>
        <p:spPr>
          <a:xfrm>
            <a:off x="4788024" y="4509120"/>
            <a:ext cx="4032448" cy="576064"/>
          </a:xfrm>
          <a:prstGeom prst="leftRightArrow">
            <a:avLst/>
          </a:prstGeom>
          <a:solidFill>
            <a:srgbClr val="E28AC5"/>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n°3 CM1</a:t>
            </a:r>
            <a:endParaRPr lang="fr-FR" sz="1400" dirty="0">
              <a:solidFill>
                <a:srgbClr val="002060"/>
              </a:solidFill>
            </a:endParaRPr>
          </a:p>
        </p:txBody>
      </p:sp>
      <p:sp>
        <p:nvSpPr>
          <p:cNvPr id="12" name="Double flèche horizontale 11"/>
          <p:cNvSpPr/>
          <p:nvPr/>
        </p:nvSpPr>
        <p:spPr>
          <a:xfrm>
            <a:off x="755576" y="5085184"/>
            <a:ext cx="8053946" cy="576064"/>
          </a:xfrm>
          <a:prstGeom prst="leftRightArrow">
            <a:avLst/>
          </a:prstGeom>
          <a:solidFill>
            <a:srgbClr val="0099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n°3 CM2</a:t>
            </a:r>
            <a:endParaRPr lang="fr-FR" sz="1400" dirty="0">
              <a:solidFill>
                <a:srgbClr val="002060"/>
              </a:solidFill>
            </a:endParaRPr>
          </a:p>
        </p:txBody>
      </p:sp>
      <p:sp>
        <p:nvSpPr>
          <p:cNvPr id="13" name="Double flèche horizontale 12"/>
          <p:cNvSpPr/>
          <p:nvPr/>
        </p:nvSpPr>
        <p:spPr>
          <a:xfrm>
            <a:off x="2771800" y="5686087"/>
            <a:ext cx="6056187" cy="576064"/>
          </a:xfrm>
          <a:prstGeom prst="leftRightArrow">
            <a:avLst/>
          </a:prstGeom>
          <a:solidFill>
            <a:srgbClr val="E28AC5"/>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rgbClr val="002060"/>
                </a:solidFill>
              </a:rPr>
              <a:t>Plan de travail </a:t>
            </a:r>
            <a:r>
              <a:rPr lang="fr-FR" sz="1400" dirty="0" smtClean="0">
                <a:solidFill>
                  <a:srgbClr val="002060"/>
                </a:solidFill>
              </a:rPr>
              <a:t>n°4 </a:t>
            </a:r>
            <a:r>
              <a:rPr lang="fr-FR" sz="1400" dirty="0" smtClean="0">
                <a:solidFill>
                  <a:srgbClr val="002060"/>
                </a:solidFill>
              </a:rPr>
              <a:t>CM1</a:t>
            </a:r>
            <a:endParaRPr lang="fr-FR" sz="1400" dirty="0">
              <a:solidFill>
                <a:srgbClr val="002060"/>
              </a:solidFill>
            </a:endParaRPr>
          </a:p>
        </p:txBody>
      </p:sp>
    </p:spTree>
    <p:extLst>
      <p:ext uri="{BB962C8B-B14F-4D97-AF65-F5344CB8AC3E}">
        <p14:creationId xmlns:p14="http://schemas.microsoft.com/office/powerpoint/2010/main" val="379155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Les grands nombres</a:t>
            </a:r>
            <a:endParaRPr lang="fr-FR" dirty="0">
              <a:solidFill>
                <a:srgbClr val="FF3399"/>
              </a:solidFill>
            </a:endParaRPr>
          </a:p>
        </p:txBody>
      </p:sp>
      <p:sp>
        <p:nvSpPr>
          <p:cNvPr id="3" name="Espace réservé du contenu 2"/>
          <p:cNvSpPr>
            <a:spLocks noGrp="1"/>
          </p:cNvSpPr>
          <p:nvPr>
            <p:ph idx="1"/>
          </p:nvPr>
        </p:nvSpPr>
        <p:spPr>
          <a:xfrm>
            <a:off x="467544" y="1124744"/>
            <a:ext cx="8229600" cy="2044824"/>
          </a:xfrm>
        </p:spPr>
        <p:txBody>
          <a:bodyPr/>
          <a:lstStyle/>
          <a:p>
            <a:pPr marL="0" indent="0" algn="just">
              <a:buNone/>
            </a:pPr>
            <a:r>
              <a:rPr lang="fr-FR" dirty="0" smtClean="0"/>
              <a:t>Les </a:t>
            </a:r>
            <a:r>
              <a:rPr lang="fr-FR" dirty="0" smtClean="0">
                <a:solidFill>
                  <a:srgbClr val="F20000"/>
                </a:solidFill>
              </a:rPr>
              <a:t>nombres</a:t>
            </a:r>
            <a:r>
              <a:rPr lang="fr-FR" dirty="0" smtClean="0"/>
              <a:t> se composent de plusieurs </a:t>
            </a:r>
            <a:r>
              <a:rPr lang="fr-FR" dirty="0" smtClean="0">
                <a:solidFill>
                  <a:srgbClr val="F20000"/>
                </a:solidFill>
              </a:rPr>
              <a:t>classes</a:t>
            </a:r>
            <a:r>
              <a:rPr lang="fr-FR" dirty="0" smtClean="0"/>
              <a:t> (unités simples, mille, millions, milliards…), elles-mêmes divisées en trois </a:t>
            </a:r>
            <a:r>
              <a:rPr lang="fr-FR" dirty="0" smtClean="0">
                <a:solidFill>
                  <a:srgbClr val="0000FF"/>
                </a:solidFill>
              </a:rPr>
              <a:t>colonnes</a:t>
            </a:r>
            <a:r>
              <a:rPr lang="fr-FR" dirty="0" smtClean="0"/>
              <a:t> (centaines, dizaines et unités).</a:t>
            </a:r>
            <a:endParaRPr lang="fr-FR" dirty="0"/>
          </a:p>
        </p:txBody>
      </p:sp>
      <p:sp>
        <p:nvSpPr>
          <p:cNvPr id="4" name="Espace réservé du contenu 2"/>
          <p:cNvSpPr txBox="1">
            <a:spLocks/>
          </p:cNvSpPr>
          <p:nvPr/>
        </p:nvSpPr>
        <p:spPr>
          <a:xfrm>
            <a:off x="617035" y="3322766"/>
            <a:ext cx="8229600" cy="11143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Pour s’aider, on peut les mettre dans un tableau de numération.</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249767033"/>
              </p:ext>
            </p:extLst>
          </p:nvPr>
        </p:nvGraphicFramePr>
        <p:xfrm>
          <a:off x="724619" y="4502989"/>
          <a:ext cx="8091576" cy="2072066"/>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327803">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324353">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0546">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8245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380399761"/>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7</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1</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4</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5</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636912"/>
            <a:ext cx="8208912" cy="646331"/>
          </a:xfrm>
          <a:prstGeom prst="rect">
            <a:avLst/>
          </a:prstGeom>
          <a:noFill/>
        </p:spPr>
        <p:txBody>
          <a:bodyPr wrap="square" rtlCol="0">
            <a:spAutoFit/>
          </a:bodyPr>
          <a:lstStyle/>
          <a:p>
            <a:r>
              <a:rPr lang="fr-FR" dirty="0"/>
              <a:t>Pour lire ce nombre, je lis le nombre inscrit dans la classe des </a:t>
            </a:r>
            <a:r>
              <a:rPr lang="fr-FR" dirty="0" smtClean="0"/>
              <a:t>mille </a:t>
            </a:r>
            <a:r>
              <a:rPr lang="fr-FR" dirty="0"/>
              <a:t>et j’y ajoute le mot  « </a:t>
            </a:r>
            <a:r>
              <a:rPr lang="fr-FR" dirty="0" smtClean="0"/>
              <a:t>mille</a:t>
            </a:r>
            <a:r>
              <a:rPr lang="fr-FR" dirty="0"/>
              <a:t> </a:t>
            </a:r>
            <a:r>
              <a:rPr lang="fr-FR" dirty="0" smtClean="0"/>
              <a:t>». Cela donne :</a:t>
            </a:r>
            <a:endParaRPr lang="fr-FR" dirty="0"/>
          </a:p>
        </p:txBody>
      </p:sp>
      <p:grpSp>
        <p:nvGrpSpPr>
          <p:cNvPr id="14" name="Groupe 13"/>
          <p:cNvGrpSpPr/>
          <p:nvPr/>
        </p:nvGrpSpPr>
        <p:grpSpPr>
          <a:xfrm>
            <a:off x="6107690" y="1319803"/>
            <a:ext cx="648072" cy="957069"/>
            <a:chOff x="6107690" y="1319803"/>
            <a:chExt cx="648072" cy="957069"/>
          </a:xfrm>
        </p:grpSpPr>
        <p:sp>
          <p:nvSpPr>
            <p:cNvPr id="4" name="Ellipse 3"/>
            <p:cNvSpPr/>
            <p:nvPr/>
          </p:nvSpPr>
          <p:spPr>
            <a:xfrm>
              <a:off x="6107690" y="1772816"/>
              <a:ext cx="648072" cy="504056"/>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orme libre 5"/>
            <p:cNvSpPr/>
            <p:nvPr/>
          </p:nvSpPr>
          <p:spPr>
            <a:xfrm>
              <a:off x="6159260" y="1319803"/>
              <a:ext cx="504107" cy="491744"/>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7030A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6" name="ZoneTexte 15"/>
          <p:cNvSpPr txBox="1"/>
          <p:nvPr/>
        </p:nvSpPr>
        <p:spPr>
          <a:xfrm>
            <a:off x="2915816" y="2852936"/>
            <a:ext cx="1368152" cy="461665"/>
          </a:xfrm>
          <a:prstGeom prst="rect">
            <a:avLst/>
          </a:prstGeom>
          <a:noFill/>
          <a:ln>
            <a:noFill/>
          </a:ln>
        </p:spPr>
        <p:txBody>
          <a:bodyPr wrap="square" rtlCol="0">
            <a:spAutoFit/>
          </a:bodyPr>
          <a:lstStyle/>
          <a:p>
            <a:r>
              <a:rPr lang="fr-FR" sz="2400" dirty="0" smtClean="0">
                <a:solidFill>
                  <a:srgbClr val="7030A0"/>
                </a:solidFill>
              </a:rPr>
              <a:t>7 mille </a:t>
            </a:r>
            <a:endParaRPr lang="fr-FR" sz="2400" dirty="0">
              <a:solidFill>
                <a:srgbClr val="7030A0"/>
              </a:solidFill>
            </a:endParaRPr>
          </a:p>
        </p:txBody>
      </p:sp>
      <p:sp>
        <p:nvSpPr>
          <p:cNvPr id="17" name="ZoneTexte 16"/>
          <p:cNvSpPr txBox="1"/>
          <p:nvPr/>
        </p:nvSpPr>
        <p:spPr>
          <a:xfrm>
            <a:off x="683568" y="3538587"/>
            <a:ext cx="8208912" cy="369332"/>
          </a:xfrm>
          <a:prstGeom prst="rect">
            <a:avLst/>
          </a:prstGeom>
          <a:noFill/>
        </p:spPr>
        <p:txBody>
          <a:bodyPr wrap="square" rtlCol="0">
            <a:spAutoFit/>
          </a:bodyPr>
          <a:lstStyle/>
          <a:p>
            <a:r>
              <a:rPr lang="fr-FR" dirty="0" smtClean="0"/>
              <a:t>Puis je lis le nombre qu’il y a dans les unités simples.</a:t>
            </a:r>
            <a:endParaRPr lang="fr-FR" dirty="0"/>
          </a:p>
        </p:txBody>
      </p:sp>
      <p:grpSp>
        <p:nvGrpSpPr>
          <p:cNvPr id="15" name="Groupe 14"/>
          <p:cNvGrpSpPr/>
          <p:nvPr/>
        </p:nvGrpSpPr>
        <p:grpSpPr>
          <a:xfrm>
            <a:off x="6948265" y="1403683"/>
            <a:ext cx="1952921" cy="873189"/>
            <a:chOff x="6948265" y="1403683"/>
            <a:chExt cx="1952921" cy="873189"/>
          </a:xfrm>
        </p:grpSpPr>
        <p:sp>
          <p:nvSpPr>
            <p:cNvPr id="20" name="Ellipse 19"/>
            <p:cNvSpPr/>
            <p:nvPr/>
          </p:nvSpPr>
          <p:spPr>
            <a:xfrm>
              <a:off x="6948265" y="1772816"/>
              <a:ext cx="183087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sp>
          <p:nvSpPr>
            <p:cNvPr id="21" name="Forme libre 20"/>
            <p:cNvSpPr/>
            <p:nvPr/>
          </p:nvSpPr>
          <p:spPr>
            <a:xfrm rot="1510951">
              <a:off x="8397079" y="1403683"/>
              <a:ext cx="504107" cy="491744"/>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00B05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grpSp>
      <p:sp>
        <p:nvSpPr>
          <p:cNvPr id="23" name="ZoneTexte 22"/>
          <p:cNvSpPr txBox="1"/>
          <p:nvPr/>
        </p:nvSpPr>
        <p:spPr>
          <a:xfrm>
            <a:off x="5747650" y="3492420"/>
            <a:ext cx="1368152" cy="461665"/>
          </a:xfrm>
          <a:prstGeom prst="rect">
            <a:avLst/>
          </a:prstGeom>
          <a:noFill/>
          <a:ln>
            <a:noFill/>
          </a:ln>
        </p:spPr>
        <p:txBody>
          <a:bodyPr wrap="square" rtlCol="0">
            <a:spAutoFit/>
          </a:bodyPr>
          <a:lstStyle/>
          <a:p>
            <a:r>
              <a:rPr lang="fr-FR" sz="2400" dirty="0" smtClean="0">
                <a:solidFill>
                  <a:srgbClr val="00B050"/>
                </a:solidFill>
              </a:rPr>
              <a:t>145</a:t>
            </a:r>
            <a:r>
              <a:rPr lang="fr-FR" sz="2400" dirty="0" smtClean="0">
                <a:solidFill>
                  <a:srgbClr val="7030A0"/>
                </a:solidFill>
              </a:rPr>
              <a:t> </a:t>
            </a:r>
            <a:endParaRPr lang="fr-FR" sz="2400" dirty="0">
              <a:solidFill>
                <a:srgbClr val="7030A0"/>
              </a:solidFill>
            </a:endParaRPr>
          </a:p>
        </p:txBody>
      </p:sp>
      <p:sp>
        <p:nvSpPr>
          <p:cNvPr id="24" name="ZoneTexte 23"/>
          <p:cNvSpPr txBox="1"/>
          <p:nvPr/>
        </p:nvSpPr>
        <p:spPr>
          <a:xfrm>
            <a:off x="717346" y="4365104"/>
            <a:ext cx="8208912" cy="461665"/>
          </a:xfrm>
          <a:prstGeom prst="rect">
            <a:avLst/>
          </a:prstGeom>
          <a:noFill/>
        </p:spPr>
        <p:txBody>
          <a:bodyPr wrap="square" rtlCol="0">
            <a:spAutoFit/>
          </a:bodyPr>
          <a:lstStyle/>
          <a:p>
            <a:r>
              <a:rPr lang="fr-FR" sz="2400" dirty="0" smtClean="0">
                <a:solidFill>
                  <a:srgbClr val="FF3399"/>
                </a:solidFill>
              </a:rPr>
              <a:t>Le nombre se lit donc : sept-mille-cent-quarante-cinq</a:t>
            </a:r>
            <a:endParaRPr lang="fr-FR" sz="2400" dirty="0">
              <a:solidFill>
                <a:srgbClr val="FF3399"/>
              </a:solidFill>
            </a:endParaRPr>
          </a:p>
        </p:txBody>
      </p:sp>
      <p:sp>
        <p:nvSpPr>
          <p:cNvPr id="18" name="ZoneTexte 17"/>
          <p:cNvSpPr txBox="1"/>
          <p:nvPr/>
        </p:nvSpPr>
        <p:spPr>
          <a:xfrm>
            <a:off x="683568" y="5085184"/>
            <a:ext cx="8208912" cy="1384995"/>
          </a:xfrm>
          <a:prstGeom prst="rect">
            <a:avLst/>
          </a:prstGeom>
          <a:noFill/>
        </p:spPr>
        <p:txBody>
          <a:bodyPr wrap="square" rtlCol="0">
            <a:spAutoFit/>
          </a:bodyPr>
          <a:lstStyle/>
          <a:p>
            <a:r>
              <a:rPr lang="fr-FR" sz="2000" dirty="0" smtClean="0"/>
              <a:t>Pour écrire ce nombre, en dehors du tableau de numération, je sépare bien les classes (je groupe les chiffres par 3 en partant de la droite). Ainsi, le nombre est plus facile à lire : </a:t>
            </a:r>
          </a:p>
          <a:p>
            <a:pPr algn="ctr"/>
            <a:r>
              <a:rPr lang="fr-FR" sz="2400" dirty="0" smtClean="0"/>
              <a:t>7  145</a:t>
            </a:r>
            <a:endParaRPr lang="fr-FR" sz="2400" dirty="0"/>
          </a:p>
        </p:txBody>
      </p:sp>
    </p:spTree>
    <p:extLst>
      <p:ext uri="{BB962C8B-B14F-4D97-AF65-F5344CB8AC3E}">
        <p14:creationId xmlns:p14="http://schemas.microsoft.com/office/powerpoint/2010/main" val="211578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3" grpId="0"/>
      <p:bldP spid="24"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962674"/>
          </a:xfrm>
        </p:spPr>
        <p:txBody>
          <a:bodyPr>
            <a:normAutofit/>
          </a:bodyPr>
          <a:lstStyle/>
          <a:p>
            <a:pPr algn="just"/>
            <a:r>
              <a:rPr lang="fr-FR" sz="4000" dirty="0" smtClean="0"/>
              <a:t>Une fois qu’on a compris ça, on est capable de lire de très grands nombres très facilement. Il suffit de répéter le même procédé dans chaque classe.</a:t>
            </a:r>
            <a:endParaRPr lang="fr-FR" sz="4000" dirty="0"/>
          </a:p>
        </p:txBody>
      </p:sp>
    </p:spTree>
    <p:extLst>
      <p:ext uri="{BB962C8B-B14F-4D97-AF65-F5344CB8AC3E}">
        <p14:creationId xmlns:p14="http://schemas.microsoft.com/office/powerpoint/2010/main" val="2638658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Lire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326104965"/>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4</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1</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5</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3</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2</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9</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5</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636912"/>
            <a:ext cx="8208912" cy="369332"/>
          </a:xfrm>
          <a:prstGeom prst="rect">
            <a:avLst/>
          </a:prstGeom>
          <a:noFill/>
        </p:spPr>
        <p:txBody>
          <a:bodyPr wrap="square" rtlCol="0">
            <a:spAutoFit/>
          </a:bodyPr>
          <a:lstStyle/>
          <a:p>
            <a:r>
              <a:rPr lang="fr-FR" dirty="0" smtClean="0"/>
              <a:t>Je lis d’abord le nombre dans la classe des milliards et j’y ajoute le mot « milliards ».</a:t>
            </a:r>
            <a:endParaRPr lang="fr-FR" dirty="0"/>
          </a:p>
        </p:txBody>
      </p:sp>
      <p:sp>
        <p:nvSpPr>
          <p:cNvPr id="4" name="Ellipse 3"/>
          <p:cNvSpPr/>
          <p:nvPr/>
        </p:nvSpPr>
        <p:spPr>
          <a:xfrm>
            <a:off x="4860032" y="1772816"/>
            <a:ext cx="1895730" cy="504056"/>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Forme libre 5"/>
          <p:cNvSpPr/>
          <p:nvPr/>
        </p:nvSpPr>
        <p:spPr>
          <a:xfrm>
            <a:off x="6084168" y="1319801"/>
            <a:ext cx="506408" cy="547903"/>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7030A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725972" y="3006244"/>
            <a:ext cx="1872208" cy="461665"/>
          </a:xfrm>
          <a:prstGeom prst="rect">
            <a:avLst/>
          </a:prstGeom>
          <a:noFill/>
          <a:ln>
            <a:noFill/>
          </a:ln>
        </p:spPr>
        <p:txBody>
          <a:bodyPr wrap="square" rtlCol="0">
            <a:spAutoFit/>
          </a:bodyPr>
          <a:lstStyle/>
          <a:p>
            <a:r>
              <a:rPr lang="fr-FR" sz="2400" dirty="0" smtClean="0">
                <a:solidFill>
                  <a:schemeClr val="accent6">
                    <a:lumMod val="75000"/>
                  </a:schemeClr>
                </a:solidFill>
              </a:rPr>
              <a:t>24 milliards </a:t>
            </a:r>
            <a:endParaRPr lang="fr-FR" sz="2400" dirty="0">
              <a:solidFill>
                <a:schemeClr val="accent6">
                  <a:lumMod val="75000"/>
                </a:schemeClr>
              </a:solidFill>
            </a:endParaRPr>
          </a:p>
        </p:txBody>
      </p:sp>
      <p:sp>
        <p:nvSpPr>
          <p:cNvPr id="17" name="ZoneTexte 16"/>
          <p:cNvSpPr txBox="1"/>
          <p:nvPr/>
        </p:nvSpPr>
        <p:spPr>
          <a:xfrm>
            <a:off x="683568" y="3538587"/>
            <a:ext cx="8286724" cy="369332"/>
          </a:xfrm>
          <a:prstGeom prst="rect">
            <a:avLst/>
          </a:prstGeom>
          <a:noFill/>
        </p:spPr>
        <p:txBody>
          <a:bodyPr wrap="square" rtlCol="0">
            <a:spAutoFit/>
          </a:bodyPr>
          <a:lstStyle/>
          <a:p>
            <a:r>
              <a:rPr lang="fr-FR" dirty="0" smtClean="0"/>
              <a:t>Puis je lis le nombre qu’il y a dans </a:t>
            </a:r>
            <a:r>
              <a:rPr lang="fr-FR" dirty="0"/>
              <a:t>la classe des </a:t>
            </a:r>
            <a:r>
              <a:rPr lang="fr-FR" dirty="0" smtClean="0"/>
              <a:t>millions </a:t>
            </a:r>
            <a:r>
              <a:rPr lang="fr-FR" dirty="0"/>
              <a:t>et j’y ajoute le mot « </a:t>
            </a:r>
            <a:r>
              <a:rPr lang="fr-FR" dirty="0" smtClean="0"/>
              <a:t>millions</a:t>
            </a:r>
            <a:r>
              <a:rPr lang="fr-FR" dirty="0"/>
              <a:t> </a:t>
            </a:r>
            <a:r>
              <a:rPr lang="fr-FR" dirty="0" smtClean="0"/>
              <a:t>».</a:t>
            </a:r>
            <a:endParaRPr lang="fr-FR" dirty="0"/>
          </a:p>
        </p:txBody>
      </p:sp>
      <p:grpSp>
        <p:nvGrpSpPr>
          <p:cNvPr id="15" name="Groupe 14"/>
          <p:cNvGrpSpPr/>
          <p:nvPr/>
        </p:nvGrpSpPr>
        <p:grpSpPr>
          <a:xfrm>
            <a:off x="6948265" y="1403683"/>
            <a:ext cx="1952921" cy="873189"/>
            <a:chOff x="6948265" y="1403683"/>
            <a:chExt cx="1952921" cy="873189"/>
          </a:xfrm>
        </p:grpSpPr>
        <p:sp>
          <p:nvSpPr>
            <p:cNvPr id="20" name="Ellipse 19"/>
            <p:cNvSpPr/>
            <p:nvPr/>
          </p:nvSpPr>
          <p:spPr>
            <a:xfrm>
              <a:off x="6948265" y="1772816"/>
              <a:ext cx="183087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sp>
          <p:nvSpPr>
            <p:cNvPr id="21" name="Forme libre 20"/>
            <p:cNvSpPr/>
            <p:nvPr/>
          </p:nvSpPr>
          <p:spPr>
            <a:xfrm rot="1510951">
              <a:off x="8397079" y="1403683"/>
              <a:ext cx="504107" cy="491744"/>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00B05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grpSp>
      <p:sp>
        <p:nvSpPr>
          <p:cNvPr id="23" name="ZoneTexte 22"/>
          <p:cNvSpPr txBox="1"/>
          <p:nvPr/>
        </p:nvSpPr>
        <p:spPr>
          <a:xfrm>
            <a:off x="761380" y="3897998"/>
            <a:ext cx="1722388" cy="461665"/>
          </a:xfrm>
          <a:prstGeom prst="rect">
            <a:avLst/>
          </a:prstGeom>
          <a:noFill/>
          <a:ln>
            <a:noFill/>
          </a:ln>
        </p:spPr>
        <p:txBody>
          <a:bodyPr wrap="square" rtlCol="0">
            <a:spAutoFit/>
          </a:bodyPr>
          <a:lstStyle/>
          <a:p>
            <a:r>
              <a:rPr lang="fr-FR" sz="2400" dirty="0" smtClean="0">
                <a:solidFill>
                  <a:srgbClr val="0000FF"/>
                </a:solidFill>
              </a:rPr>
              <a:t>120 millions </a:t>
            </a:r>
            <a:endParaRPr lang="fr-FR" sz="2400" dirty="0">
              <a:solidFill>
                <a:srgbClr val="0000FF"/>
              </a:solidFill>
            </a:endParaRPr>
          </a:p>
        </p:txBody>
      </p:sp>
      <p:sp>
        <p:nvSpPr>
          <p:cNvPr id="24" name="ZoneTexte 23"/>
          <p:cNvSpPr txBox="1"/>
          <p:nvPr/>
        </p:nvSpPr>
        <p:spPr>
          <a:xfrm>
            <a:off x="332154" y="5877272"/>
            <a:ext cx="8208912" cy="830997"/>
          </a:xfrm>
          <a:prstGeom prst="rect">
            <a:avLst/>
          </a:prstGeom>
          <a:noFill/>
        </p:spPr>
        <p:txBody>
          <a:bodyPr wrap="square" rtlCol="0">
            <a:spAutoFit/>
          </a:bodyPr>
          <a:lstStyle/>
          <a:p>
            <a:r>
              <a:rPr lang="fr-FR" sz="2400" dirty="0" smtClean="0">
                <a:solidFill>
                  <a:srgbClr val="FF3399"/>
                </a:solidFill>
              </a:rPr>
              <a:t>Le nombre se lit donc : vingt-quatre-milliards-cent-vingt-millions-cinq-cent-trois-mille-deux-cent-quatre-vingt-quinze</a:t>
            </a:r>
            <a:endParaRPr lang="fr-FR" sz="2400" dirty="0">
              <a:solidFill>
                <a:srgbClr val="FF3399"/>
              </a:solidFill>
            </a:endParaRPr>
          </a:p>
        </p:txBody>
      </p:sp>
      <p:sp>
        <p:nvSpPr>
          <p:cNvPr id="18" name="Ellipse 17"/>
          <p:cNvSpPr/>
          <p:nvPr/>
        </p:nvSpPr>
        <p:spPr>
          <a:xfrm>
            <a:off x="2860478" y="1778065"/>
            <a:ext cx="1895730" cy="504056"/>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Ellipse 18"/>
          <p:cNvSpPr/>
          <p:nvPr/>
        </p:nvSpPr>
        <p:spPr>
          <a:xfrm>
            <a:off x="1403648" y="1791941"/>
            <a:ext cx="1319666" cy="50405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Forme libre 21"/>
          <p:cNvSpPr/>
          <p:nvPr/>
        </p:nvSpPr>
        <p:spPr>
          <a:xfrm>
            <a:off x="4139952" y="1319801"/>
            <a:ext cx="506408" cy="597031"/>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0000FF"/>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orme libre 24"/>
          <p:cNvSpPr/>
          <p:nvPr/>
        </p:nvSpPr>
        <p:spPr>
          <a:xfrm>
            <a:off x="2123727" y="1319801"/>
            <a:ext cx="446161" cy="547903"/>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chemeClr val="accent6">
                <a:lumMod val="7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683292" y="4359663"/>
            <a:ext cx="8208912" cy="369332"/>
          </a:xfrm>
          <a:prstGeom prst="rect">
            <a:avLst/>
          </a:prstGeom>
          <a:noFill/>
        </p:spPr>
        <p:txBody>
          <a:bodyPr wrap="square" rtlCol="0">
            <a:spAutoFit/>
          </a:bodyPr>
          <a:lstStyle/>
          <a:p>
            <a:r>
              <a:rPr lang="fr-FR" dirty="0" smtClean="0"/>
              <a:t>Puis je lis le nombre qu’il y a dans </a:t>
            </a:r>
            <a:r>
              <a:rPr lang="fr-FR" dirty="0"/>
              <a:t>la classe des </a:t>
            </a:r>
            <a:r>
              <a:rPr lang="fr-FR" dirty="0" smtClean="0"/>
              <a:t>mille </a:t>
            </a:r>
            <a:r>
              <a:rPr lang="fr-FR" dirty="0"/>
              <a:t>et j’y ajoute le mot « </a:t>
            </a:r>
            <a:r>
              <a:rPr lang="fr-FR" dirty="0" smtClean="0"/>
              <a:t>mille</a:t>
            </a:r>
            <a:r>
              <a:rPr lang="fr-FR" dirty="0"/>
              <a:t> </a:t>
            </a:r>
            <a:r>
              <a:rPr lang="fr-FR" dirty="0" smtClean="0"/>
              <a:t>».</a:t>
            </a:r>
            <a:endParaRPr lang="fr-FR" dirty="0"/>
          </a:p>
        </p:txBody>
      </p:sp>
      <p:sp>
        <p:nvSpPr>
          <p:cNvPr id="27" name="ZoneTexte 26"/>
          <p:cNvSpPr txBox="1"/>
          <p:nvPr/>
        </p:nvSpPr>
        <p:spPr>
          <a:xfrm>
            <a:off x="800882" y="4746696"/>
            <a:ext cx="1722388" cy="461665"/>
          </a:xfrm>
          <a:prstGeom prst="rect">
            <a:avLst/>
          </a:prstGeom>
          <a:noFill/>
          <a:ln>
            <a:noFill/>
          </a:ln>
        </p:spPr>
        <p:txBody>
          <a:bodyPr wrap="square" rtlCol="0">
            <a:spAutoFit/>
          </a:bodyPr>
          <a:lstStyle/>
          <a:p>
            <a:r>
              <a:rPr lang="fr-FR" sz="2400" dirty="0" smtClean="0">
                <a:solidFill>
                  <a:srgbClr val="7030A0"/>
                </a:solidFill>
              </a:rPr>
              <a:t>503 mille </a:t>
            </a:r>
            <a:endParaRPr lang="fr-FR" sz="2400" dirty="0">
              <a:solidFill>
                <a:srgbClr val="7030A0"/>
              </a:solidFill>
            </a:endParaRPr>
          </a:p>
        </p:txBody>
      </p:sp>
      <p:sp>
        <p:nvSpPr>
          <p:cNvPr id="28" name="ZoneTexte 27"/>
          <p:cNvSpPr txBox="1"/>
          <p:nvPr/>
        </p:nvSpPr>
        <p:spPr>
          <a:xfrm>
            <a:off x="761380" y="5208361"/>
            <a:ext cx="8208912" cy="369332"/>
          </a:xfrm>
          <a:prstGeom prst="rect">
            <a:avLst/>
          </a:prstGeom>
          <a:noFill/>
        </p:spPr>
        <p:txBody>
          <a:bodyPr wrap="square" rtlCol="0">
            <a:spAutoFit/>
          </a:bodyPr>
          <a:lstStyle/>
          <a:p>
            <a:r>
              <a:rPr lang="fr-FR" dirty="0" smtClean="0"/>
              <a:t>Enfin je lis le nombre qu’il y a dans </a:t>
            </a:r>
            <a:r>
              <a:rPr lang="fr-FR" dirty="0"/>
              <a:t>la classe </a:t>
            </a:r>
            <a:r>
              <a:rPr lang="fr-FR" dirty="0" smtClean="0"/>
              <a:t>des unités simples.</a:t>
            </a:r>
            <a:endParaRPr lang="fr-FR" dirty="0"/>
          </a:p>
        </p:txBody>
      </p:sp>
      <p:sp>
        <p:nvSpPr>
          <p:cNvPr id="29" name="ZoneTexte 28"/>
          <p:cNvSpPr txBox="1"/>
          <p:nvPr/>
        </p:nvSpPr>
        <p:spPr>
          <a:xfrm>
            <a:off x="800882" y="5577693"/>
            <a:ext cx="1722388" cy="461665"/>
          </a:xfrm>
          <a:prstGeom prst="rect">
            <a:avLst/>
          </a:prstGeom>
          <a:noFill/>
          <a:ln>
            <a:noFill/>
          </a:ln>
        </p:spPr>
        <p:txBody>
          <a:bodyPr wrap="square" rtlCol="0">
            <a:spAutoFit/>
          </a:bodyPr>
          <a:lstStyle/>
          <a:p>
            <a:r>
              <a:rPr lang="fr-FR" sz="2400" dirty="0" smtClean="0">
                <a:solidFill>
                  <a:srgbClr val="00B050"/>
                </a:solidFill>
              </a:rPr>
              <a:t>295</a:t>
            </a:r>
            <a:endParaRPr lang="fr-FR" sz="2400" dirty="0">
              <a:solidFill>
                <a:srgbClr val="00B050"/>
              </a:solidFill>
            </a:endParaRPr>
          </a:p>
        </p:txBody>
      </p:sp>
    </p:spTree>
    <p:extLst>
      <p:ext uri="{BB962C8B-B14F-4D97-AF65-F5344CB8AC3E}">
        <p14:creationId xmlns:p14="http://schemas.microsoft.com/office/powerpoint/2010/main" val="298663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animBg="1"/>
      <p:bldP spid="16" grpId="0"/>
      <p:bldP spid="17" grpId="0"/>
      <p:bldP spid="23" grpId="0"/>
      <p:bldP spid="24" grpId="0"/>
      <p:bldP spid="18" grpId="0" animBg="1"/>
      <p:bldP spid="19" grpId="0" animBg="1"/>
      <p:bldP spid="22" grpId="0" animBg="1"/>
      <p:bldP spid="25" grpId="0" animBg="1"/>
      <p:bldP spid="26" grpId="0"/>
      <p:bldP spid="27" grpId="0"/>
      <p:bldP spid="28"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3399"/>
                </a:solidFill>
              </a:rPr>
              <a:t>Lire les grands nombres</a:t>
            </a:r>
            <a:endParaRPr lang="fr-FR" dirty="0">
              <a:solidFill>
                <a:srgbClr val="FF339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738924876"/>
              </p:ext>
            </p:extLst>
          </p:nvPr>
        </p:nvGraphicFramePr>
        <p:xfrm>
          <a:off x="724619" y="1107584"/>
          <a:ext cx="8091576" cy="1169288"/>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195635">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5635">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768">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4</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2</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5</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fr-FR" dirty="0" smtClean="0"/>
                        <a:t>0</a:t>
                      </a:r>
                      <a:endParaRPr lang="fr-FR"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3" name="ZoneTexte 2"/>
          <p:cNvSpPr txBox="1"/>
          <p:nvPr/>
        </p:nvSpPr>
        <p:spPr>
          <a:xfrm>
            <a:off x="683568" y="2636912"/>
            <a:ext cx="8208912" cy="369332"/>
          </a:xfrm>
          <a:prstGeom prst="rect">
            <a:avLst/>
          </a:prstGeom>
          <a:noFill/>
        </p:spPr>
        <p:txBody>
          <a:bodyPr wrap="square" rtlCol="0">
            <a:spAutoFit/>
          </a:bodyPr>
          <a:lstStyle/>
          <a:p>
            <a:r>
              <a:rPr lang="fr-FR" dirty="0" smtClean="0"/>
              <a:t>Je lis d’abord le nombre dans la classe des milliards et j’y ajoute le mot « milliards ».</a:t>
            </a:r>
            <a:endParaRPr lang="fr-FR" dirty="0"/>
          </a:p>
        </p:txBody>
      </p:sp>
      <p:sp>
        <p:nvSpPr>
          <p:cNvPr id="4" name="Ellipse 3"/>
          <p:cNvSpPr/>
          <p:nvPr/>
        </p:nvSpPr>
        <p:spPr>
          <a:xfrm>
            <a:off x="4860032" y="1772816"/>
            <a:ext cx="1895730" cy="504056"/>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Forme libre 5"/>
          <p:cNvSpPr/>
          <p:nvPr/>
        </p:nvSpPr>
        <p:spPr>
          <a:xfrm>
            <a:off x="6084168" y="1319801"/>
            <a:ext cx="506408" cy="547903"/>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7030A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725972" y="3006244"/>
            <a:ext cx="1872208" cy="461665"/>
          </a:xfrm>
          <a:prstGeom prst="rect">
            <a:avLst/>
          </a:prstGeom>
          <a:noFill/>
          <a:ln>
            <a:noFill/>
          </a:ln>
        </p:spPr>
        <p:txBody>
          <a:bodyPr wrap="square" rtlCol="0">
            <a:spAutoFit/>
          </a:bodyPr>
          <a:lstStyle/>
          <a:p>
            <a:r>
              <a:rPr lang="fr-FR" sz="2400" dirty="0" smtClean="0">
                <a:solidFill>
                  <a:schemeClr val="accent6">
                    <a:lumMod val="75000"/>
                  </a:schemeClr>
                </a:solidFill>
              </a:rPr>
              <a:t>40 milliards </a:t>
            </a:r>
            <a:endParaRPr lang="fr-FR" sz="2400" dirty="0">
              <a:solidFill>
                <a:schemeClr val="accent6">
                  <a:lumMod val="75000"/>
                </a:schemeClr>
              </a:solidFill>
            </a:endParaRPr>
          </a:p>
        </p:txBody>
      </p:sp>
      <p:sp>
        <p:nvSpPr>
          <p:cNvPr id="17" name="ZoneTexte 16"/>
          <p:cNvSpPr txBox="1"/>
          <p:nvPr/>
        </p:nvSpPr>
        <p:spPr>
          <a:xfrm>
            <a:off x="683568" y="3538587"/>
            <a:ext cx="8286724" cy="369332"/>
          </a:xfrm>
          <a:prstGeom prst="rect">
            <a:avLst/>
          </a:prstGeom>
          <a:noFill/>
        </p:spPr>
        <p:txBody>
          <a:bodyPr wrap="square" rtlCol="0">
            <a:spAutoFit/>
          </a:bodyPr>
          <a:lstStyle/>
          <a:p>
            <a:r>
              <a:rPr lang="fr-FR" dirty="0" smtClean="0"/>
              <a:t>Puis je lis le nombre qu’il y a dans </a:t>
            </a:r>
            <a:r>
              <a:rPr lang="fr-FR" dirty="0"/>
              <a:t>la classe des </a:t>
            </a:r>
            <a:r>
              <a:rPr lang="fr-FR" dirty="0" smtClean="0"/>
              <a:t>millions.</a:t>
            </a:r>
            <a:endParaRPr lang="fr-FR" dirty="0"/>
          </a:p>
        </p:txBody>
      </p:sp>
      <p:grpSp>
        <p:nvGrpSpPr>
          <p:cNvPr id="15" name="Groupe 14"/>
          <p:cNvGrpSpPr/>
          <p:nvPr/>
        </p:nvGrpSpPr>
        <p:grpSpPr>
          <a:xfrm>
            <a:off x="6948265" y="1403683"/>
            <a:ext cx="1952921" cy="873189"/>
            <a:chOff x="6948265" y="1403683"/>
            <a:chExt cx="1952921" cy="873189"/>
          </a:xfrm>
        </p:grpSpPr>
        <p:sp>
          <p:nvSpPr>
            <p:cNvPr id="20" name="Ellipse 19"/>
            <p:cNvSpPr/>
            <p:nvPr/>
          </p:nvSpPr>
          <p:spPr>
            <a:xfrm>
              <a:off x="6948265" y="1772816"/>
              <a:ext cx="183087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sp>
          <p:nvSpPr>
            <p:cNvPr id="21" name="Forme libre 20"/>
            <p:cNvSpPr/>
            <p:nvPr/>
          </p:nvSpPr>
          <p:spPr>
            <a:xfrm rot="1510951">
              <a:off x="8397079" y="1403683"/>
              <a:ext cx="504107" cy="491744"/>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00B05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grpSp>
      <p:sp>
        <p:nvSpPr>
          <p:cNvPr id="23" name="ZoneTexte 22"/>
          <p:cNvSpPr txBox="1"/>
          <p:nvPr/>
        </p:nvSpPr>
        <p:spPr>
          <a:xfrm>
            <a:off x="761380" y="3897998"/>
            <a:ext cx="7699052" cy="461665"/>
          </a:xfrm>
          <a:prstGeom prst="rect">
            <a:avLst/>
          </a:prstGeom>
          <a:noFill/>
          <a:ln>
            <a:noFill/>
          </a:ln>
        </p:spPr>
        <p:txBody>
          <a:bodyPr wrap="square" rtlCol="0">
            <a:spAutoFit/>
          </a:bodyPr>
          <a:lstStyle/>
          <a:p>
            <a:r>
              <a:rPr lang="fr-FR" sz="2400" dirty="0" smtClean="0">
                <a:solidFill>
                  <a:srgbClr val="0000FF"/>
                </a:solidFill>
              </a:rPr>
              <a:t>Comme le nombre est zéro, je ne dis rien !</a:t>
            </a:r>
            <a:endParaRPr lang="fr-FR" sz="2400" dirty="0">
              <a:solidFill>
                <a:srgbClr val="0000FF"/>
              </a:solidFill>
            </a:endParaRPr>
          </a:p>
        </p:txBody>
      </p:sp>
      <p:sp>
        <p:nvSpPr>
          <p:cNvPr id="24" name="ZoneTexte 23"/>
          <p:cNvSpPr txBox="1"/>
          <p:nvPr/>
        </p:nvSpPr>
        <p:spPr>
          <a:xfrm>
            <a:off x="332154" y="5877272"/>
            <a:ext cx="8208912" cy="830997"/>
          </a:xfrm>
          <a:prstGeom prst="rect">
            <a:avLst/>
          </a:prstGeom>
          <a:noFill/>
        </p:spPr>
        <p:txBody>
          <a:bodyPr wrap="square" rtlCol="0">
            <a:spAutoFit/>
          </a:bodyPr>
          <a:lstStyle/>
          <a:p>
            <a:r>
              <a:rPr lang="fr-FR" sz="2400" dirty="0" smtClean="0">
                <a:solidFill>
                  <a:srgbClr val="FF3399"/>
                </a:solidFill>
              </a:rPr>
              <a:t>Le nombre se lit donc : quarante-milliards-deux-cent-vingt-cinq-mille</a:t>
            </a:r>
            <a:endParaRPr lang="fr-FR" sz="2400" dirty="0">
              <a:solidFill>
                <a:srgbClr val="FF3399"/>
              </a:solidFill>
            </a:endParaRPr>
          </a:p>
        </p:txBody>
      </p:sp>
      <p:sp>
        <p:nvSpPr>
          <p:cNvPr id="18" name="Ellipse 17"/>
          <p:cNvSpPr/>
          <p:nvPr/>
        </p:nvSpPr>
        <p:spPr>
          <a:xfrm>
            <a:off x="2860478" y="1778065"/>
            <a:ext cx="1895730" cy="504056"/>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Ellipse 18"/>
          <p:cNvSpPr/>
          <p:nvPr/>
        </p:nvSpPr>
        <p:spPr>
          <a:xfrm>
            <a:off x="1403648" y="1791941"/>
            <a:ext cx="1319666" cy="50405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Forme libre 21"/>
          <p:cNvSpPr/>
          <p:nvPr/>
        </p:nvSpPr>
        <p:spPr>
          <a:xfrm>
            <a:off x="4139952" y="1319801"/>
            <a:ext cx="506408" cy="597031"/>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rgbClr val="0000FF"/>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orme libre 24"/>
          <p:cNvSpPr/>
          <p:nvPr/>
        </p:nvSpPr>
        <p:spPr>
          <a:xfrm>
            <a:off x="2123727" y="1319801"/>
            <a:ext cx="446161" cy="547903"/>
          </a:xfrm>
          <a:custGeom>
            <a:avLst/>
            <a:gdLst>
              <a:gd name="connsiteX0" fmla="*/ 465827 w 504107"/>
              <a:gd name="connsiteY0" fmla="*/ 491744 h 491744"/>
              <a:gd name="connsiteX1" fmla="*/ 457200 w 504107"/>
              <a:gd name="connsiteY1" fmla="*/ 77676 h 491744"/>
              <a:gd name="connsiteX2" fmla="*/ 0 w 504107"/>
              <a:gd name="connsiteY2" fmla="*/ 39 h 491744"/>
              <a:gd name="connsiteX3" fmla="*/ 0 w 504107"/>
              <a:gd name="connsiteY3" fmla="*/ 39 h 491744"/>
            </a:gdLst>
            <a:ahLst/>
            <a:cxnLst>
              <a:cxn ang="0">
                <a:pos x="connsiteX0" y="connsiteY0"/>
              </a:cxn>
              <a:cxn ang="0">
                <a:pos x="connsiteX1" y="connsiteY1"/>
              </a:cxn>
              <a:cxn ang="0">
                <a:pos x="connsiteX2" y="connsiteY2"/>
              </a:cxn>
              <a:cxn ang="0">
                <a:pos x="connsiteX3" y="connsiteY3"/>
              </a:cxn>
            </a:cxnLst>
            <a:rect l="l" t="t" r="r" b="b"/>
            <a:pathLst>
              <a:path w="504107" h="491744">
                <a:moveTo>
                  <a:pt x="465827" y="491744"/>
                </a:moveTo>
                <a:cubicBezTo>
                  <a:pt x="500332" y="325685"/>
                  <a:pt x="534838" y="159627"/>
                  <a:pt x="457200" y="77676"/>
                </a:cubicBezTo>
                <a:cubicBezTo>
                  <a:pt x="379562" y="-4275"/>
                  <a:pt x="0" y="39"/>
                  <a:pt x="0" y="39"/>
                </a:cubicBezTo>
                <a:lnTo>
                  <a:pt x="0" y="39"/>
                </a:lnTo>
              </a:path>
            </a:pathLst>
          </a:custGeom>
          <a:noFill/>
          <a:ln>
            <a:solidFill>
              <a:schemeClr val="accent6">
                <a:lumMod val="7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683292" y="4359663"/>
            <a:ext cx="8208912" cy="369332"/>
          </a:xfrm>
          <a:prstGeom prst="rect">
            <a:avLst/>
          </a:prstGeom>
          <a:noFill/>
        </p:spPr>
        <p:txBody>
          <a:bodyPr wrap="square" rtlCol="0">
            <a:spAutoFit/>
          </a:bodyPr>
          <a:lstStyle/>
          <a:p>
            <a:r>
              <a:rPr lang="fr-FR" dirty="0" smtClean="0"/>
              <a:t>Puis je lis le nombre qu’il y a dans </a:t>
            </a:r>
            <a:r>
              <a:rPr lang="fr-FR" dirty="0"/>
              <a:t>la classe des </a:t>
            </a:r>
            <a:r>
              <a:rPr lang="fr-FR" dirty="0" smtClean="0"/>
              <a:t>mille </a:t>
            </a:r>
            <a:r>
              <a:rPr lang="fr-FR" dirty="0"/>
              <a:t>et j’y ajoute le mot « </a:t>
            </a:r>
            <a:r>
              <a:rPr lang="fr-FR" dirty="0" smtClean="0"/>
              <a:t>mille</a:t>
            </a:r>
            <a:r>
              <a:rPr lang="fr-FR" dirty="0"/>
              <a:t> </a:t>
            </a:r>
            <a:r>
              <a:rPr lang="fr-FR" dirty="0" smtClean="0"/>
              <a:t>».</a:t>
            </a:r>
            <a:endParaRPr lang="fr-FR" dirty="0"/>
          </a:p>
        </p:txBody>
      </p:sp>
      <p:sp>
        <p:nvSpPr>
          <p:cNvPr id="27" name="ZoneTexte 26"/>
          <p:cNvSpPr txBox="1"/>
          <p:nvPr/>
        </p:nvSpPr>
        <p:spPr>
          <a:xfrm>
            <a:off x="800882" y="4746696"/>
            <a:ext cx="1722388" cy="461665"/>
          </a:xfrm>
          <a:prstGeom prst="rect">
            <a:avLst/>
          </a:prstGeom>
          <a:noFill/>
          <a:ln>
            <a:noFill/>
          </a:ln>
        </p:spPr>
        <p:txBody>
          <a:bodyPr wrap="square" rtlCol="0">
            <a:spAutoFit/>
          </a:bodyPr>
          <a:lstStyle/>
          <a:p>
            <a:r>
              <a:rPr lang="fr-FR" sz="2400" dirty="0" smtClean="0">
                <a:solidFill>
                  <a:srgbClr val="7030A0"/>
                </a:solidFill>
              </a:rPr>
              <a:t>225 mille </a:t>
            </a:r>
            <a:endParaRPr lang="fr-FR" sz="2400" dirty="0">
              <a:solidFill>
                <a:srgbClr val="7030A0"/>
              </a:solidFill>
            </a:endParaRPr>
          </a:p>
        </p:txBody>
      </p:sp>
      <p:sp>
        <p:nvSpPr>
          <p:cNvPr id="28" name="ZoneTexte 27"/>
          <p:cNvSpPr txBox="1"/>
          <p:nvPr/>
        </p:nvSpPr>
        <p:spPr>
          <a:xfrm>
            <a:off x="761380" y="5208361"/>
            <a:ext cx="8208912" cy="369332"/>
          </a:xfrm>
          <a:prstGeom prst="rect">
            <a:avLst/>
          </a:prstGeom>
          <a:noFill/>
        </p:spPr>
        <p:txBody>
          <a:bodyPr wrap="square" rtlCol="0">
            <a:spAutoFit/>
          </a:bodyPr>
          <a:lstStyle/>
          <a:p>
            <a:r>
              <a:rPr lang="fr-FR" dirty="0" smtClean="0"/>
              <a:t>Enfin je lis le nombre qu’il y a dans </a:t>
            </a:r>
            <a:r>
              <a:rPr lang="fr-FR" dirty="0"/>
              <a:t>la classe </a:t>
            </a:r>
            <a:r>
              <a:rPr lang="fr-FR" dirty="0" smtClean="0"/>
              <a:t>des unités simples.</a:t>
            </a:r>
            <a:endParaRPr lang="fr-FR" dirty="0"/>
          </a:p>
        </p:txBody>
      </p:sp>
      <p:sp>
        <p:nvSpPr>
          <p:cNvPr id="29" name="ZoneTexte 28"/>
          <p:cNvSpPr txBox="1"/>
          <p:nvPr/>
        </p:nvSpPr>
        <p:spPr>
          <a:xfrm>
            <a:off x="800882" y="5577692"/>
            <a:ext cx="5643326" cy="461665"/>
          </a:xfrm>
          <a:prstGeom prst="rect">
            <a:avLst/>
          </a:prstGeom>
          <a:noFill/>
          <a:ln>
            <a:noFill/>
          </a:ln>
        </p:spPr>
        <p:txBody>
          <a:bodyPr wrap="square" rtlCol="0">
            <a:spAutoFit/>
          </a:bodyPr>
          <a:lstStyle/>
          <a:p>
            <a:r>
              <a:rPr lang="fr-FR" sz="2400" dirty="0">
                <a:solidFill>
                  <a:srgbClr val="00B050"/>
                </a:solidFill>
              </a:rPr>
              <a:t>Comme le nombre est zéro, je ne dis rien !</a:t>
            </a:r>
          </a:p>
        </p:txBody>
      </p:sp>
    </p:spTree>
    <p:extLst>
      <p:ext uri="{BB962C8B-B14F-4D97-AF65-F5344CB8AC3E}">
        <p14:creationId xmlns:p14="http://schemas.microsoft.com/office/powerpoint/2010/main" val="8711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animBg="1"/>
      <p:bldP spid="16" grpId="0"/>
      <p:bldP spid="17" grpId="0"/>
      <p:bldP spid="23" grpId="0"/>
      <p:bldP spid="24" grpId="0"/>
      <p:bldP spid="18" grpId="0" animBg="1"/>
      <p:bldP spid="19" grpId="0" animBg="1"/>
      <p:bldP spid="22" grpId="0" animBg="1"/>
      <p:bldP spid="25" grpId="0" animBg="1"/>
      <p:bldP spid="26" grpId="0"/>
      <p:bldP spid="27" grpId="0"/>
      <p:bldP spid="28" grpId="0"/>
      <p:bldP spid="29"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928</Words>
  <Application>Microsoft Macintosh PowerPoint</Application>
  <PresentationFormat>Présentation à l'écran (4:3)</PresentationFormat>
  <Paragraphs>281</Paragraphs>
  <Slides>14</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Cursif</vt:lpstr>
      <vt:lpstr>Script Ecole 2</vt:lpstr>
      <vt:lpstr>Thème Office</vt:lpstr>
      <vt:lpstr>Numération</vt:lpstr>
      <vt:lpstr>Aujourd’hui, nous allons travailler en numération. Nous allons apprendre à lire et à écrire les grands nombres.</vt:lpstr>
      <vt:lpstr>Avant de commencer, regarde bien ce qu’on te demande sur ton plan de travail, cette leçon va parler des milliards, mais si tu es en CM1, on ne te demandera pas d’aller jusque-là.</vt:lpstr>
      <vt:lpstr>Les grands nombres</vt:lpstr>
      <vt:lpstr>Les grands nombres</vt:lpstr>
      <vt:lpstr>Les grands nombres</vt:lpstr>
      <vt:lpstr>Une fois qu’on a compris ça, on est capable de lire de très grands nombres très facilement. Il suffit de répéter le même procédé dans chaque classe.</vt:lpstr>
      <vt:lpstr>Lire les grands nombres</vt:lpstr>
      <vt:lpstr>Lire les grands nombres</vt:lpstr>
      <vt:lpstr>Ecrire les grands nombres</vt:lpstr>
      <vt:lpstr>Ecrire les grands nombres</vt:lpstr>
      <vt:lpstr>Ecrire les grands nombres</vt:lpstr>
      <vt:lpstr>Ecrire les grands nombres</vt:lpstr>
      <vt:lpstr>Ecrire les grands nombres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grammaire</dc:title>
  <dc:creator>Utilisateur</dc:creator>
  <cp:lastModifiedBy>Utilisateur de Microsoft Office</cp:lastModifiedBy>
  <cp:revision>46</cp:revision>
  <dcterms:created xsi:type="dcterms:W3CDTF">2020-05-20T07:22:41Z</dcterms:created>
  <dcterms:modified xsi:type="dcterms:W3CDTF">2020-09-02T12:19:39Z</dcterms:modified>
</cp:coreProperties>
</file>