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2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DDD"/>
    <a:srgbClr val="0000FF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0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Mesures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Lire l’heure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M2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548680"/>
            <a:ext cx="8136904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mesures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endParaRPr lang="fr-FR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voir </a:t>
            </a:r>
            <a:r>
              <a:rPr lang="fr-FR" b="1" dirty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la lecture de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l’heure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endParaRPr lang="fr-FR" b="1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/>
              <a:t>Le cadran et les aiguilles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986966" y="1422746"/>
            <a:ext cx="4032448" cy="4032448"/>
            <a:chOff x="3059832" y="1124744"/>
            <a:chExt cx="4680520" cy="4680520"/>
          </a:xfrm>
        </p:grpSpPr>
        <p:sp>
          <p:nvSpPr>
            <p:cNvPr id="5" name="Ellipse 4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Connecteur droit avec flèche 6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571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 rot="3600000" flipV="1">
              <a:off x="5904076" y="2609635"/>
              <a:ext cx="20275" cy="1128788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5508104" y="1268760"/>
            <a:ext cx="2880320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00FF"/>
                </a:solidFill>
              </a:rPr>
              <a:t>La grande aiguille indique les minutes : de 00 à 60</a:t>
            </a:r>
          </a:p>
        </p:txBody>
      </p:sp>
      <p:cxnSp>
        <p:nvCxnSpPr>
          <p:cNvPr id="12" name="Connecteur droit avec flèche 11"/>
          <p:cNvCxnSpPr>
            <a:stCxn id="10" idx="1"/>
          </p:cNvCxnSpPr>
          <p:nvPr/>
        </p:nvCxnSpPr>
        <p:spPr>
          <a:xfrm flipH="1">
            <a:off x="3096247" y="1622703"/>
            <a:ext cx="2411857" cy="870193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 de texte 14354"/>
          <p:cNvSpPr txBox="1"/>
          <p:nvPr/>
        </p:nvSpPr>
        <p:spPr>
          <a:xfrm>
            <a:off x="5436096" y="2820486"/>
            <a:ext cx="3528392" cy="127184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dirty="0">
                <a:solidFill>
                  <a:srgbClr val="FF0000"/>
                </a:solidFill>
                <a:effectLst/>
                <a:latin typeface="+mj-lt"/>
                <a:ea typeface="Calibri"/>
                <a:cs typeface="Times New Roman"/>
              </a:rPr>
              <a:t>La petite aiguille donne </a:t>
            </a:r>
            <a:r>
              <a:rPr lang="fr-FR" sz="2000" dirty="0" smtClean="0">
                <a:solidFill>
                  <a:srgbClr val="FF0000"/>
                </a:solidFill>
                <a:effectLst/>
                <a:latin typeface="+mj-lt"/>
                <a:ea typeface="Calibri"/>
                <a:cs typeface="Times New Roman"/>
              </a:rPr>
              <a:t>l’heure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1200" dirty="0" smtClean="0">
              <a:solidFill>
                <a:srgbClr val="FF0000"/>
              </a:solidFill>
              <a:effectLst/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600" dirty="0" smtClean="0">
                <a:effectLst/>
                <a:latin typeface="+mj-lt"/>
                <a:ea typeface="Calibri"/>
                <a:cs typeface="Times New Roman"/>
              </a:rPr>
              <a:t>De 00h à 12h (le matin)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600" dirty="0" smtClean="0">
                <a:latin typeface="+mj-lt"/>
                <a:ea typeface="Calibri"/>
                <a:cs typeface="Times New Roman"/>
              </a:rPr>
              <a:t>De 12h à 24h (l’après-midi) : matin + 12</a:t>
            </a:r>
            <a:endParaRPr lang="fr-FR" sz="1600" dirty="0">
              <a:effectLst/>
              <a:latin typeface="+mj-lt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dirty="0">
                <a:solidFill>
                  <a:srgbClr val="FF0000"/>
                </a:solidFill>
                <a:effectLst/>
                <a:latin typeface="+mj-lt"/>
                <a:ea typeface="Calibri"/>
                <a:cs typeface="Times New Roman"/>
              </a:rPr>
              <a:t> </a:t>
            </a:r>
            <a:endParaRPr lang="fr-FR" sz="2000" dirty="0">
              <a:effectLst/>
              <a:latin typeface="+mj-lt"/>
              <a:ea typeface="Calibri"/>
              <a:cs typeface="Times New Roman"/>
            </a:endParaRPr>
          </a:p>
        </p:txBody>
      </p:sp>
      <p:cxnSp>
        <p:nvCxnSpPr>
          <p:cNvPr id="14" name="Connecteur droit avec flèche 13"/>
          <p:cNvCxnSpPr>
            <a:stCxn id="13" idx="1"/>
          </p:cNvCxnSpPr>
          <p:nvPr/>
        </p:nvCxnSpPr>
        <p:spPr>
          <a:xfrm flipH="1" flipV="1">
            <a:off x="3563888" y="3188284"/>
            <a:ext cx="1872208" cy="2681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 de texte 14354"/>
          <p:cNvSpPr txBox="1"/>
          <p:nvPr/>
        </p:nvSpPr>
        <p:spPr>
          <a:xfrm>
            <a:off x="5292080" y="4819271"/>
            <a:ext cx="3528392" cy="127184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 smtClean="0">
                <a:solidFill>
                  <a:schemeClr val="tx1"/>
                </a:solidFill>
                <a:effectLst/>
                <a:latin typeface="+mj-lt"/>
                <a:ea typeface="Calibri"/>
                <a:cs typeface="Times New Roman"/>
              </a:rPr>
              <a:t>Ici, la petite aiguille indique le 2, la grande aiguille le 12.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 smtClean="0">
                <a:solidFill>
                  <a:schemeClr val="tx1"/>
                </a:solidFill>
                <a:effectLst/>
                <a:latin typeface="+mj-lt"/>
                <a:ea typeface="Calibri"/>
                <a:cs typeface="Times New Roman"/>
              </a:rPr>
              <a:t>Il est 2h00 (le matin) ou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 smtClean="0">
                <a:solidFill>
                  <a:schemeClr val="tx1"/>
                </a:solidFill>
                <a:latin typeface="+mj-lt"/>
                <a:ea typeface="Calibri"/>
                <a:cs typeface="Times New Roman"/>
              </a:rPr>
              <a:t>Il est 14h00 (l’après-midi)</a:t>
            </a:r>
            <a:endParaRPr lang="fr-FR" sz="1600" dirty="0">
              <a:solidFill>
                <a:schemeClr val="tx1"/>
              </a:solidFill>
              <a:effectLst/>
              <a:latin typeface="+mj-lt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dirty="0">
                <a:solidFill>
                  <a:srgbClr val="FF0000"/>
                </a:solidFill>
                <a:effectLst/>
                <a:latin typeface="+mj-lt"/>
                <a:ea typeface="Calibri"/>
                <a:cs typeface="Times New Roman"/>
              </a:rPr>
              <a:t> </a:t>
            </a:r>
            <a:endParaRPr lang="fr-FR" sz="2000" dirty="0">
              <a:effectLst/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137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7"/>
            <a:ext cx="1224136" cy="1066131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Les heures</a:t>
            </a:r>
            <a:endParaRPr lang="fr-FR" sz="2400" b="1" dirty="0"/>
          </a:p>
        </p:txBody>
      </p:sp>
      <p:grpSp>
        <p:nvGrpSpPr>
          <p:cNvPr id="4" name="Groupe 3"/>
          <p:cNvGrpSpPr/>
          <p:nvPr/>
        </p:nvGrpSpPr>
        <p:grpSpPr>
          <a:xfrm>
            <a:off x="2066027" y="325505"/>
            <a:ext cx="1306114" cy="1306114"/>
            <a:chOff x="3059832" y="1124744"/>
            <a:chExt cx="4680520" cy="4680520"/>
          </a:xfrm>
        </p:grpSpPr>
        <p:sp>
          <p:nvSpPr>
            <p:cNvPr id="5" name="Ellipse 4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Connecteur droit avec flèche 6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 flipV="1">
              <a:off x="5420364" y="2414964"/>
              <a:ext cx="0" cy="1032061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1638964" y="1693657"/>
            <a:ext cx="2160240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00h00 (minuit)</a:t>
            </a:r>
          </a:p>
          <a:p>
            <a:r>
              <a:rPr lang="fr-FR" sz="1400" dirty="0" smtClean="0"/>
              <a:t>Après-midi : 12h00 (midi)</a:t>
            </a:r>
            <a:endParaRPr lang="fr-FR" sz="1400" dirty="0"/>
          </a:p>
        </p:txBody>
      </p:sp>
      <p:grpSp>
        <p:nvGrpSpPr>
          <p:cNvPr id="13" name="Groupe 12"/>
          <p:cNvGrpSpPr/>
          <p:nvPr/>
        </p:nvGrpSpPr>
        <p:grpSpPr>
          <a:xfrm>
            <a:off x="4006350" y="340010"/>
            <a:ext cx="1306114" cy="1306114"/>
            <a:chOff x="3059832" y="1124744"/>
            <a:chExt cx="4680520" cy="4680520"/>
          </a:xfrm>
        </p:grpSpPr>
        <p:sp>
          <p:nvSpPr>
            <p:cNvPr id="14" name="Ellipse 13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6" name="Connecteur droit avec flèche 15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5420364" y="2478665"/>
              <a:ext cx="581513" cy="96836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Ellipse 17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9" name="ZoneTexte 18"/>
          <p:cNvSpPr txBox="1"/>
          <p:nvPr/>
        </p:nvSpPr>
        <p:spPr>
          <a:xfrm>
            <a:off x="3871212" y="1696879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01h00 </a:t>
            </a:r>
          </a:p>
          <a:p>
            <a:r>
              <a:rPr lang="fr-FR" sz="1400" dirty="0" smtClean="0"/>
              <a:t>Après-midi : 13h00</a:t>
            </a:r>
            <a:endParaRPr lang="fr-FR" sz="1400" dirty="0"/>
          </a:p>
        </p:txBody>
      </p:sp>
      <p:grpSp>
        <p:nvGrpSpPr>
          <p:cNvPr id="21" name="Groupe 20"/>
          <p:cNvGrpSpPr/>
          <p:nvPr/>
        </p:nvGrpSpPr>
        <p:grpSpPr>
          <a:xfrm>
            <a:off x="5657549" y="320488"/>
            <a:ext cx="1306114" cy="1306114"/>
            <a:chOff x="3059832" y="1124744"/>
            <a:chExt cx="4680520" cy="4680520"/>
          </a:xfrm>
        </p:grpSpPr>
        <p:sp>
          <p:nvSpPr>
            <p:cNvPr id="22" name="Ellipse 21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4" name="Connecteur droit avec flèche 23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/>
            <p:nvPr/>
          </p:nvCxnSpPr>
          <p:spPr>
            <a:xfrm flipV="1">
              <a:off x="5420364" y="2948973"/>
              <a:ext cx="1025855" cy="49805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e 25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7" name="ZoneTexte 26"/>
          <p:cNvSpPr txBox="1"/>
          <p:nvPr/>
        </p:nvSpPr>
        <p:spPr>
          <a:xfrm>
            <a:off x="5522411" y="1677357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02h00 </a:t>
            </a:r>
          </a:p>
          <a:p>
            <a:r>
              <a:rPr lang="fr-FR" sz="1400" dirty="0" smtClean="0"/>
              <a:t>Après-midi : 14h00</a:t>
            </a:r>
            <a:endParaRPr lang="fr-FR" sz="1400" dirty="0"/>
          </a:p>
        </p:txBody>
      </p:sp>
      <p:grpSp>
        <p:nvGrpSpPr>
          <p:cNvPr id="29" name="Groupe 28"/>
          <p:cNvGrpSpPr/>
          <p:nvPr/>
        </p:nvGrpSpPr>
        <p:grpSpPr>
          <a:xfrm>
            <a:off x="7318718" y="317624"/>
            <a:ext cx="1306114" cy="1306114"/>
            <a:chOff x="3059832" y="1124744"/>
            <a:chExt cx="4680520" cy="4680520"/>
          </a:xfrm>
        </p:grpSpPr>
        <p:sp>
          <p:nvSpPr>
            <p:cNvPr id="30" name="Ellipse 29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2" name="Connecteur droit avec flèche 31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/>
            <p:nvPr/>
          </p:nvCxnSpPr>
          <p:spPr>
            <a:xfrm>
              <a:off x="5420364" y="3447025"/>
              <a:ext cx="1007991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lipse 33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5" name="ZoneTexte 34"/>
          <p:cNvSpPr txBox="1"/>
          <p:nvPr/>
        </p:nvSpPr>
        <p:spPr>
          <a:xfrm>
            <a:off x="7183580" y="1674493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03h00 </a:t>
            </a:r>
          </a:p>
          <a:p>
            <a:r>
              <a:rPr lang="fr-FR" sz="1400" dirty="0" smtClean="0"/>
              <a:t>Après-midi : 15h00</a:t>
            </a:r>
            <a:endParaRPr lang="fr-FR" sz="1400" dirty="0"/>
          </a:p>
        </p:txBody>
      </p:sp>
      <p:grpSp>
        <p:nvGrpSpPr>
          <p:cNvPr id="37" name="Groupe 36"/>
          <p:cNvGrpSpPr/>
          <p:nvPr/>
        </p:nvGrpSpPr>
        <p:grpSpPr>
          <a:xfrm>
            <a:off x="2355151" y="2403182"/>
            <a:ext cx="1306114" cy="1306114"/>
            <a:chOff x="3059832" y="1124744"/>
            <a:chExt cx="4680520" cy="4680520"/>
          </a:xfrm>
        </p:grpSpPr>
        <p:sp>
          <p:nvSpPr>
            <p:cNvPr id="38" name="Ellipse 37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40" name="Connecteur droit avec flèche 39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avec flèche 40"/>
            <p:cNvCxnSpPr/>
            <p:nvPr/>
          </p:nvCxnSpPr>
          <p:spPr>
            <a:xfrm>
              <a:off x="5420364" y="3447025"/>
              <a:ext cx="923856" cy="48435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Ellipse 41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3" name="ZoneTexte 42"/>
          <p:cNvSpPr txBox="1"/>
          <p:nvPr/>
        </p:nvSpPr>
        <p:spPr>
          <a:xfrm>
            <a:off x="2220013" y="3760051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04h00 </a:t>
            </a:r>
          </a:p>
          <a:p>
            <a:r>
              <a:rPr lang="fr-FR" sz="1400" dirty="0" smtClean="0"/>
              <a:t>Après-midi : 16h00</a:t>
            </a:r>
            <a:endParaRPr lang="fr-FR" sz="1400" dirty="0"/>
          </a:p>
        </p:txBody>
      </p:sp>
      <p:grpSp>
        <p:nvGrpSpPr>
          <p:cNvPr id="72" name="Groupe 71"/>
          <p:cNvGrpSpPr/>
          <p:nvPr/>
        </p:nvGrpSpPr>
        <p:grpSpPr>
          <a:xfrm>
            <a:off x="4003521" y="2402287"/>
            <a:ext cx="1306114" cy="1306114"/>
            <a:chOff x="3059832" y="1124744"/>
            <a:chExt cx="4680520" cy="4680520"/>
          </a:xfrm>
        </p:grpSpPr>
        <p:sp>
          <p:nvSpPr>
            <p:cNvPr id="73" name="Ellipse 72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7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5" name="Connecteur droit avec flèche 74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avec flèche 75"/>
            <p:cNvCxnSpPr/>
            <p:nvPr/>
          </p:nvCxnSpPr>
          <p:spPr>
            <a:xfrm>
              <a:off x="5420364" y="3447025"/>
              <a:ext cx="591651" cy="104508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Ellipse 76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8" name="ZoneTexte 77"/>
          <p:cNvSpPr txBox="1"/>
          <p:nvPr/>
        </p:nvSpPr>
        <p:spPr>
          <a:xfrm>
            <a:off x="3868383" y="3759156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05h00 </a:t>
            </a:r>
          </a:p>
          <a:p>
            <a:r>
              <a:rPr lang="fr-FR" sz="1400" dirty="0" smtClean="0"/>
              <a:t>Après-midi : 17h00</a:t>
            </a:r>
            <a:endParaRPr lang="fr-FR" sz="1400" dirty="0"/>
          </a:p>
        </p:txBody>
      </p:sp>
      <p:grpSp>
        <p:nvGrpSpPr>
          <p:cNvPr id="79" name="Groupe 78"/>
          <p:cNvGrpSpPr/>
          <p:nvPr/>
        </p:nvGrpSpPr>
        <p:grpSpPr>
          <a:xfrm>
            <a:off x="5654720" y="2382765"/>
            <a:ext cx="1306114" cy="1306114"/>
            <a:chOff x="3059832" y="1124744"/>
            <a:chExt cx="4680520" cy="4680520"/>
          </a:xfrm>
        </p:grpSpPr>
        <p:sp>
          <p:nvSpPr>
            <p:cNvPr id="80" name="Ellipse 79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82" name="Connecteur droit avec flèche 81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/>
            <p:nvPr/>
          </p:nvCxnSpPr>
          <p:spPr>
            <a:xfrm>
              <a:off x="5420364" y="3447029"/>
              <a:ext cx="10138" cy="1115035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Ellipse 83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5" name="ZoneTexte 84"/>
          <p:cNvSpPr txBox="1"/>
          <p:nvPr/>
        </p:nvSpPr>
        <p:spPr>
          <a:xfrm>
            <a:off x="5519582" y="3739634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06h00 </a:t>
            </a:r>
          </a:p>
          <a:p>
            <a:r>
              <a:rPr lang="fr-FR" sz="1400" dirty="0" smtClean="0"/>
              <a:t>Après-midi : 18h00</a:t>
            </a:r>
            <a:endParaRPr lang="fr-FR" sz="1400" dirty="0"/>
          </a:p>
        </p:txBody>
      </p:sp>
      <p:grpSp>
        <p:nvGrpSpPr>
          <p:cNvPr id="86" name="Groupe 85"/>
          <p:cNvGrpSpPr/>
          <p:nvPr/>
        </p:nvGrpSpPr>
        <p:grpSpPr>
          <a:xfrm>
            <a:off x="7315889" y="2379901"/>
            <a:ext cx="1306114" cy="1306114"/>
            <a:chOff x="3059832" y="1124744"/>
            <a:chExt cx="4680520" cy="4680520"/>
          </a:xfrm>
        </p:grpSpPr>
        <p:sp>
          <p:nvSpPr>
            <p:cNvPr id="87" name="Ellipse 86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8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89" name="Connecteur droit avec flèche 88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avec flèche 89"/>
            <p:cNvCxnSpPr/>
            <p:nvPr/>
          </p:nvCxnSpPr>
          <p:spPr>
            <a:xfrm flipH="1">
              <a:off x="4908093" y="3447025"/>
              <a:ext cx="512272" cy="112530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Ellipse 90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2" name="ZoneTexte 91"/>
          <p:cNvSpPr txBox="1"/>
          <p:nvPr/>
        </p:nvSpPr>
        <p:spPr>
          <a:xfrm>
            <a:off x="7180751" y="3736770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07h00 </a:t>
            </a:r>
          </a:p>
          <a:p>
            <a:r>
              <a:rPr lang="fr-FR" sz="1400" dirty="0" smtClean="0"/>
              <a:t>Après-midi : 19h00</a:t>
            </a:r>
            <a:endParaRPr lang="fr-FR" sz="1400" dirty="0"/>
          </a:p>
        </p:txBody>
      </p:sp>
      <p:grpSp>
        <p:nvGrpSpPr>
          <p:cNvPr id="96" name="Groupe 95"/>
          <p:cNvGrpSpPr/>
          <p:nvPr/>
        </p:nvGrpSpPr>
        <p:grpSpPr>
          <a:xfrm>
            <a:off x="2359407" y="4407191"/>
            <a:ext cx="1306114" cy="1306114"/>
            <a:chOff x="3059832" y="1124744"/>
            <a:chExt cx="4680520" cy="4680520"/>
          </a:xfrm>
        </p:grpSpPr>
        <p:sp>
          <p:nvSpPr>
            <p:cNvPr id="97" name="Ellipse 96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9" name="Connecteur droit avec flèche 98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avec flèche 99"/>
            <p:cNvCxnSpPr/>
            <p:nvPr/>
          </p:nvCxnSpPr>
          <p:spPr>
            <a:xfrm flipH="1">
              <a:off x="4456763" y="3447025"/>
              <a:ext cx="963601" cy="519331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Ellipse 100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2" name="ZoneTexte 101"/>
          <p:cNvSpPr txBox="1"/>
          <p:nvPr/>
        </p:nvSpPr>
        <p:spPr>
          <a:xfrm>
            <a:off x="2224269" y="5764060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08h00 </a:t>
            </a:r>
          </a:p>
          <a:p>
            <a:r>
              <a:rPr lang="fr-FR" sz="1400" dirty="0" smtClean="0"/>
              <a:t>Après-midi : 20h00</a:t>
            </a:r>
            <a:endParaRPr lang="fr-FR" sz="1400" dirty="0"/>
          </a:p>
        </p:txBody>
      </p:sp>
      <p:grpSp>
        <p:nvGrpSpPr>
          <p:cNvPr id="103" name="Groupe 102"/>
          <p:cNvGrpSpPr/>
          <p:nvPr/>
        </p:nvGrpSpPr>
        <p:grpSpPr>
          <a:xfrm>
            <a:off x="4007777" y="4406296"/>
            <a:ext cx="1306114" cy="1306114"/>
            <a:chOff x="3059832" y="1124744"/>
            <a:chExt cx="4680520" cy="4680520"/>
          </a:xfrm>
        </p:grpSpPr>
        <p:sp>
          <p:nvSpPr>
            <p:cNvPr id="104" name="Ellipse 103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6" name="Connecteur droit avec flèche 105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/>
            <p:cNvCxnSpPr/>
            <p:nvPr/>
          </p:nvCxnSpPr>
          <p:spPr>
            <a:xfrm flipH="1">
              <a:off x="4307619" y="3447025"/>
              <a:ext cx="1112745" cy="3207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Ellipse 107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9" name="ZoneTexte 108"/>
          <p:cNvSpPr txBox="1"/>
          <p:nvPr/>
        </p:nvSpPr>
        <p:spPr>
          <a:xfrm>
            <a:off x="3872639" y="5763165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09h00 </a:t>
            </a:r>
          </a:p>
          <a:p>
            <a:r>
              <a:rPr lang="fr-FR" sz="1400" dirty="0" smtClean="0"/>
              <a:t>Après-midi : 21h00</a:t>
            </a:r>
            <a:endParaRPr lang="fr-FR" sz="1400" dirty="0"/>
          </a:p>
        </p:txBody>
      </p:sp>
      <p:grpSp>
        <p:nvGrpSpPr>
          <p:cNvPr id="110" name="Groupe 109"/>
          <p:cNvGrpSpPr/>
          <p:nvPr/>
        </p:nvGrpSpPr>
        <p:grpSpPr>
          <a:xfrm>
            <a:off x="5658976" y="4386774"/>
            <a:ext cx="1306114" cy="1306114"/>
            <a:chOff x="3059832" y="1124744"/>
            <a:chExt cx="4680520" cy="4680520"/>
          </a:xfrm>
        </p:grpSpPr>
        <p:sp>
          <p:nvSpPr>
            <p:cNvPr id="111" name="Ellipse 110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1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13" name="Connecteur droit avec flèche 112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avec flèche 113"/>
            <p:cNvCxnSpPr/>
            <p:nvPr/>
          </p:nvCxnSpPr>
          <p:spPr>
            <a:xfrm flipH="1" flipV="1">
              <a:off x="4583527" y="2952582"/>
              <a:ext cx="836837" cy="494447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Ellipse 114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6" name="ZoneTexte 115"/>
          <p:cNvSpPr txBox="1"/>
          <p:nvPr/>
        </p:nvSpPr>
        <p:spPr>
          <a:xfrm>
            <a:off x="5523838" y="5743643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10h00 </a:t>
            </a:r>
          </a:p>
          <a:p>
            <a:r>
              <a:rPr lang="fr-FR" sz="1400" dirty="0" smtClean="0"/>
              <a:t>Après-midi : 22h00</a:t>
            </a:r>
            <a:endParaRPr lang="fr-FR" sz="1400" dirty="0"/>
          </a:p>
        </p:txBody>
      </p:sp>
      <p:grpSp>
        <p:nvGrpSpPr>
          <p:cNvPr id="117" name="Groupe 116"/>
          <p:cNvGrpSpPr/>
          <p:nvPr/>
        </p:nvGrpSpPr>
        <p:grpSpPr>
          <a:xfrm>
            <a:off x="7320145" y="4383910"/>
            <a:ext cx="1306114" cy="1306114"/>
            <a:chOff x="3059832" y="1124744"/>
            <a:chExt cx="4680520" cy="4680520"/>
          </a:xfrm>
        </p:grpSpPr>
        <p:sp>
          <p:nvSpPr>
            <p:cNvPr id="118" name="Ellipse 117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1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20" name="Connecteur droit avec flèche 119"/>
            <p:cNvCxnSpPr/>
            <p:nvPr/>
          </p:nvCxnSpPr>
          <p:spPr>
            <a:xfrm flipV="1">
              <a:off x="5394976" y="1528334"/>
              <a:ext cx="20275" cy="1900667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cteur droit avec flèche 120"/>
            <p:cNvCxnSpPr/>
            <p:nvPr/>
          </p:nvCxnSpPr>
          <p:spPr>
            <a:xfrm flipH="1" flipV="1">
              <a:off x="4892841" y="2478665"/>
              <a:ext cx="527527" cy="96836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Ellipse 121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3" name="ZoneTexte 122"/>
          <p:cNvSpPr txBox="1"/>
          <p:nvPr/>
        </p:nvSpPr>
        <p:spPr>
          <a:xfrm>
            <a:off x="7185007" y="5740779"/>
            <a:ext cx="1579191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Matin :  11h00 </a:t>
            </a:r>
          </a:p>
          <a:p>
            <a:r>
              <a:rPr lang="fr-FR" sz="1400" dirty="0" smtClean="0"/>
              <a:t>Après-midi : 23h00</a:t>
            </a:r>
            <a:endParaRPr lang="fr-FR" sz="1400" dirty="0"/>
          </a:p>
        </p:txBody>
      </p:sp>
      <p:sp>
        <p:nvSpPr>
          <p:cNvPr id="3" name="ZoneTexte 2"/>
          <p:cNvSpPr txBox="1"/>
          <p:nvPr/>
        </p:nvSpPr>
        <p:spPr>
          <a:xfrm>
            <a:off x="249573" y="2505703"/>
            <a:ext cx="1742499" cy="34163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Pour les heures de l’après-midi, il faut ajouter 12h au nombre indiqué par l’aiguille rouge.</a:t>
            </a:r>
            <a:endParaRPr lang="fr-F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4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 animBg="1"/>
      <p:bldP spid="27" grpId="0" animBg="1"/>
      <p:bldP spid="35" grpId="0" animBg="1"/>
      <p:bldP spid="43" grpId="0" animBg="1"/>
      <p:bldP spid="78" grpId="0" animBg="1"/>
      <p:bldP spid="85" grpId="0" animBg="1"/>
      <p:bldP spid="92" grpId="0" animBg="1"/>
      <p:bldP spid="102" grpId="0" animBg="1"/>
      <p:bldP spid="109" grpId="0" animBg="1"/>
      <p:bldP spid="116" grpId="0" animBg="1"/>
      <p:bldP spid="123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7"/>
            <a:ext cx="3600400" cy="418059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Les </a:t>
            </a:r>
            <a:r>
              <a:rPr lang="fr-FR" sz="2400" b="1" dirty="0" smtClean="0"/>
              <a:t>minutes</a:t>
            </a:r>
            <a:endParaRPr lang="fr-FR" sz="24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899592" y="4626383"/>
            <a:ext cx="2160240" cy="954107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Il est 1h15 (3x5)</a:t>
            </a:r>
          </a:p>
          <a:p>
            <a:r>
              <a:rPr lang="fr-FR" sz="1400" dirty="0" smtClean="0"/>
              <a:t>Ou une heure et quart</a:t>
            </a:r>
          </a:p>
          <a:p>
            <a:r>
              <a:rPr lang="fr-FR" sz="1400" dirty="0" smtClean="0"/>
              <a:t>(L’aiguille bleue a parcouru le quart du cadran.)</a:t>
            </a:r>
            <a:endParaRPr lang="fr-FR" sz="1400" dirty="0"/>
          </a:p>
        </p:txBody>
      </p:sp>
      <p:sp>
        <p:nvSpPr>
          <p:cNvPr id="36" name="ZoneTexte 35"/>
          <p:cNvSpPr txBox="1"/>
          <p:nvPr/>
        </p:nvSpPr>
        <p:spPr>
          <a:xfrm>
            <a:off x="318414" y="764704"/>
            <a:ext cx="4968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L’aiguille des minutes (</a:t>
            </a:r>
            <a:r>
              <a:rPr lang="fr-FR" sz="2000" dirty="0" smtClean="0"/>
              <a:t>la </a:t>
            </a:r>
            <a:r>
              <a:rPr lang="fr-FR" sz="2000" dirty="0"/>
              <a:t>bleue) fait un tour du cadran en 60 minutes.</a:t>
            </a:r>
            <a:br>
              <a:rPr lang="fr-FR" sz="2000" dirty="0"/>
            </a:br>
            <a:r>
              <a:rPr lang="fr-FR" sz="2000" dirty="0"/>
              <a:t>Pour lire les minutes, je compte les petits traits ou je m’aide des nombres des heures et je multiplie ce nombre par 5.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3648858" y="4635133"/>
            <a:ext cx="2160240" cy="954107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Il est 1h30 (6x5)</a:t>
            </a:r>
          </a:p>
          <a:p>
            <a:r>
              <a:rPr lang="fr-FR" sz="1400" dirty="0" smtClean="0"/>
              <a:t>Ou une heure et demi</a:t>
            </a:r>
          </a:p>
          <a:p>
            <a:r>
              <a:rPr lang="fr-FR" sz="1400" dirty="0" smtClean="0"/>
              <a:t>(L’aiguille bleue a parcouru la moitié du cadran.)</a:t>
            </a:r>
            <a:endParaRPr lang="fr-FR" sz="1400" dirty="0"/>
          </a:p>
        </p:txBody>
      </p:sp>
      <p:grpSp>
        <p:nvGrpSpPr>
          <p:cNvPr id="94" name="Groupe 93"/>
          <p:cNvGrpSpPr/>
          <p:nvPr/>
        </p:nvGrpSpPr>
        <p:grpSpPr>
          <a:xfrm>
            <a:off x="3707904" y="2559232"/>
            <a:ext cx="2023375" cy="2023375"/>
            <a:chOff x="2066026" y="325504"/>
            <a:chExt cx="2023375" cy="2023375"/>
          </a:xfrm>
        </p:grpSpPr>
        <p:grpSp>
          <p:nvGrpSpPr>
            <p:cNvPr id="95" name="Groupe 94"/>
            <p:cNvGrpSpPr/>
            <p:nvPr/>
          </p:nvGrpSpPr>
          <p:grpSpPr>
            <a:xfrm>
              <a:off x="2066026" y="325504"/>
              <a:ext cx="2023375" cy="2023375"/>
              <a:chOff x="3059832" y="1124744"/>
              <a:chExt cx="4680520" cy="4680520"/>
            </a:xfrm>
          </p:grpSpPr>
          <p:sp>
            <p:nvSpPr>
              <p:cNvPr id="125" name="Ellipse 124"/>
              <p:cNvSpPr/>
              <p:nvPr/>
            </p:nvSpPr>
            <p:spPr>
              <a:xfrm>
                <a:off x="3059832" y="1124744"/>
                <a:ext cx="4680520" cy="468052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26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7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60420" y="1528334"/>
                <a:ext cx="3919891" cy="39138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127" name="Connecteur droit avec flèche 126"/>
              <p:cNvCxnSpPr/>
              <p:nvPr/>
            </p:nvCxnSpPr>
            <p:spPr>
              <a:xfrm flipH="1">
                <a:off x="5392062" y="3429004"/>
                <a:ext cx="2912" cy="2013155"/>
              </a:xfrm>
              <a:prstGeom prst="straightConnector1">
                <a:avLst/>
              </a:prstGeom>
              <a:ln w="28575">
                <a:solidFill>
                  <a:srgbClr val="0000FF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cteur droit avec flèche 127"/>
              <p:cNvCxnSpPr/>
              <p:nvPr/>
            </p:nvCxnSpPr>
            <p:spPr>
              <a:xfrm flipV="1">
                <a:off x="5420364" y="2530644"/>
                <a:ext cx="907805" cy="916381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Ellipse 128"/>
              <p:cNvSpPr/>
              <p:nvPr/>
            </p:nvSpPr>
            <p:spPr>
              <a:xfrm>
                <a:off x="5292080" y="3356992"/>
                <a:ext cx="216024" cy="216024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24" name="Corde 123"/>
            <p:cNvSpPr/>
            <p:nvPr/>
          </p:nvSpPr>
          <p:spPr>
            <a:xfrm rot="10800000">
              <a:off x="2296565" y="548680"/>
              <a:ext cx="1555355" cy="1555355"/>
            </a:xfrm>
            <a:prstGeom prst="chord">
              <a:avLst>
                <a:gd name="adj1" fmla="val 5352697"/>
                <a:gd name="adj2" fmla="val 16200000"/>
              </a:avLst>
            </a:prstGeom>
            <a:solidFill>
              <a:srgbClr val="0070C0">
                <a:alpha val="29020"/>
              </a:srgbClr>
            </a:solidFill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0" name="ZoneTexte 129"/>
          <p:cNvSpPr txBox="1"/>
          <p:nvPr/>
        </p:nvSpPr>
        <p:spPr>
          <a:xfrm>
            <a:off x="6372200" y="4626383"/>
            <a:ext cx="2160240" cy="954107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Il est 1h 45 (9x5)</a:t>
            </a:r>
          </a:p>
          <a:p>
            <a:r>
              <a:rPr lang="fr-FR" sz="1400" dirty="0" smtClean="0"/>
              <a:t>Ou une heure trois-quarts</a:t>
            </a:r>
          </a:p>
          <a:p>
            <a:r>
              <a:rPr lang="fr-FR" sz="1400" dirty="0" smtClean="0"/>
              <a:t>(L’aiguille bleue a parcouru les trois-quarts du cadran.)</a:t>
            </a:r>
            <a:endParaRPr lang="fr-FR" sz="1400" dirty="0"/>
          </a:p>
        </p:txBody>
      </p:sp>
      <p:grpSp>
        <p:nvGrpSpPr>
          <p:cNvPr id="132" name="Groupe 131"/>
          <p:cNvGrpSpPr/>
          <p:nvPr/>
        </p:nvGrpSpPr>
        <p:grpSpPr>
          <a:xfrm>
            <a:off x="6431246" y="2550482"/>
            <a:ext cx="2023375" cy="2023375"/>
            <a:chOff x="3059832" y="1124744"/>
            <a:chExt cx="4680520" cy="4680520"/>
          </a:xfrm>
        </p:grpSpPr>
        <p:sp>
          <p:nvSpPr>
            <p:cNvPr id="134" name="Ellipse 133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36" name="Connecteur droit avec flèche 135"/>
            <p:cNvCxnSpPr/>
            <p:nvPr/>
          </p:nvCxnSpPr>
          <p:spPr>
            <a:xfrm flipH="1">
              <a:off x="3460420" y="3429004"/>
              <a:ext cx="1934554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avec flèche 136"/>
            <p:cNvCxnSpPr/>
            <p:nvPr/>
          </p:nvCxnSpPr>
          <p:spPr>
            <a:xfrm flipV="1">
              <a:off x="5420364" y="2760584"/>
              <a:ext cx="1000865" cy="68644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Ellipse 137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2" name="Groupe 51"/>
          <p:cNvGrpSpPr/>
          <p:nvPr/>
        </p:nvGrpSpPr>
        <p:grpSpPr>
          <a:xfrm>
            <a:off x="958638" y="2550482"/>
            <a:ext cx="2023375" cy="2023375"/>
            <a:chOff x="958638" y="2550482"/>
            <a:chExt cx="2023375" cy="2023375"/>
          </a:xfrm>
        </p:grpSpPr>
        <p:grpSp>
          <p:nvGrpSpPr>
            <p:cNvPr id="4" name="Groupe 3"/>
            <p:cNvGrpSpPr/>
            <p:nvPr/>
          </p:nvGrpSpPr>
          <p:grpSpPr>
            <a:xfrm>
              <a:off x="958638" y="2550482"/>
              <a:ext cx="2023375" cy="2023375"/>
              <a:chOff x="3059832" y="1124744"/>
              <a:chExt cx="4680520" cy="4680520"/>
            </a:xfrm>
          </p:grpSpPr>
          <p:sp>
            <p:nvSpPr>
              <p:cNvPr id="5" name="Ellipse 4"/>
              <p:cNvSpPr/>
              <p:nvPr/>
            </p:nvSpPr>
            <p:spPr>
              <a:xfrm>
                <a:off x="3059832" y="1124744"/>
                <a:ext cx="4680520" cy="468052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7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60420" y="1528334"/>
                <a:ext cx="3919891" cy="39138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7" name="Connecteur droit avec flèche 6"/>
              <p:cNvCxnSpPr/>
              <p:nvPr/>
            </p:nvCxnSpPr>
            <p:spPr>
              <a:xfrm>
                <a:off x="5394974" y="3429004"/>
                <a:ext cx="1796031" cy="38261"/>
              </a:xfrm>
              <a:prstGeom prst="straightConnector1">
                <a:avLst/>
              </a:prstGeom>
              <a:ln w="28575">
                <a:solidFill>
                  <a:srgbClr val="0000FF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avec flèche 7"/>
              <p:cNvCxnSpPr/>
              <p:nvPr/>
            </p:nvCxnSpPr>
            <p:spPr>
              <a:xfrm rot="240000" flipV="1">
                <a:off x="5420364" y="2551807"/>
                <a:ext cx="667724" cy="1019584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Ellipse 8"/>
              <p:cNvSpPr/>
              <p:nvPr/>
            </p:nvSpPr>
            <p:spPr>
              <a:xfrm>
                <a:off x="5292080" y="3356992"/>
                <a:ext cx="216024" cy="216024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6" name="Secteurs 45"/>
            <p:cNvSpPr/>
            <p:nvPr/>
          </p:nvSpPr>
          <p:spPr>
            <a:xfrm>
              <a:off x="1187624" y="2773657"/>
              <a:ext cx="1566736" cy="1564106"/>
            </a:xfrm>
            <a:prstGeom prst="pie">
              <a:avLst>
                <a:gd name="adj1" fmla="val 16187729"/>
                <a:gd name="adj2" fmla="val 21574766"/>
              </a:avLst>
            </a:prstGeom>
            <a:solidFill>
              <a:srgbClr val="0070C0">
                <a:alpha val="29020"/>
              </a:srgbClr>
            </a:solidFill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39" name="Secteurs 138"/>
          <p:cNvSpPr/>
          <p:nvPr/>
        </p:nvSpPr>
        <p:spPr>
          <a:xfrm>
            <a:off x="6657353" y="2742173"/>
            <a:ext cx="1566736" cy="1564106"/>
          </a:xfrm>
          <a:prstGeom prst="pie">
            <a:avLst>
              <a:gd name="adj1" fmla="val 16187729"/>
              <a:gd name="adj2" fmla="val 10705880"/>
            </a:avLst>
          </a:prstGeom>
          <a:solidFill>
            <a:srgbClr val="0070C0">
              <a:alpha val="2902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827584" y="580526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On remarque que pendant ce temps, l’aiguille rouge avance progressivement vers le 2.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3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6" grpId="0"/>
      <p:bldP spid="93" grpId="0" animBg="1"/>
      <p:bldP spid="130" grpId="0" animBg="1"/>
      <p:bldP spid="139" grpId="0" animBg="1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7"/>
            <a:ext cx="3600400" cy="418059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Les </a:t>
            </a:r>
            <a:r>
              <a:rPr lang="fr-FR" sz="2400" b="1" dirty="0" smtClean="0"/>
              <a:t>minutes</a:t>
            </a:r>
            <a:endParaRPr lang="fr-FR" sz="24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5220072" y="3844687"/>
            <a:ext cx="3744416" cy="267765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2060"/>
                </a:solidFill>
              </a:rPr>
              <a:t>Il est 2h moins le quart</a:t>
            </a:r>
          </a:p>
          <a:p>
            <a:endParaRPr lang="fr-FR" sz="2800" dirty="0" smtClean="0">
              <a:solidFill>
                <a:srgbClr val="002060"/>
              </a:solidFill>
            </a:endParaRPr>
          </a:p>
          <a:p>
            <a:r>
              <a:rPr lang="fr-FR" sz="2800" dirty="0" smtClean="0">
                <a:solidFill>
                  <a:srgbClr val="002060"/>
                </a:solidFill>
              </a:rPr>
              <a:t>(L’aiguille bleue doit encore parcourir un quart du cadran pour qu’il soit  2h00.)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8413" y="764704"/>
            <a:ext cx="6286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Quand il est une heure passée de 45 minutes…</a:t>
            </a:r>
            <a:endParaRPr lang="fr-FR" sz="2000" dirty="0"/>
          </a:p>
        </p:txBody>
      </p:sp>
      <p:sp>
        <p:nvSpPr>
          <p:cNvPr id="130" name="ZoneTexte 129"/>
          <p:cNvSpPr txBox="1"/>
          <p:nvPr/>
        </p:nvSpPr>
        <p:spPr>
          <a:xfrm>
            <a:off x="514350" y="3829225"/>
            <a:ext cx="3193554" cy="267765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2060"/>
                </a:solidFill>
              </a:rPr>
              <a:t>Il est 1h 45 (9x5)</a:t>
            </a:r>
          </a:p>
          <a:p>
            <a:r>
              <a:rPr lang="fr-FR" sz="2800" dirty="0" smtClean="0">
                <a:solidFill>
                  <a:srgbClr val="002060"/>
                </a:solidFill>
              </a:rPr>
              <a:t>Ou une heure trois-quarts</a:t>
            </a:r>
          </a:p>
          <a:p>
            <a:r>
              <a:rPr lang="fr-FR" sz="2800" dirty="0" smtClean="0">
                <a:solidFill>
                  <a:srgbClr val="002060"/>
                </a:solidFill>
              </a:rPr>
              <a:t>(L’aiguille bleue a parcouru les trois-quarts du cadran.)</a:t>
            </a:r>
            <a:endParaRPr lang="fr-FR" sz="2800" dirty="0">
              <a:solidFill>
                <a:srgbClr val="002060"/>
              </a:solidFill>
            </a:endParaRPr>
          </a:p>
        </p:txBody>
      </p:sp>
      <p:grpSp>
        <p:nvGrpSpPr>
          <p:cNvPr id="132" name="Groupe 131"/>
          <p:cNvGrpSpPr/>
          <p:nvPr/>
        </p:nvGrpSpPr>
        <p:grpSpPr>
          <a:xfrm>
            <a:off x="886630" y="1753324"/>
            <a:ext cx="2023375" cy="2023375"/>
            <a:chOff x="3059832" y="1124744"/>
            <a:chExt cx="4680520" cy="4680520"/>
          </a:xfrm>
        </p:grpSpPr>
        <p:sp>
          <p:nvSpPr>
            <p:cNvPr id="134" name="Ellipse 133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36" name="Connecteur droit avec flèche 135"/>
            <p:cNvCxnSpPr/>
            <p:nvPr/>
          </p:nvCxnSpPr>
          <p:spPr>
            <a:xfrm flipH="1">
              <a:off x="3460420" y="3429004"/>
              <a:ext cx="1934554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avec flèche 136"/>
            <p:cNvCxnSpPr/>
            <p:nvPr/>
          </p:nvCxnSpPr>
          <p:spPr>
            <a:xfrm flipV="1">
              <a:off x="5420364" y="2760584"/>
              <a:ext cx="1000865" cy="68644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Ellipse 137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9" name="Secteurs 138"/>
          <p:cNvSpPr/>
          <p:nvPr/>
        </p:nvSpPr>
        <p:spPr>
          <a:xfrm>
            <a:off x="1124336" y="1988840"/>
            <a:ext cx="1566736" cy="1564106"/>
          </a:xfrm>
          <a:prstGeom prst="pie">
            <a:avLst>
              <a:gd name="adj1" fmla="val 16187729"/>
              <a:gd name="adj2" fmla="val 10856385"/>
            </a:avLst>
          </a:prstGeom>
          <a:solidFill>
            <a:srgbClr val="0070C0">
              <a:alpha val="2902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3445441" y="2943509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Mais on peut dire aussi…</a:t>
            </a:r>
            <a:endParaRPr lang="fr-FR" sz="2400" dirty="0">
              <a:solidFill>
                <a:srgbClr val="FF0000"/>
              </a:solidFill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6444208" y="1765665"/>
            <a:ext cx="2023375" cy="2023375"/>
            <a:chOff x="3059832" y="1124744"/>
            <a:chExt cx="4680520" cy="4680520"/>
          </a:xfrm>
        </p:grpSpPr>
        <p:sp>
          <p:nvSpPr>
            <p:cNvPr id="32" name="Ellipse 31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4" name="Connecteur droit avec flèche 33"/>
            <p:cNvCxnSpPr/>
            <p:nvPr/>
          </p:nvCxnSpPr>
          <p:spPr>
            <a:xfrm flipH="1">
              <a:off x="3460420" y="3429004"/>
              <a:ext cx="1934554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 flipV="1">
              <a:off x="5420364" y="2760584"/>
              <a:ext cx="1000865" cy="68644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lipse 36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8" name="Secteurs 37"/>
          <p:cNvSpPr/>
          <p:nvPr/>
        </p:nvSpPr>
        <p:spPr>
          <a:xfrm>
            <a:off x="6681914" y="2001181"/>
            <a:ext cx="1566736" cy="1564106"/>
          </a:xfrm>
          <a:prstGeom prst="pie">
            <a:avLst>
              <a:gd name="adj1" fmla="val 10918419"/>
              <a:gd name="adj2" fmla="val 16209788"/>
            </a:avLst>
          </a:prstGeom>
          <a:solidFill>
            <a:srgbClr val="0070C0">
              <a:alpha val="2902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50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6" grpId="0"/>
      <p:bldP spid="130" grpId="0" animBg="1"/>
      <p:bldP spid="139" grpId="0" animBg="1"/>
      <p:bldP spid="51" grpId="0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7"/>
            <a:ext cx="3600400" cy="418059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Les </a:t>
            </a:r>
            <a:r>
              <a:rPr lang="fr-FR" sz="2400" b="1" dirty="0" smtClean="0"/>
              <a:t>minutes</a:t>
            </a:r>
            <a:endParaRPr lang="fr-FR" sz="24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6084168" y="3844687"/>
            <a:ext cx="2808312" cy="230832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Il est 17 h moins 20</a:t>
            </a:r>
          </a:p>
          <a:p>
            <a:endParaRPr lang="fr-FR" sz="2400" dirty="0" smtClean="0">
              <a:solidFill>
                <a:srgbClr val="002060"/>
              </a:solidFill>
            </a:endParaRPr>
          </a:p>
          <a:p>
            <a:r>
              <a:rPr lang="fr-FR" sz="2400" dirty="0" smtClean="0">
                <a:solidFill>
                  <a:srgbClr val="002060"/>
                </a:solidFill>
              </a:rPr>
              <a:t>L’aiguille bleue doit encore parcourir 20 minutes pour qu’il soit 17h00.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18413" y="764704"/>
            <a:ext cx="6286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De la même façon, si on est l’après-midi…</a:t>
            </a:r>
            <a:endParaRPr lang="fr-FR" sz="2000" dirty="0"/>
          </a:p>
        </p:txBody>
      </p:sp>
      <p:sp>
        <p:nvSpPr>
          <p:cNvPr id="130" name="ZoneTexte 129"/>
          <p:cNvSpPr txBox="1"/>
          <p:nvPr/>
        </p:nvSpPr>
        <p:spPr>
          <a:xfrm>
            <a:off x="827584" y="3829225"/>
            <a:ext cx="2160240" cy="230832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Il est 16 h 40</a:t>
            </a:r>
          </a:p>
          <a:p>
            <a:endParaRPr lang="fr-FR" sz="2400" dirty="0" smtClean="0">
              <a:solidFill>
                <a:srgbClr val="002060"/>
              </a:solidFill>
            </a:endParaRPr>
          </a:p>
          <a:p>
            <a:r>
              <a:rPr lang="fr-FR" sz="2400" dirty="0" smtClean="0">
                <a:solidFill>
                  <a:srgbClr val="002060"/>
                </a:solidFill>
              </a:rPr>
              <a:t>L’aiguille bleue a parcouru 40 minutes depuis 16h00)</a:t>
            </a:r>
            <a:endParaRPr lang="fr-FR" sz="2400" dirty="0">
              <a:solidFill>
                <a:srgbClr val="002060"/>
              </a:solidFill>
            </a:endParaRPr>
          </a:p>
        </p:txBody>
      </p:sp>
      <p:grpSp>
        <p:nvGrpSpPr>
          <p:cNvPr id="132" name="Groupe 131"/>
          <p:cNvGrpSpPr/>
          <p:nvPr/>
        </p:nvGrpSpPr>
        <p:grpSpPr>
          <a:xfrm>
            <a:off x="886630" y="1753324"/>
            <a:ext cx="2023375" cy="2023375"/>
            <a:chOff x="3059832" y="1124744"/>
            <a:chExt cx="4680520" cy="4680520"/>
          </a:xfrm>
        </p:grpSpPr>
        <p:sp>
          <p:nvSpPr>
            <p:cNvPr id="134" name="Ellipse 133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36" name="Connecteur droit avec flèche 135"/>
            <p:cNvCxnSpPr/>
            <p:nvPr/>
          </p:nvCxnSpPr>
          <p:spPr>
            <a:xfrm flipH="1">
              <a:off x="3756099" y="3429004"/>
              <a:ext cx="1638875" cy="1072242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avec flèche 136"/>
            <p:cNvCxnSpPr/>
            <p:nvPr/>
          </p:nvCxnSpPr>
          <p:spPr>
            <a:xfrm>
              <a:off x="5420364" y="3447029"/>
              <a:ext cx="834294" cy="1054217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Ellipse 137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9" name="Secteurs 138"/>
          <p:cNvSpPr/>
          <p:nvPr/>
        </p:nvSpPr>
        <p:spPr>
          <a:xfrm>
            <a:off x="1124336" y="1987528"/>
            <a:ext cx="1566736" cy="1564106"/>
          </a:xfrm>
          <a:prstGeom prst="pie">
            <a:avLst>
              <a:gd name="adj1" fmla="val 16187729"/>
              <a:gd name="adj2" fmla="val 8960616"/>
            </a:avLst>
          </a:prstGeom>
          <a:solidFill>
            <a:srgbClr val="0070C0">
              <a:alpha val="2902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3445441" y="2943509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Mais on peut dire aussi…</a:t>
            </a:r>
            <a:endParaRPr lang="fr-FR" sz="2400" dirty="0">
              <a:solidFill>
                <a:srgbClr val="FF0000"/>
              </a:solidFill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6444208" y="1765665"/>
            <a:ext cx="2023375" cy="2023375"/>
            <a:chOff x="3059832" y="1124744"/>
            <a:chExt cx="4680520" cy="4680520"/>
          </a:xfrm>
        </p:grpSpPr>
        <p:sp>
          <p:nvSpPr>
            <p:cNvPr id="32" name="Ellipse 31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4" name="Connecteur droit avec flèche 33"/>
            <p:cNvCxnSpPr/>
            <p:nvPr/>
          </p:nvCxnSpPr>
          <p:spPr>
            <a:xfrm flipH="1">
              <a:off x="3892685" y="3429004"/>
              <a:ext cx="1502289" cy="877124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>
              <a:off x="5420364" y="3447029"/>
              <a:ext cx="804310" cy="102567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lipse 36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8" name="Secteurs 37"/>
          <p:cNvSpPr/>
          <p:nvPr/>
        </p:nvSpPr>
        <p:spPr>
          <a:xfrm>
            <a:off x="6668952" y="1995299"/>
            <a:ext cx="1566736" cy="1564106"/>
          </a:xfrm>
          <a:prstGeom prst="pie">
            <a:avLst>
              <a:gd name="adj1" fmla="val 9078302"/>
              <a:gd name="adj2" fmla="val 16209788"/>
            </a:avLst>
          </a:prstGeom>
          <a:solidFill>
            <a:srgbClr val="0070C0">
              <a:alpha val="29020"/>
            </a:srgb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75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6" grpId="0"/>
      <p:bldP spid="130" grpId="0" animBg="1"/>
      <p:bldP spid="139" grpId="0" animBg="1"/>
      <p:bldP spid="51" grpId="0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7"/>
            <a:ext cx="3600400" cy="418059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Les </a:t>
            </a:r>
            <a:r>
              <a:rPr lang="fr-FR" sz="2400" b="1" dirty="0" smtClean="0"/>
              <a:t>minutes</a:t>
            </a:r>
            <a:endParaRPr lang="fr-FR" sz="24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318413" y="3908043"/>
            <a:ext cx="2808312" cy="1200329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Ici, l’aiguille bleue a passé le 12, donc on a passé les 4h…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18413" y="764704"/>
            <a:ext cx="6286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Parfois, il faut faire attention à ne pas se tromper !</a:t>
            </a:r>
            <a:endParaRPr lang="fr-FR" sz="2000" dirty="0"/>
          </a:p>
        </p:txBody>
      </p:sp>
      <p:grpSp>
        <p:nvGrpSpPr>
          <p:cNvPr id="132" name="Groupe 131"/>
          <p:cNvGrpSpPr/>
          <p:nvPr/>
        </p:nvGrpSpPr>
        <p:grpSpPr>
          <a:xfrm>
            <a:off x="6604418" y="1672052"/>
            <a:ext cx="2023375" cy="2023375"/>
            <a:chOff x="3059832" y="1124744"/>
            <a:chExt cx="4680520" cy="4680520"/>
          </a:xfrm>
        </p:grpSpPr>
        <p:sp>
          <p:nvSpPr>
            <p:cNvPr id="134" name="Ellipse 133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36" name="Connecteur droit avec flèche 135"/>
            <p:cNvCxnSpPr/>
            <p:nvPr/>
          </p:nvCxnSpPr>
          <p:spPr>
            <a:xfrm flipH="1" flipV="1">
              <a:off x="5088664" y="1836116"/>
              <a:ext cx="306313" cy="1592888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avec flèche 136"/>
            <p:cNvCxnSpPr/>
            <p:nvPr/>
          </p:nvCxnSpPr>
          <p:spPr>
            <a:xfrm rot="7020000" flipV="1">
              <a:off x="5845141" y="3124105"/>
              <a:ext cx="1441" cy="1111204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Ellipse 137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1" name="ZoneTexte 50"/>
          <p:cNvSpPr txBox="1"/>
          <p:nvPr/>
        </p:nvSpPr>
        <p:spPr>
          <a:xfrm>
            <a:off x="3563888" y="1854550"/>
            <a:ext cx="2376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Sur les deux cadrans, l’aiguille rouge est toute proche du 4, mais…</a:t>
            </a:r>
            <a:endParaRPr lang="fr-FR" sz="2400" dirty="0">
              <a:solidFill>
                <a:srgbClr val="FF0000"/>
              </a:solidFill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678453" y="1672051"/>
            <a:ext cx="2023375" cy="2023375"/>
            <a:chOff x="3059832" y="1124744"/>
            <a:chExt cx="4680520" cy="4680520"/>
          </a:xfrm>
        </p:grpSpPr>
        <p:sp>
          <p:nvSpPr>
            <p:cNvPr id="32" name="Ellipse 31"/>
            <p:cNvSpPr/>
            <p:nvPr/>
          </p:nvSpPr>
          <p:spPr>
            <a:xfrm>
              <a:off x="3059832" y="1124744"/>
              <a:ext cx="4680520" cy="468052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420" y="1528334"/>
              <a:ext cx="3919891" cy="3913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4" name="Connecteur droit avec flèche 33"/>
            <p:cNvCxnSpPr/>
            <p:nvPr/>
          </p:nvCxnSpPr>
          <p:spPr>
            <a:xfrm flipV="1">
              <a:off x="5394979" y="1807568"/>
              <a:ext cx="329984" cy="1621438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 rot="7260000" flipH="1" flipV="1">
              <a:off x="5908401" y="3181011"/>
              <a:ext cx="2" cy="1205317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lipse 36"/>
            <p:cNvSpPr/>
            <p:nvPr/>
          </p:nvSpPr>
          <p:spPr>
            <a:xfrm>
              <a:off x="5292080" y="3356992"/>
              <a:ext cx="216024" cy="2160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9" name="ZoneTexte 38"/>
          <p:cNvSpPr txBox="1"/>
          <p:nvPr/>
        </p:nvSpPr>
        <p:spPr>
          <a:xfrm>
            <a:off x="294748" y="5722437"/>
            <a:ext cx="2808312" cy="461665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Il est 4 h 02.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5983630" y="3908043"/>
            <a:ext cx="2808312" cy="156966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Ici, l’aiguille bleue n’a pas passé le 12, donc il n’est pas encore 4h00.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983630" y="5722437"/>
            <a:ext cx="2808312" cy="830997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Il est 3 h 58 ou</a:t>
            </a:r>
          </a:p>
          <a:p>
            <a:r>
              <a:rPr lang="fr-FR" sz="2400" dirty="0" smtClean="0">
                <a:solidFill>
                  <a:srgbClr val="002060"/>
                </a:solidFill>
              </a:rPr>
              <a:t>4 h moins 2.</a:t>
            </a:r>
          </a:p>
        </p:txBody>
      </p:sp>
    </p:spTree>
    <p:extLst>
      <p:ext uri="{BB962C8B-B14F-4D97-AF65-F5344CB8AC3E}">
        <p14:creationId xmlns:p14="http://schemas.microsoft.com/office/powerpoint/2010/main" val="332216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6" grpId="0"/>
      <p:bldP spid="51" grpId="0"/>
      <p:bldP spid="39" grpId="0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471</Words>
  <Application>Microsoft Office PowerPoint</Application>
  <PresentationFormat>Affichage à l'écran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Le cadran et les aiguilles</vt:lpstr>
      <vt:lpstr>Les heures</vt:lpstr>
      <vt:lpstr>Les minutes</vt:lpstr>
      <vt:lpstr>Les minutes</vt:lpstr>
      <vt:lpstr>Les minutes</vt:lpstr>
      <vt:lpstr>Les minutes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41</cp:revision>
  <dcterms:created xsi:type="dcterms:W3CDTF">2020-04-23T07:55:41Z</dcterms:created>
  <dcterms:modified xsi:type="dcterms:W3CDTF">2020-08-28T08:33:19Z</dcterms:modified>
</cp:coreProperties>
</file>