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2" r:id="rId4"/>
    <p:sldId id="265" r:id="rId5"/>
    <p:sldId id="259" r:id="rId6"/>
    <p:sldId id="266" r:id="rId7"/>
    <p:sldId id="267" r:id="rId8"/>
    <p:sldId id="268" r:id="rId9"/>
    <p:sldId id="273" r:id="rId10"/>
    <p:sldId id="269" r:id="rId11"/>
    <p:sldId id="270" r:id="rId12"/>
    <p:sldId id="271" r:id="rId13"/>
    <p:sldId id="26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571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durées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M1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Calculer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078922" y="1383970"/>
            <a:ext cx="7431814" cy="1252942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Un film débute à 20h45 et se termine à 22h30. Quelle est la durée de ce film?</a:t>
            </a: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1403648" y="3717032"/>
            <a:ext cx="67687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547664" y="35730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124235" y="391804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20h45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7812360" y="35599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344308" y="388044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22h30</a:t>
            </a:r>
            <a:endParaRPr lang="fr-FR" dirty="0"/>
          </a:p>
        </p:txBody>
      </p:sp>
      <p:cxnSp>
        <p:nvCxnSpPr>
          <p:cNvPr id="19" name="Connecteur droit 18"/>
          <p:cNvCxnSpPr/>
          <p:nvPr/>
        </p:nvCxnSpPr>
        <p:spPr>
          <a:xfrm>
            <a:off x="3203848" y="35599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259632" y="4662426"/>
            <a:ext cx="7314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Après avoir noté l’heure de début et celle de fin, je note l’heure entière qui suit l’heure de début : ici 21h00. 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737933" y="39081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21h00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225604" y="5232051"/>
            <a:ext cx="731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Puis je note l’heure entière qui précède l’heure de fin: ici 22h00. 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>
            <a:off x="6156176" y="35599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730610" y="391732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22h00</a:t>
            </a:r>
            <a:endParaRPr lang="fr-FR" dirty="0"/>
          </a:p>
        </p:txBody>
      </p:sp>
      <p:sp>
        <p:nvSpPr>
          <p:cNvPr id="25" name="Flèche courbée vers le haut 24"/>
          <p:cNvSpPr/>
          <p:nvPr/>
        </p:nvSpPr>
        <p:spPr>
          <a:xfrm flipV="1">
            <a:off x="1592287" y="3228245"/>
            <a:ext cx="1611561" cy="275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930015" y="277163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 min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1172634" y="5601383"/>
            <a:ext cx="731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 calcule ensuite les durées écoulées. </a:t>
            </a:r>
            <a:endParaRPr lang="fr-FR" dirty="0"/>
          </a:p>
        </p:txBody>
      </p:sp>
      <p:sp>
        <p:nvSpPr>
          <p:cNvPr id="28" name="Flèche courbée vers le haut 27"/>
          <p:cNvSpPr/>
          <p:nvPr/>
        </p:nvSpPr>
        <p:spPr>
          <a:xfrm flipV="1">
            <a:off x="3244424" y="3248164"/>
            <a:ext cx="2911752" cy="2933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232248" y="281893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1h</a:t>
            </a:r>
            <a:endParaRPr lang="fr-FR" dirty="0"/>
          </a:p>
        </p:txBody>
      </p:sp>
      <p:sp>
        <p:nvSpPr>
          <p:cNvPr id="30" name="Flèche courbée vers le haut 29"/>
          <p:cNvSpPr/>
          <p:nvPr/>
        </p:nvSpPr>
        <p:spPr>
          <a:xfrm flipV="1">
            <a:off x="6241363" y="3293984"/>
            <a:ext cx="1611561" cy="275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534481" y="284832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30 min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1172634" y="5952115"/>
            <a:ext cx="731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 min + 1 h +30 min = 1h45 min. Le film a duré 1h45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PdT2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36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6" grpId="0"/>
      <p:bldP spid="18" grpId="0"/>
      <p:bldP spid="20" grpId="0"/>
      <p:bldP spid="21" grpId="0"/>
      <p:bldP spid="22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 animBg="1"/>
      <p:bldP spid="36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Calculer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1053908" y="1479825"/>
            <a:ext cx="7560840" cy="95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800" dirty="0" smtClean="0"/>
              <a:t>Je veux calculer la durée d’un film commençant à 20h10 et se terminant à 22h30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1619672" y="285293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3600" dirty="0" smtClean="0"/>
              <a:t>2 2 h 3 0</a:t>
            </a:r>
            <a:endParaRPr lang="fr-FR" sz="36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475656" y="352016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- </a:t>
            </a:r>
            <a:r>
              <a:rPr lang="fr-FR" sz="3600" dirty="0" smtClean="0"/>
              <a:t>2 0 h 1 0</a:t>
            </a:r>
            <a:endParaRPr lang="fr-FR" sz="3600" dirty="0"/>
          </a:p>
        </p:txBody>
      </p:sp>
      <p:cxnSp>
        <p:nvCxnSpPr>
          <p:cNvPr id="34" name="Connecteur droit 33"/>
          <p:cNvCxnSpPr/>
          <p:nvPr/>
        </p:nvCxnSpPr>
        <p:spPr>
          <a:xfrm>
            <a:off x="1475656" y="436510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 flipV="1">
            <a:off x="3707904" y="3176102"/>
            <a:ext cx="1512168" cy="180890"/>
          </a:xfrm>
          <a:prstGeom prst="straightConnector1">
            <a:avLst/>
          </a:prstGeom>
          <a:ln w="28575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254375" y="317232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Horaires de fin en haut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3059832" y="4563712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0</a:t>
            </a:r>
            <a:endParaRPr lang="fr-FR" sz="3600" dirty="0"/>
          </a:p>
        </p:txBody>
      </p:sp>
      <p:sp>
        <p:nvSpPr>
          <p:cNvPr id="39" name="ZoneTexte 38"/>
          <p:cNvSpPr txBox="1"/>
          <p:nvPr/>
        </p:nvSpPr>
        <p:spPr>
          <a:xfrm>
            <a:off x="2771800" y="4563711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41" name="ZoneTexte 40"/>
          <p:cNvSpPr txBox="1"/>
          <p:nvPr/>
        </p:nvSpPr>
        <p:spPr>
          <a:xfrm>
            <a:off x="2375756" y="4563710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h</a:t>
            </a:r>
            <a:endParaRPr lang="fr-FR" sz="3600" dirty="0"/>
          </a:p>
        </p:txBody>
      </p:sp>
      <p:sp>
        <p:nvSpPr>
          <p:cNvPr id="42" name="ZoneTexte 41"/>
          <p:cNvSpPr txBox="1"/>
          <p:nvPr/>
        </p:nvSpPr>
        <p:spPr>
          <a:xfrm>
            <a:off x="1979712" y="4563709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43" name="ZoneTexte 42"/>
          <p:cNvSpPr txBox="1"/>
          <p:nvPr/>
        </p:nvSpPr>
        <p:spPr>
          <a:xfrm>
            <a:off x="1637674" y="4563708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0</a:t>
            </a:r>
            <a:endParaRPr lang="fr-FR" sz="3600" dirty="0"/>
          </a:p>
        </p:txBody>
      </p:sp>
      <p:sp>
        <p:nvSpPr>
          <p:cNvPr id="44" name="ZoneTexte 43"/>
          <p:cNvSpPr txBox="1"/>
          <p:nvPr/>
        </p:nvSpPr>
        <p:spPr>
          <a:xfrm>
            <a:off x="5254375" y="502537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film a duré 2h20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PdT2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4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  <p:bldP spid="32" grpId="0"/>
      <p:bldP spid="33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Calculer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1053908" y="1479825"/>
            <a:ext cx="7560840" cy="959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Je veux calculer la durée d’un film commençant à 20h45 et se terminant à 22h30</a:t>
            </a: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619672" y="285293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3600" dirty="0" smtClean="0"/>
              <a:t>2 2 h 3 0</a:t>
            </a:r>
            <a:endParaRPr lang="fr-FR" sz="3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475656" y="352016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- </a:t>
            </a:r>
            <a:r>
              <a:rPr lang="fr-FR" sz="3600" dirty="0" smtClean="0"/>
              <a:t>2 0 h 4 5</a:t>
            </a:r>
            <a:endParaRPr lang="fr-FR" sz="3600" dirty="0"/>
          </a:p>
        </p:txBody>
      </p:sp>
      <p:cxnSp>
        <p:nvCxnSpPr>
          <p:cNvPr id="18" name="Connecteur droit 17"/>
          <p:cNvCxnSpPr/>
          <p:nvPr/>
        </p:nvCxnSpPr>
        <p:spPr>
          <a:xfrm>
            <a:off x="1475656" y="4365104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 flipV="1">
            <a:off x="3707904" y="3176102"/>
            <a:ext cx="1512168" cy="18089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254375" y="541515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film a duré 1h45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5254375" y="3198415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L’heure de fin en haut.</a:t>
            </a:r>
          </a:p>
          <a:p>
            <a:r>
              <a:rPr lang="fr-FR" dirty="0" smtClean="0"/>
              <a:t>30 – 45 : ce n’est pas possible !</a:t>
            </a:r>
          </a:p>
          <a:p>
            <a:r>
              <a:rPr lang="fr-FR" dirty="0" smtClean="0"/>
              <a:t>Je vais donc casser une heure et ajouter 60 minutes à 30.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719244" y="2449290"/>
            <a:ext cx="865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9 0</a:t>
            </a:r>
            <a:endParaRPr lang="fr-FR" sz="3600" dirty="0"/>
          </a:p>
        </p:txBody>
      </p:sp>
      <p:cxnSp>
        <p:nvCxnSpPr>
          <p:cNvPr id="23" name="Connecteur droit 22"/>
          <p:cNvCxnSpPr/>
          <p:nvPr/>
        </p:nvCxnSpPr>
        <p:spPr>
          <a:xfrm>
            <a:off x="2860960" y="2953413"/>
            <a:ext cx="486054" cy="504056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781690" y="2898214"/>
            <a:ext cx="486054" cy="504056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690338" y="2451366"/>
            <a:ext cx="865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2 1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2991567" y="268768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3059832" y="4563712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8" name="ZoneTexte 27"/>
          <p:cNvSpPr txBox="1"/>
          <p:nvPr/>
        </p:nvSpPr>
        <p:spPr>
          <a:xfrm>
            <a:off x="2624984" y="3922589"/>
            <a:ext cx="485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+1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771800" y="4563711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2375756" y="4563710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h</a:t>
            </a:r>
            <a:endParaRPr lang="fr-FR" sz="3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979712" y="4563709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40" name="ZoneTexte 39"/>
          <p:cNvSpPr txBox="1"/>
          <p:nvPr/>
        </p:nvSpPr>
        <p:spPr>
          <a:xfrm>
            <a:off x="1637674" y="4563708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0</a:t>
            </a:r>
            <a:endParaRPr lang="fr-FR" sz="3600" dirty="0"/>
          </a:p>
        </p:txBody>
      </p:sp>
      <p:sp>
        <p:nvSpPr>
          <p:cNvPr id="45" name="ZoneTexte 44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PdT2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3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  <p:bldP spid="17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6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Pour résumer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 smtClean="0"/>
              <a:t>Il faut choisir l’unité de mesure des durées appropriée pour exprimer une durée.</a:t>
            </a:r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On peut </a:t>
            </a:r>
            <a:r>
              <a:rPr lang="fr-FR" sz="3200" dirty="0" smtClean="0">
                <a:solidFill>
                  <a:srgbClr val="FF0000"/>
                </a:solidFill>
              </a:rPr>
              <a:t>convertir des durées </a:t>
            </a:r>
            <a:r>
              <a:rPr lang="fr-FR" sz="3200" dirty="0" smtClean="0"/>
              <a:t>dans des unités différentes. </a:t>
            </a:r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On peut </a:t>
            </a:r>
            <a:r>
              <a:rPr lang="fr-FR" sz="3200" dirty="0" smtClean="0">
                <a:solidFill>
                  <a:srgbClr val="FF0000"/>
                </a:solidFill>
              </a:rPr>
              <a:t>calculer des durées </a:t>
            </a:r>
            <a:r>
              <a:rPr lang="fr-FR" sz="3200" dirty="0" smtClean="0"/>
              <a:t>en utilisant une </a:t>
            </a:r>
            <a:r>
              <a:rPr lang="fr-FR" sz="3200" dirty="0" smtClean="0">
                <a:solidFill>
                  <a:srgbClr val="FF0000"/>
                </a:solidFill>
              </a:rPr>
              <a:t>droite graduée </a:t>
            </a:r>
            <a:r>
              <a:rPr lang="fr-FR" sz="3200" dirty="0" smtClean="0"/>
              <a:t>ou en faisant une </a:t>
            </a:r>
            <a:r>
              <a:rPr lang="fr-FR" sz="3200" dirty="0" smtClean="0">
                <a:solidFill>
                  <a:srgbClr val="FF0000"/>
                </a:solidFill>
              </a:rPr>
              <a:t>soustraction</a:t>
            </a:r>
            <a:r>
              <a:rPr lang="fr-FR" sz="3200" dirty="0" smtClean="0"/>
              <a:t>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les unités de mesures des durées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également apprendre à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effectuer des conversions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calculer des durées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Avant de commencer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Cette leçon va être vue durant les deux premiers plans de travail.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Pour le plan de travail n°1, il faut savoir convertir les unités.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Pages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Pour le plan de travail n°2, il faut savoir calculer des durées. </a:t>
            </a:r>
            <a:r>
              <a:rPr lang="fr-FR" dirty="0" smtClean="0">
                <a:sym typeface="Wingdings" panose="05000000000000000000" pitchFamily="2" charset="2"/>
              </a:rPr>
              <a:t> Pages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851920" y="3832612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67944" y="5517232"/>
            <a:ext cx="720080" cy="36933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PdT2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3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Choisir l’unité de durée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11683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Il existe des relations entre les mesures de </a:t>
            </a:r>
            <a:r>
              <a:rPr lang="fr-FR" dirty="0" smtClean="0"/>
              <a:t>durées</a:t>
            </a:r>
            <a:r>
              <a:rPr lang="fr-FR" dirty="0"/>
              <a:t>. C’est-à-dire que l’on peut </a:t>
            </a:r>
            <a:r>
              <a:rPr lang="fr-FR" dirty="0">
                <a:solidFill>
                  <a:srgbClr val="FF0000"/>
                </a:solidFill>
              </a:rPr>
              <a:t>exprimer une même durée dans différentes unités</a:t>
            </a:r>
            <a:r>
              <a:rPr lang="fr-FR" dirty="0"/>
              <a:t>. Il faut donc choisir </a:t>
            </a:r>
            <a:r>
              <a:rPr lang="fr-FR" dirty="0">
                <a:solidFill>
                  <a:srgbClr val="FF0000"/>
                </a:solidFill>
              </a:rPr>
              <a:t>l’unité appropriée</a:t>
            </a:r>
            <a:r>
              <a:rPr lang="fr-FR" dirty="0"/>
              <a:t>.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11560" y="3429000"/>
            <a:ext cx="2592288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Durée d’une vie </a:t>
            </a:r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3995936" y="3573016"/>
            <a:ext cx="1512168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300192" y="3429000"/>
            <a:ext cx="2127001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Année </a:t>
            </a:r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>
            <a:off x="3995936" y="4437112"/>
            <a:ext cx="1512168" cy="2880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3995936" y="5229200"/>
            <a:ext cx="1512168" cy="288032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995936" y="6093296"/>
            <a:ext cx="1512168" cy="288032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95486" y="4293096"/>
            <a:ext cx="3312368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r>
              <a:rPr lang="fr-FR" sz="2000" dirty="0" smtClean="0">
                <a:solidFill>
                  <a:schemeClr val="tx1"/>
                </a:solidFill>
              </a:rPr>
              <a:t>Durée d’une course de 100m 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14368" y="5085184"/>
            <a:ext cx="3312368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Durée d’une période historique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595486" y="5949280"/>
            <a:ext cx="3312368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r>
              <a:rPr lang="fr-FR" sz="1800" dirty="0" smtClean="0">
                <a:solidFill>
                  <a:schemeClr val="tx1"/>
                </a:solidFill>
              </a:rPr>
              <a:t>Durée d’une journée de travail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6295565" y="4221088"/>
            <a:ext cx="2127001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Seconde  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6295564" y="5085184"/>
            <a:ext cx="2127001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Siècle </a:t>
            </a:r>
            <a:endParaRPr lang="fr-FR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6264695" y="5949280"/>
            <a:ext cx="2127001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784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173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Heure</a:t>
            </a:r>
          </a:p>
          <a:p>
            <a:pPr marL="0" indent="0" algn="ctr">
              <a:buFont typeface="Rage Italic" pitchFamily="66" charset="0"/>
              <a:buNone/>
            </a:pP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8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Convertir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84576"/>
          </a:xfrm>
        </p:spPr>
        <p:txBody>
          <a:bodyPr>
            <a:normAutofit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2800" dirty="0">
                <a:latin typeface="Calibri" charset="0"/>
                <a:ea typeface="Calibri" charset="0"/>
                <a:cs typeface="Calibri" charset="0"/>
              </a:rPr>
              <a:t>On peut </a:t>
            </a:r>
            <a:r>
              <a:rPr lang="fr-FR" altLang="x-none" sz="2800" dirty="0">
                <a:solidFill>
                  <a:schemeClr val="accent6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convertir les unités de mesure de durée entre elles</a:t>
            </a:r>
            <a:r>
              <a:rPr lang="fr-FR" altLang="x-none" sz="2800" dirty="0">
                <a:latin typeface="Calibri" charset="0"/>
                <a:ea typeface="Calibri" charset="0"/>
                <a:cs typeface="Calibri" charset="0"/>
              </a:rPr>
              <a:t>. C’est-à-dire que l’on peut exprimer une même durée sous plusieurs unités.</a:t>
            </a: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x-none" sz="40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143239"/>
              </p:ext>
            </p:extLst>
          </p:nvPr>
        </p:nvGraphicFramePr>
        <p:xfrm>
          <a:off x="683568" y="3068961"/>
          <a:ext cx="7704856" cy="289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579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millénaire = 1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000 ans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mois = 28, 29, 30 ou 31 jours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siècle = 100 ans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semaine = 7 jours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an = 365 ou 366 jours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jour = 24 heures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semestre = 6 mois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heure = 60 minutes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trimestre = 3 mois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 minute = 60 secondes</a:t>
                      </a:r>
                      <a:endParaRPr lang="fr-FR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8900" marR="88900" marT="46990" marB="469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1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Convertir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1008112"/>
          </a:xfrm>
        </p:spPr>
        <p:txBody>
          <a:bodyPr>
            <a:normAutofit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2800" dirty="0">
                <a:latin typeface="Calibri" charset="0"/>
                <a:ea typeface="Calibri" charset="0"/>
                <a:cs typeface="Calibri" charset="0"/>
              </a:rPr>
              <a:t>Pour convertir un nombre d’heures en minutes, il faut multiplier le nombre d’heures par 60</a:t>
            </a:r>
            <a:r>
              <a:rPr lang="fr-FR" altLang="x-none" sz="28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fr-FR" altLang="x-none" sz="40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75656" y="278092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5h = 	                 min			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4058216" y="2841940"/>
            <a:ext cx="838392" cy="317649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148064" y="276441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 x 60 = 300</a:t>
            </a:r>
            <a:endParaRPr lang="fr-FR" dirty="0"/>
          </a:p>
        </p:txBody>
      </p:sp>
      <p:sp>
        <p:nvSpPr>
          <p:cNvPr id="8" name="Flèche courbée vers le haut 7"/>
          <p:cNvSpPr/>
          <p:nvPr/>
        </p:nvSpPr>
        <p:spPr>
          <a:xfrm flipH="1">
            <a:off x="2699792" y="3170644"/>
            <a:ext cx="3600400" cy="5133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22012" y="27981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300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465928" y="397380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2h30 = 	                 min			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>
            <a:off x="4021263" y="4044340"/>
            <a:ext cx="838392" cy="317649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148064" y="3973800"/>
            <a:ext cx="226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(2 x 60)+30 = 150</a:t>
            </a:r>
            <a:endParaRPr lang="fr-FR" dirty="0"/>
          </a:p>
        </p:txBody>
      </p:sp>
      <p:sp>
        <p:nvSpPr>
          <p:cNvPr id="13" name="Flèche courbée vers le haut 12"/>
          <p:cNvSpPr/>
          <p:nvPr/>
        </p:nvSpPr>
        <p:spPr>
          <a:xfrm flipH="1">
            <a:off x="2762072" y="4432529"/>
            <a:ext cx="3970168" cy="5133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311548" y="396050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150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5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/>
      <p:bldP spid="11" grpId="0" animBg="1"/>
      <p:bldP spid="12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Convertir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1053908" y="1479825"/>
            <a:ext cx="7560840" cy="959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Pour convertir un nombre de minutes en heures, il faut diviser le nombre de minutes par 60.</a:t>
            </a: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187624" y="278092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300 min = </a:t>
            </a:r>
            <a:r>
              <a:rPr lang="fr-FR" dirty="0"/>
              <a:t> </a:t>
            </a:r>
            <a:r>
              <a:rPr lang="fr-FR" dirty="0" smtClean="0"/>
              <a:t>           h			</a:t>
            </a:r>
            <a:endParaRPr lang="fr-FR" dirty="0"/>
          </a:p>
        </p:txBody>
      </p:sp>
      <p:sp>
        <p:nvSpPr>
          <p:cNvPr id="17" name="Flèche droite 16"/>
          <p:cNvSpPr/>
          <p:nvPr/>
        </p:nvSpPr>
        <p:spPr>
          <a:xfrm>
            <a:off x="3820402" y="2831646"/>
            <a:ext cx="838392" cy="317649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365456" y="27924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259632" y="397380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150min =        h              min			</a:t>
            </a:r>
            <a:endParaRPr lang="fr-FR" dirty="0"/>
          </a:p>
        </p:txBody>
      </p:sp>
      <p:sp>
        <p:nvSpPr>
          <p:cNvPr id="20" name="Flèche droite 19"/>
          <p:cNvSpPr/>
          <p:nvPr/>
        </p:nvSpPr>
        <p:spPr>
          <a:xfrm>
            <a:off x="4126745" y="4052135"/>
            <a:ext cx="838392" cy="317649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2311548" y="396050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515" y="2447964"/>
            <a:ext cx="1333500" cy="101917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515" y="3647004"/>
            <a:ext cx="1400175" cy="1095375"/>
          </a:xfrm>
          <a:prstGeom prst="rect">
            <a:avLst/>
          </a:prstGeom>
        </p:spPr>
      </p:pic>
      <p:sp>
        <p:nvSpPr>
          <p:cNvPr id="24" name="Flèche courbée vers le haut 23"/>
          <p:cNvSpPr/>
          <p:nvPr/>
        </p:nvSpPr>
        <p:spPr>
          <a:xfrm flipH="1">
            <a:off x="2468976" y="3177094"/>
            <a:ext cx="3788786" cy="5133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Flèche courbée vers le haut 24"/>
          <p:cNvSpPr/>
          <p:nvPr/>
        </p:nvSpPr>
        <p:spPr>
          <a:xfrm flipH="1">
            <a:off x="2455375" y="4416646"/>
            <a:ext cx="3970168" cy="51332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Flèche courbée vers le haut 25"/>
          <p:cNvSpPr/>
          <p:nvPr/>
        </p:nvSpPr>
        <p:spPr>
          <a:xfrm flipH="1">
            <a:off x="3104508" y="4476461"/>
            <a:ext cx="2270180" cy="33420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915816" y="39802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grpSp>
        <p:nvGrpSpPr>
          <p:cNvPr id="30" name="Groupe 29"/>
          <p:cNvGrpSpPr/>
          <p:nvPr/>
        </p:nvGrpSpPr>
        <p:grpSpPr>
          <a:xfrm>
            <a:off x="5498623" y="4929969"/>
            <a:ext cx="3105824" cy="1330851"/>
            <a:chOff x="5498623" y="4929969"/>
            <a:chExt cx="3105824" cy="1330851"/>
          </a:xfrm>
        </p:grpSpPr>
        <p:sp>
          <p:nvSpPr>
            <p:cNvPr id="28" name="Espace réservé du contenu 2"/>
            <p:cNvSpPr txBox="1">
              <a:spLocks/>
            </p:cNvSpPr>
            <p:nvPr/>
          </p:nvSpPr>
          <p:spPr>
            <a:xfrm>
              <a:off x="6480014" y="4929969"/>
              <a:ext cx="2124433" cy="133085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fr-FR" sz="2800" dirty="0" smtClean="0"/>
                <a:t>Je peux aussi utiliser une calculatrice !</a:t>
              </a:r>
            </a:p>
            <a:p>
              <a:pPr marL="0" indent="0">
                <a:buFont typeface="Arial" panose="020B0604020202020204" pitchFamily="34" charset="0"/>
                <a:buNone/>
              </a:pPr>
              <a:endParaRPr lang="fr-FR" dirty="0"/>
            </a:p>
          </p:txBody>
        </p:sp>
        <p:pic>
          <p:nvPicPr>
            <p:cNvPr id="29" name="Image 2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8623" y="4929969"/>
              <a:ext cx="976313" cy="1330851"/>
            </a:xfrm>
            <a:prstGeom prst="rect">
              <a:avLst/>
            </a:prstGeom>
          </p:spPr>
        </p:pic>
      </p:grpSp>
      <p:sp>
        <p:nvSpPr>
          <p:cNvPr id="31" name="ZoneTexte 30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8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  <p:bldP spid="17" grpId="0" animBg="1"/>
      <p:bldP spid="18" grpId="0"/>
      <p:bldP spid="19" grpId="0"/>
      <p:bldP spid="20" grpId="0" animBg="1"/>
      <p:bldP spid="21" grpId="0"/>
      <p:bldP spid="24" grpId="0" animBg="1"/>
      <p:bldP spid="25" grpId="0" animBg="1"/>
      <p:bldP spid="26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Convertir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De la même manière, pour convertir…</a:t>
            </a:r>
            <a:endParaRPr lang="fr-FR" dirty="0"/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539552" y="2342266"/>
            <a:ext cx="619268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B050"/>
                </a:solidFill>
              </a:rPr>
              <a:t>des jours en heures, je multiplie par 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539552" y="2944055"/>
            <a:ext cx="619268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 heures en jours, je divise par 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39552" y="3557571"/>
            <a:ext cx="6192688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B050"/>
                </a:solidFill>
              </a:rPr>
              <a:t>des semaines en jours, je multiplie par 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539552" y="4162235"/>
            <a:ext cx="619268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des jours en semaines, je divise par 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6948264" y="2342266"/>
            <a:ext cx="1080120" cy="5106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B050"/>
                </a:solidFill>
              </a:rPr>
              <a:t>24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6948264" y="2918330"/>
            <a:ext cx="1080120" cy="5106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6948264" y="3573016"/>
            <a:ext cx="1080120" cy="5106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6948264" y="4159195"/>
            <a:ext cx="1080120" cy="5106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20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 animBg="1"/>
      <p:bldP spid="37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noFill/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00CC00"/>
                </a:solidFill>
              </a:rPr>
              <a:t>Convertir des durées</a:t>
            </a:r>
            <a:endParaRPr lang="fr-FR" sz="6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212976"/>
            <a:ext cx="159452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semaine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8172400" y="177118"/>
            <a:ext cx="720080" cy="369332"/>
          </a:xfrm>
          <a:prstGeom prst="rect">
            <a:avLst/>
          </a:prstGeom>
          <a:noFill/>
          <a:ln w="3810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00"/>
                </a:solidFill>
              </a:rPr>
              <a:t>PdT1</a:t>
            </a:r>
            <a:endParaRPr lang="fr-FR" b="1" dirty="0">
              <a:solidFill>
                <a:srgbClr val="00CC00"/>
              </a:solidFill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2046576" y="3144015"/>
            <a:ext cx="86924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jour</a:t>
            </a: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176424" y="3212976"/>
            <a:ext cx="170898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seconde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5396554" y="3224893"/>
            <a:ext cx="1479701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minute</a:t>
            </a:r>
            <a:endParaRPr lang="fr-FR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695716" y="3216741"/>
            <a:ext cx="122182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heure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827584" y="1988840"/>
            <a:ext cx="1653612" cy="1240601"/>
            <a:chOff x="899592" y="1988840"/>
            <a:chExt cx="2016224" cy="1240601"/>
          </a:xfrm>
        </p:grpSpPr>
        <p:sp>
          <p:nvSpPr>
            <p:cNvPr id="4" name="Flèche courbée vers la droite 3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403648" y="1988840"/>
              <a:ext cx="1008112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X 7</a:t>
              </a:r>
              <a:endParaRPr lang="fr-FR" sz="2400" b="1" dirty="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2700442" y="1976140"/>
            <a:ext cx="1606184" cy="1240601"/>
            <a:chOff x="899592" y="1988840"/>
            <a:chExt cx="2016224" cy="1240601"/>
          </a:xfrm>
        </p:grpSpPr>
        <p:sp>
          <p:nvSpPr>
            <p:cNvPr id="21" name="Flèche courbée vers la droite 20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1183730" y="1988840"/>
              <a:ext cx="1380177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X 24</a:t>
              </a:r>
              <a:endParaRPr lang="fr-FR" sz="2400" b="1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4459026" y="1916832"/>
            <a:ext cx="1606184" cy="1240601"/>
            <a:chOff x="899592" y="1988840"/>
            <a:chExt cx="2016224" cy="1240601"/>
          </a:xfrm>
        </p:grpSpPr>
        <p:sp>
          <p:nvSpPr>
            <p:cNvPr id="24" name="Flèche courbée vers la droite 23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1183730" y="1988840"/>
              <a:ext cx="1380177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X 60</a:t>
              </a:r>
              <a:endParaRPr lang="fr-FR" sz="2400" b="1" dirty="0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6373332" y="1885822"/>
            <a:ext cx="1606184" cy="1240601"/>
            <a:chOff x="899592" y="1988840"/>
            <a:chExt cx="2016224" cy="1240601"/>
          </a:xfrm>
        </p:grpSpPr>
        <p:sp>
          <p:nvSpPr>
            <p:cNvPr id="27" name="Flèche courbée vers la droite 26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1183730" y="1988840"/>
              <a:ext cx="1380177" cy="93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X 60</a:t>
              </a:r>
              <a:endParaRPr lang="fr-FR" sz="2400" b="1" dirty="0"/>
            </a:p>
          </p:txBody>
        </p:sp>
      </p:grpSp>
      <p:grpSp>
        <p:nvGrpSpPr>
          <p:cNvPr id="29" name="Groupe 28"/>
          <p:cNvGrpSpPr/>
          <p:nvPr/>
        </p:nvGrpSpPr>
        <p:grpSpPr>
          <a:xfrm rot="10800000">
            <a:off x="757604" y="3964066"/>
            <a:ext cx="1653612" cy="1240601"/>
            <a:chOff x="899592" y="1988840"/>
            <a:chExt cx="2016224" cy="124060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0" name="Flèche courbée vers la droite 29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 rot="10800000">
              <a:off x="1403648" y="1988840"/>
              <a:ext cx="1008112" cy="936104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: 7</a:t>
              </a:r>
              <a:endParaRPr lang="fr-FR" sz="2400" b="1" dirty="0"/>
            </a:p>
          </p:txBody>
        </p:sp>
      </p:grpSp>
      <p:grpSp>
        <p:nvGrpSpPr>
          <p:cNvPr id="41" name="Groupe 40"/>
          <p:cNvGrpSpPr/>
          <p:nvPr/>
        </p:nvGrpSpPr>
        <p:grpSpPr>
          <a:xfrm rot="10800000">
            <a:off x="2630462" y="3951366"/>
            <a:ext cx="1606184" cy="1240601"/>
            <a:chOff x="899592" y="1988840"/>
            <a:chExt cx="2016224" cy="124060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2" name="Flèche courbée vers la droite 41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 rot="10800000">
              <a:off x="1183730" y="1988840"/>
              <a:ext cx="1380177" cy="936104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: 24</a:t>
              </a:r>
              <a:endParaRPr lang="fr-FR" sz="2400" b="1" dirty="0"/>
            </a:p>
          </p:txBody>
        </p:sp>
      </p:grpSp>
      <p:grpSp>
        <p:nvGrpSpPr>
          <p:cNvPr id="44" name="Groupe 43"/>
          <p:cNvGrpSpPr/>
          <p:nvPr/>
        </p:nvGrpSpPr>
        <p:grpSpPr>
          <a:xfrm rot="10800000">
            <a:off x="4389046" y="3892058"/>
            <a:ext cx="1606184" cy="1240601"/>
            <a:chOff x="899592" y="1988840"/>
            <a:chExt cx="2016224" cy="124060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5" name="Flèche courbée vers la droite 44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 rot="10800000">
              <a:off x="1183730" y="1988840"/>
              <a:ext cx="1380177" cy="936104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: 60</a:t>
              </a:r>
              <a:endParaRPr lang="fr-FR" sz="2400" b="1" dirty="0"/>
            </a:p>
          </p:txBody>
        </p:sp>
      </p:grpSp>
      <p:grpSp>
        <p:nvGrpSpPr>
          <p:cNvPr id="47" name="Groupe 46"/>
          <p:cNvGrpSpPr/>
          <p:nvPr/>
        </p:nvGrpSpPr>
        <p:grpSpPr>
          <a:xfrm rot="10800000">
            <a:off x="6303352" y="3861048"/>
            <a:ext cx="1606184" cy="1240601"/>
            <a:chOff x="899592" y="1988840"/>
            <a:chExt cx="2016224" cy="124060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8" name="Flèche courbée vers la droite 47"/>
            <p:cNvSpPr/>
            <p:nvPr/>
          </p:nvSpPr>
          <p:spPr>
            <a:xfrm rot="5400000" flipV="1">
              <a:off x="1439652" y="1753277"/>
              <a:ext cx="936104" cy="2016224"/>
            </a:xfrm>
            <a:prstGeom prst="curvedRightArrow">
              <a:avLst>
                <a:gd name="adj1" fmla="val 0"/>
                <a:gd name="adj2" fmla="val 28243"/>
                <a:gd name="adj3" fmla="val 15855"/>
              </a:avLst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 rot="10800000">
              <a:off x="1183730" y="1988840"/>
              <a:ext cx="1380177" cy="936104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/>
                <a:t>: 60</a:t>
              </a:r>
              <a:endParaRPr lang="fr-FR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538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619</Words>
  <Application>Microsoft Office PowerPoint</Application>
  <PresentationFormat>Affichage à l'écran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Avant de commencer…</vt:lpstr>
      <vt:lpstr>Choisir l’unité de durée</vt:lpstr>
      <vt:lpstr>Convertir des durées</vt:lpstr>
      <vt:lpstr>Convertir des durées</vt:lpstr>
      <vt:lpstr>Convertir des durées</vt:lpstr>
      <vt:lpstr>Convertir des durées</vt:lpstr>
      <vt:lpstr>Convertir des durées</vt:lpstr>
      <vt:lpstr>Calculer des durées</vt:lpstr>
      <vt:lpstr>Calculer des durées</vt:lpstr>
      <vt:lpstr>Calculer des durées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Ordi-TBI</cp:lastModifiedBy>
  <cp:revision>35</cp:revision>
  <dcterms:created xsi:type="dcterms:W3CDTF">2020-04-23T07:55:41Z</dcterms:created>
  <dcterms:modified xsi:type="dcterms:W3CDTF">2020-09-25T09:58:52Z</dcterms:modified>
</cp:coreProperties>
</file>