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9" r:id="rId4"/>
    <p:sldId id="260" r:id="rId5"/>
    <p:sldId id="265" r:id="rId6"/>
    <p:sldId id="266" r:id="rId7"/>
    <p:sldId id="268" r:id="rId8"/>
    <p:sldId id="267" r:id="rId9"/>
    <p:sldId id="269" r:id="rId10"/>
    <p:sldId id="271" r:id="rId11"/>
    <p:sldId id="272" r:id="rId12"/>
    <p:sldId id="273" r:id="rId13"/>
    <p:sldId id="26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Géométrie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droites perpendiculaires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</a:t>
            </a:r>
            <a:r>
              <a:rPr lang="fr-FR" sz="1600" dirty="0" smtClean="0">
                <a:solidFill>
                  <a:schemeClr val="tx1"/>
                </a:solidFill>
              </a:rPr>
              <a:t>éom</a:t>
            </a:r>
            <a:r>
              <a:rPr lang="fr-FR" sz="2800" dirty="0" smtClean="0">
                <a:solidFill>
                  <a:schemeClr val="tx1"/>
                </a:solidFill>
              </a:rPr>
              <a:t>1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perpendiculaires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754848" y="4149080"/>
            <a:ext cx="38891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 rot="5400000">
            <a:off x="-468562" y="3573015"/>
            <a:ext cx="4896544" cy="1152129"/>
            <a:chOff x="1631659" y="4791513"/>
            <a:chExt cx="4896544" cy="1152129"/>
          </a:xfrm>
        </p:grpSpPr>
        <p:sp>
          <p:nvSpPr>
            <p:cNvPr id="22" name="Rectangle 21"/>
            <p:cNvSpPr/>
            <p:nvPr/>
          </p:nvSpPr>
          <p:spPr>
            <a:xfrm>
              <a:off x="1631659" y="4791513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 rot="16200000" flipH="1">
              <a:off x="3539871" y="5403581"/>
              <a:ext cx="1080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4860032" y="3377529"/>
            <a:ext cx="36724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place ma réquerre de telle sorte que la ligne qui passe par le 0 soit exactement superposée à d</a:t>
            </a:r>
            <a:r>
              <a:rPr lang="fr-FR" sz="1400" dirty="0" smtClean="0"/>
              <a:t>1</a:t>
            </a:r>
            <a:r>
              <a:rPr lang="fr-FR" sz="2800" dirty="0"/>
              <a:t> </a:t>
            </a:r>
            <a:r>
              <a:rPr lang="fr-FR" sz="2800" dirty="0" smtClean="0"/>
              <a:t>et que le bord de la réquerre passe par le point A.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2699428" y="1196752"/>
            <a:ext cx="62650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Si je veux tracer la droite perpendiculaire à d1 qui passe par le point A…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2411760" y="2420887"/>
            <a:ext cx="864096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fr-FR" dirty="0" smtClean="0"/>
              <a:t>   </a:t>
            </a:r>
            <a:r>
              <a:rPr lang="fr-FR" sz="2400" dirty="0" smtClean="0"/>
              <a:t>A</a:t>
            </a:r>
          </a:p>
          <a:p>
            <a:pPr>
              <a:lnSpc>
                <a:spcPts val="1000"/>
              </a:lnSpc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69844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Les droites perpendiculaires</a:t>
            </a:r>
            <a:endParaRPr lang="fr-FR" dirty="0">
              <a:solidFill>
                <a:srgbClr val="FFFF00"/>
              </a:solidFill>
            </a:endParaRPr>
          </a:p>
        </p:txBody>
      </p:sp>
      <p:grpSp>
        <p:nvGrpSpPr>
          <p:cNvPr id="21" name="Groupe 20"/>
          <p:cNvGrpSpPr/>
          <p:nvPr/>
        </p:nvGrpSpPr>
        <p:grpSpPr>
          <a:xfrm rot="5400000">
            <a:off x="-468562" y="3556703"/>
            <a:ext cx="4896544" cy="1152129"/>
            <a:chOff x="1631659" y="4791513"/>
            <a:chExt cx="4896544" cy="1152129"/>
          </a:xfrm>
        </p:grpSpPr>
        <p:sp>
          <p:nvSpPr>
            <p:cNvPr id="22" name="Rectangle 21"/>
            <p:cNvSpPr/>
            <p:nvPr/>
          </p:nvSpPr>
          <p:spPr>
            <a:xfrm>
              <a:off x="1631659" y="4791513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 rot="16200000" flipH="1">
              <a:off x="3539871" y="5403581"/>
              <a:ext cx="1080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 rot="18181064">
            <a:off x="2169817" y="4883841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Connecteur droit 6"/>
          <p:cNvCxnSpPr/>
          <p:nvPr/>
        </p:nvCxnSpPr>
        <p:spPr>
          <a:xfrm>
            <a:off x="754848" y="4132767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275856" y="148478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trace la droite </a:t>
            </a:r>
            <a:r>
              <a:rPr lang="fr-FR" sz="2800" dirty="0" smtClean="0"/>
              <a:t>d</a:t>
            </a:r>
            <a:r>
              <a:rPr lang="fr-FR" sz="1600" dirty="0" smtClean="0"/>
              <a:t>2 </a:t>
            </a:r>
            <a:r>
              <a:rPr lang="fr-FR" sz="2800" dirty="0" smtClean="0"/>
              <a:t>perpendiculaire à </a:t>
            </a:r>
            <a:r>
              <a:rPr lang="fr-FR" sz="2800" dirty="0" smtClean="0"/>
              <a:t>d</a:t>
            </a:r>
            <a:r>
              <a:rPr lang="fr-FR" sz="1400" dirty="0" smtClean="0"/>
              <a:t>1</a:t>
            </a:r>
            <a:r>
              <a:rPr lang="fr-FR" sz="2800" dirty="0" smtClean="0"/>
              <a:t> </a:t>
            </a:r>
            <a:r>
              <a:rPr lang="fr-FR" sz="2800" dirty="0" smtClean="0"/>
              <a:t>et qui passe par le point A.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  <p:cxnSp>
        <p:nvCxnSpPr>
          <p:cNvPr id="18" name="Connecteur droit 17"/>
          <p:cNvCxnSpPr/>
          <p:nvPr/>
        </p:nvCxnSpPr>
        <p:spPr>
          <a:xfrm rot="16200000">
            <a:off x="137515" y="4251098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589127" y="1832836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2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411760" y="2420887"/>
            <a:ext cx="864096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fr-FR" dirty="0" smtClean="0"/>
              <a:t>   </a:t>
            </a:r>
            <a:r>
              <a:rPr lang="fr-FR" sz="2400" dirty="0" smtClean="0"/>
              <a:t>A</a:t>
            </a:r>
          </a:p>
          <a:p>
            <a:pPr>
              <a:lnSpc>
                <a:spcPts val="1000"/>
              </a:lnSpc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5366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perpendiculaires</a:t>
            </a:r>
            <a:endParaRPr lang="fr-FR" dirty="0">
              <a:solidFill>
                <a:srgbClr val="FFFF00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 rot="18181064">
            <a:off x="2313832" y="2147536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Connecteur droit 6"/>
          <p:cNvCxnSpPr/>
          <p:nvPr/>
        </p:nvCxnSpPr>
        <p:spPr>
          <a:xfrm>
            <a:off x="754848" y="4149080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788024" y="1484784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n’oublie pas de marquer l’angle droit.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  <p:cxnSp>
        <p:nvCxnSpPr>
          <p:cNvPr id="18" name="Connecteur droit 17"/>
          <p:cNvCxnSpPr/>
          <p:nvPr/>
        </p:nvCxnSpPr>
        <p:spPr>
          <a:xfrm rot="16200000">
            <a:off x="137515" y="4251098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555776" y="3969080"/>
            <a:ext cx="180000" cy="18000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2589127" y="1832836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2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940424" y="450912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J’écris alors d</a:t>
            </a:r>
            <a:r>
              <a:rPr lang="fr-FR" sz="1400" dirty="0" smtClean="0"/>
              <a:t>1</a:t>
            </a:r>
            <a:r>
              <a:rPr lang="fr-FR" sz="2800" dirty="0" smtClean="0"/>
              <a:t> </a:t>
            </a:r>
            <a:r>
              <a:rPr lang="fr-FR" sz="2800" b="1" dirty="0" smtClean="0">
                <a:sym typeface="Symbol"/>
              </a:rPr>
              <a:t> </a:t>
            </a:r>
            <a:r>
              <a:rPr lang="fr-FR" sz="2800" dirty="0" smtClean="0">
                <a:sym typeface="Symbol"/>
              </a:rPr>
              <a:t>d</a:t>
            </a:r>
            <a:r>
              <a:rPr lang="fr-FR" sz="1400" dirty="0" smtClean="0">
                <a:sym typeface="Symbol"/>
              </a:rPr>
              <a:t>2</a:t>
            </a:r>
            <a:endParaRPr lang="fr-FR" sz="28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644008" y="5496306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Le symbole </a:t>
            </a:r>
            <a:r>
              <a:rPr lang="fr-FR" sz="2800" b="1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fr-FR" sz="2800" b="1" dirty="0" smtClean="0">
                <a:sym typeface="Symbol"/>
              </a:rPr>
              <a:t> </a:t>
            </a:r>
            <a:r>
              <a:rPr lang="fr-FR" sz="2800" dirty="0" smtClean="0">
                <a:sym typeface="Symbol"/>
              </a:rPr>
              <a:t>signifie </a:t>
            </a:r>
          </a:p>
          <a:p>
            <a:r>
              <a:rPr lang="fr-FR" sz="2800" dirty="0" smtClean="0">
                <a:sym typeface="Symbol"/>
              </a:rPr>
              <a:t>« </a:t>
            </a:r>
            <a:r>
              <a:rPr lang="fr-FR" sz="2800" dirty="0" smtClean="0">
                <a:solidFill>
                  <a:srgbClr val="FF0000"/>
                </a:solidFill>
                <a:sym typeface="Symbol"/>
              </a:rPr>
              <a:t>est perpendiculaire à</a:t>
            </a:r>
            <a:r>
              <a:rPr lang="fr-FR" sz="2800" dirty="0" smtClean="0">
                <a:sym typeface="Symbol"/>
              </a:rPr>
              <a:t> ».</a:t>
            </a:r>
            <a:r>
              <a:rPr lang="fr-FR" sz="2800" b="1" dirty="0" smtClean="0">
                <a:sym typeface="Symbol"/>
              </a:rPr>
              <a:t> </a:t>
            </a: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411760" y="2420887"/>
            <a:ext cx="864096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fr-FR" dirty="0" smtClean="0"/>
              <a:t>   </a:t>
            </a:r>
            <a:r>
              <a:rPr lang="fr-FR" sz="2400" dirty="0" smtClean="0"/>
              <a:t>A</a:t>
            </a:r>
          </a:p>
          <a:p>
            <a:pPr>
              <a:lnSpc>
                <a:spcPts val="1000"/>
              </a:lnSpc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53959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Pour résumer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700808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3200" dirty="0" smtClean="0"/>
              <a:t>Des droites sont </a:t>
            </a:r>
            <a:r>
              <a:rPr lang="fr-FR" sz="3200" dirty="0" smtClean="0">
                <a:solidFill>
                  <a:srgbClr val="FF0000"/>
                </a:solidFill>
              </a:rPr>
              <a:t>perpendiculaires</a:t>
            </a:r>
            <a:r>
              <a:rPr lang="fr-FR" sz="3200" dirty="0" smtClean="0"/>
              <a:t> quand elles </a:t>
            </a:r>
            <a:r>
              <a:rPr lang="fr-FR" sz="3200" dirty="0" smtClean="0">
                <a:solidFill>
                  <a:srgbClr val="FF0000"/>
                </a:solidFill>
              </a:rPr>
              <a:t>se coupent en formant un angle droit</a:t>
            </a:r>
            <a:r>
              <a:rPr lang="fr-FR" sz="3200" dirty="0" smtClean="0"/>
              <a:t>.</a:t>
            </a:r>
          </a:p>
          <a:p>
            <a:endParaRPr lang="fr-FR" sz="3200" dirty="0" smtClean="0"/>
          </a:p>
          <a:p>
            <a:pPr marL="285750" indent="-285750">
              <a:buFontTx/>
              <a:buChar char="-"/>
            </a:pPr>
            <a:r>
              <a:rPr lang="fr-FR" sz="3200" dirty="0" smtClean="0"/>
              <a:t>Le symbole </a:t>
            </a:r>
            <a:r>
              <a:rPr lang="fr-FR" sz="3200" b="1" dirty="0" smtClean="0">
                <a:solidFill>
                  <a:srgbClr val="FF0000"/>
                </a:solidFill>
                <a:sym typeface="Symbol"/>
              </a:rPr>
              <a:t> </a:t>
            </a:r>
            <a:r>
              <a:rPr lang="fr-FR" sz="3200" dirty="0" smtClean="0">
                <a:sym typeface="Symbol"/>
              </a:rPr>
              <a:t>signifie</a:t>
            </a:r>
            <a:r>
              <a:rPr lang="fr-FR" sz="3200" dirty="0" smtClean="0">
                <a:solidFill>
                  <a:srgbClr val="FF0000"/>
                </a:solidFill>
                <a:sym typeface="Symbol"/>
              </a:rPr>
              <a:t> « est perpendiculaire à »</a:t>
            </a:r>
            <a:r>
              <a:rPr lang="fr-FR" sz="3200" dirty="0" smtClean="0">
                <a:sym typeface="Symbol"/>
              </a:rPr>
              <a:t>.</a:t>
            </a:r>
            <a:endParaRPr lang="fr-FR" sz="3200" dirty="0" smtClean="0"/>
          </a:p>
          <a:p>
            <a:endParaRPr lang="fr-FR" sz="3200" dirty="0" smtClean="0"/>
          </a:p>
          <a:p>
            <a:pPr marL="285750" indent="-285750">
              <a:buFontTx/>
              <a:buChar char="-"/>
            </a:pPr>
            <a:r>
              <a:rPr lang="fr-FR" sz="3200" dirty="0" smtClean="0"/>
              <a:t>J’utilise une </a:t>
            </a:r>
            <a:r>
              <a:rPr lang="fr-FR" sz="3200" dirty="0" smtClean="0">
                <a:solidFill>
                  <a:srgbClr val="FF0000"/>
                </a:solidFill>
              </a:rPr>
              <a:t>réquerre</a:t>
            </a:r>
            <a:r>
              <a:rPr lang="fr-FR" sz="3200" dirty="0" smtClean="0"/>
              <a:t> pour reconnaître ou tracer des droites perpendiculaires.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géométrie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rgbClr val="00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et à tracer des droites perpendiculaires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chemeClr val="bg1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A quoi ça </a:t>
            </a:r>
            <a:r>
              <a:rPr lang="fr-FR" dirty="0" smtClean="0">
                <a:solidFill>
                  <a:srgbClr val="FFFF00"/>
                </a:solidFill>
              </a:rPr>
              <a:t>servent </a:t>
            </a:r>
            <a:r>
              <a:rPr lang="fr-FR" dirty="0" smtClean="0">
                <a:solidFill>
                  <a:srgbClr val="FFFF00"/>
                </a:solidFill>
              </a:rPr>
              <a:t>les droites perpendiculaires ?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816424"/>
          </a:xfrm>
        </p:spPr>
        <p:txBody>
          <a:bodyPr>
            <a:normAutofit fontScale="92500" lnSpcReduction="20000"/>
          </a:bodyPr>
          <a:lstStyle/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Elles servent à tracer des figures comme des carrés, des rectangles…</a:t>
            </a:r>
          </a:p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x-none" sz="4200" dirty="0" smtClean="0">
              <a:latin typeface="Calibri" charset="0"/>
              <a:ea typeface="Calibri" charset="0"/>
              <a:cs typeface="Calibri" charset="0"/>
            </a:endParaRPr>
          </a:p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Plus tard, il peut être utile de savoir si un angle est droit quand on veut fabriquer un meuble, poser du papier-peint…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01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Reconnaître des  droites perpendiculaires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Des droites sont </a:t>
            </a:r>
            <a:r>
              <a:rPr lang="fr-FR" sz="3200" dirty="0" smtClean="0">
                <a:solidFill>
                  <a:srgbClr val="FF0000"/>
                </a:solidFill>
              </a:rPr>
              <a:t>perpendiculaires</a:t>
            </a:r>
            <a:r>
              <a:rPr lang="fr-FR" sz="3200" dirty="0" smtClean="0"/>
              <a:t> quand elles se coupent en formant </a:t>
            </a:r>
            <a:r>
              <a:rPr lang="fr-FR" sz="3200" dirty="0" smtClean="0">
                <a:solidFill>
                  <a:srgbClr val="FF0000"/>
                </a:solidFill>
              </a:rPr>
              <a:t>un angle droit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grpSp>
        <p:nvGrpSpPr>
          <p:cNvPr id="26" name="Groupe 25"/>
          <p:cNvGrpSpPr/>
          <p:nvPr/>
        </p:nvGrpSpPr>
        <p:grpSpPr>
          <a:xfrm rot="19980000">
            <a:off x="1150736" y="2704245"/>
            <a:ext cx="5243668" cy="3569481"/>
            <a:chOff x="1115616" y="2420888"/>
            <a:chExt cx="4600128" cy="3960440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3779912" y="2420888"/>
              <a:ext cx="0" cy="396044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flipH="1">
              <a:off x="1115616" y="4149080"/>
              <a:ext cx="4600128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779912" y="4005064"/>
              <a:ext cx="144016" cy="1440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7" name="ZoneTexte 26"/>
          <p:cNvSpPr txBox="1"/>
          <p:nvPr/>
        </p:nvSpPr>
        <p:spPr>
          <a:xfrm>
            <a:off x="6516216" y="3497666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FF0000"/>
                </a:solidFill>
              </a:rPr>
              <a:t>On utilise la réquerre pour vérifier qu’un angle est droit.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44" name="Groupe 43"/>
          <p:cNvGrpSpPr/>
          <p:nvPr/>
        </p:nvGrpSpPr>
        <p:grpSpPr>
          <a:xfrm rot="19972650">
            <a:off x="1541062" y="3384305"/>
            <a:ext cx="4896544" cy="1152128"/>
            <a:chOff x="1631659" y="4863520"/>
            <a:chExt cx="4896544" cy="1152128"/>
          </a:xfrm>
        </p:grpSpPr>
        <p:sp>
          <p:nvSpPr>
            <p:cNvPr id="28" name="Rectangle 27"/>
            <p:cNvSpPr/>
            <p:nvPr/>
          </p:nvSpPr>
          <p:spPr>
            <a:xfrm>
              <a:off x="1631659" y="4863520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31" name="Connecteur droit 30"/>
            <p:cNvCxnSpPr>
              <a:stCxn id="29" idx="0"/>
              <a:endCxn id="28" idx="2"/>
            </p:cNvCxnSpPr>
            <p:nvPr/>
          </p:nvCxnSpPr>
          <p:spPr>
            <a:xfrm>
              <a:off x="4079931" y="4863520"/>
              <a:ext cx="0" cy="1152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0" name="ZoneTexte 49"/>
          <p:cNvSpPr txBox="1"/>
          <p:nvPr/>
        </p:nvSpPr>
        <p:spPr>
          <a:xfrm>
            <a:off x="6161849" y="5015217"/>
            <a:ext cx="230425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Ici, les deux droites se superposent bien avec les lignes noires de la réquerre.</a:t>
            </a:r>
            <a:endParaRPr lang="fr-FR" dirty="0"/>
          </a:p>
        </p:txBody>
      </p:sp>
      <p:cxnSp>
        <p:nvCxnSpPr>
          <p:cNvPr id="51" name="Connecteur droit avec flèche 50"/>
          <p:cNvCxnSpPr/>
          <p:nvPr/>
        </p:nvCxnSpPr>
        <p:spPr>
          <a:xfrm flipH="1" flipV="1">
            <a:off x="4251959" y="4286594"/>
            <a:ext cx="2179045" cy="7286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 flipV="1">
            <a:off x="4716017" y="3778596"/>
            <a:ext cx="1714987" cy="12366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perpendiculaires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196752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Pour tracer des droites perpendiculaires, on a besoin d’une réquerre et d’un crayon à papier </a:t>
            </a:r>
            <a:r>
              <a:rPr lang="fr-FR" sz="3200" u="sng" dirty="0" smtClean="0"/>
              <a:t>bien taillé </a:t>
            </a:r>
            <a:r>
              <a:rPr lang="fr-FR" sz="3200" dirty="0" smtClean="0"/>
              <a:t>!</a:t>
            </a:r>
            <a:endParaRPr lang="fr-FR" sz="3200" dirty="0"/>
          </a:p>
        </p:txBody>
      </p:sp>
      <p:grpSp>
        <p:nvGrpSpPr>
          <p:cNvPr id="21" name="Groupe 20"/>
          <p:cNvGrpSpPr/>
          <p:nvPr/>
        </p:nvGrpSpPr>
        <p:grpSpPr>
          <a:xfrm>
            <a:off x="694827" y="4179383"/>
            <a:ext cx="4896544" cy="1152128"/>
            <a:chOff x="1631659" y="4863520"/>
            <a:chExt cx="4896544" cy="1152128"/>
          </a:xfrm>
        </p:grpSpPr>
        <p:sp>
          <p:nvSpPr>
            <p:cNvPr id="22" name="Rectangle 21"/>
            <p:cNvSpPr/>
            <p:nvPr/>
          </p:nvSpPr>
          <p:spPr>
            <a:xfrm>
              <a:off x="1631659" y="4863520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>
              <a:off x="4079931" y="4863520"/>
              <a:ext cx="0" cy="1152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 rot="18181064">
            <a:off x="6102572" y="2428310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3219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perpendiculaires</a:t>
            </a:r>
            <a:endParaRPr lang="fr-FR" dirty="0">
              <a:solidFill>
                <a:srgbClr val="FFFF00"/>
              </a:solidFill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694827" y="4179383"/>
            <a:ext cx="4896544" cy="1152128"/>
            <a:chOff x="1631659" y="4863520"/>
            <a:chExt cx="4896544" cy="1152128"/>
          </a:xfrm>
        </p:grpSpPr>
        <p:sp>
          <p:nvSpPr>
            <p:cNvPr id="22" name="Rectangle 21"/>
            <p:cNvSpPr/>
            <p:nvPr/>
          </p:nvSpPr>
          <p:spPr>
            <a:xfrm>
              <a:off x="1631659" y="4863520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>
              <a:off x="4079931" y="4863520"/>
              <a:ext cx="0" cy="1152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 rot="18181064">
            <a:off x="5210531" y="2328823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Connecteur droit 6"/>
          <p:cNvCxnSpPr/>
          <p:nvPr/>
        </p:nvCxnSpPr>
        <p:spPr>
          <a:xfrm>
            <a:off x="754848" y="4132767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91680" y="1700808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trace une première droite que j’appelle d</a:t>
            </a:r>
            <a:r>
              <a:rPr lang="fr-FR" sz="1400" dirty="0" smtClean="0"/>
              <a:t>1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79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perpendiculaires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754848" y="4149080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 rot="5400000">
            <a:off x="-468562" y="3573015"/>
            <a:ext cx="4896544" cy="1152129"/>
            <a:chOff x="1631659" y="4791513"/>
            <a:chExt cx="4896544" cy="1152129"/>
          </a:xfrm>
        </p:grpSpPr>
        <p:sp>
          <p:nvSpPr>
            <p:cNvPr id="22" name="Rectangle 21"/>
            <p:cNvSpPr/>
            <p:nvPr/>
          </p:nvSpPr>
          <p:spPr>
            <a:xfrm>
              <a:off x="1631659" y="4791513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 rot="16200000" flipH="1">
              <a:off x="3539871" y="5403581"/>
              <a:ext cx="1080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3275856" y="1484784"/>
            <a:ext cx="36724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place ma réquerre de telle sorte que la ligne qui passe par le 0 soit exactement superposée à d</a:t>
            </a:r>
            <a:r>
              <a:rPr lang="fr-FR" sz="1400" dirty="0" smtClean="0"/>
              <a:t>1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249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Les droites perpendiculaires</a:t>
            </a:r>
            <a:endParaRPr lang="fr-FR" dirty="0">
              <a:solidFill>
                <a:srgbClr val="FFFF00"/>
              </a:solidFill>
            </a:endParaRPr>
          </a:p>
        </p:txBody>
      </p:sp>
      <p:grpSp>
        <p:nvGrpSpPr>
          <p:cNvPr id="21" name="Groupe 20"/>
          <p:cNvGrpSpPr/>
          <p:nvPr/>
        </p:nvGrpSpPr>
        <p:grpSpPr>
          <a:xfrm rot="5400000">
            <a:off x="-468562" y="3556703"/>
            <a:ext cx="4896544" cy="1152129"/>
            <a:chOff x="1631659" y="4791513"/>
            <a:chExt cx="4896544" cy="1152129"/>
          </a:xfrm>
        </p:grpSpPr>
        <p:sp>
          <p:nvSpPr>
            <p:cNvPr id="22" name="Rectangle 21"/>
            <p:cNvSpPr/>
            <p:nvPr/>
          </p:nvSpPr>
          <p:spPr>
            <a:xfrm>
              <a:off x="1631659" y="4791513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 rot="16200000" flipH="1">
              <a:off x="3539871" y="5403581"/>
              <a:ext cx="1080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 rot="18181064">
            <a:off x="2169817" y="4883841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Connecteur droit 6"/>
          <p:cNvCxnSpPr/>
          <p:nvPr/>
        </p:nvCxnSpPr>
        <p:spPr>
          <a:xfrm>
            <a:off x="754848" y="4132767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275856" y="148478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trace la droite </a:t>
            </a:r>
            <a:r>
              <a:rPr lang="fr-FR" sz="2800" dirty="0" smtClean="0"/>
              <a:t>d</a:t>
            </a:r>
            <a:r>
              <a:rPr lang="fr-FR" sz="1600" dirty="0" smtClean="0"/>
              <a:t>2 </a:t>
            </a:r>
            <a:r>
              <a:rPr lang="fr-FR" sz="2800" dirty="0" smtClean="0"/>
              <a:t>perpendiculaire à </a:t>
            </a:r>
            <a:r>
              <a:rPr lang="fr-FR" sz="2800" dirty="0" smtClean="0"/>
              <a:t>d</a:t>
            </a:r>
            <a:r>
              <a:rPr lang="fr-FR" sz="1400" dirty="0" smtClean="0"/>
              <a:t>1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  <p:cxnSp>
        <p:nvCxnSpPr>
          <p:cNvPr id="18" name="Connecteur droit 17"/>
          <p:cNvCxnSpPr/>
          <p:nvPr/>
        </p:nvCxnSpPr>
        <p:spPr>
          <a:xfrm rot="16200000">
            <a:off x="137515" y="4251098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589127" y="1832836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646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perpendiculaires</a:t>
            </a:r>
            <a:endParaRPr lang="fr-FR" dirty="0">
              <a:solidFill>
                <a:srgbClr val="FFFF00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 rot="18181064">
            <a:off x="2313832" y="2147536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Connecteur droit 6"/>
          <p:cNvCxnSpPr/>
          <p:nvPr/>
        </p:nvCxnSpPr>
        <p:spPr>
          <a:xfrm>
            <a:off x="754848" y="4149080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788024" y="1484784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n’oublie pas de marquer l’angle droit.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  <p:cxnSp>
        <p:nvCxnSpPr>
          <p:cNvPr id="18" name="Connecteur droit 17"/>
          <p:cNvCxnSpPr/>
          <p:nvPr/>
        </p:nvCxnSpPr>
        <p:spPr>
          <a:xfrm rot="16200000">
            <a:off x="137515" y="4251098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555776" y="3969080"/>
            <a:ext cx="180000" cy="18000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2589127" y="1832836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2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940424" y="450912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J’écris alors d</a:t>
            </a:r>
            <a:r>
              <a:rPr lang="fr-FR" sz="1400" dirty="0" smtClean="0"/>
              <a:t>1</a:t>
            </a:r>
            <a:r>
              <a:rPr lang="fr-FR" sz="2800" dirty="0" smtClean="0"/>
              <a:t> </a:t>
            </a:r>
            <a:r>
              <a:rPr lang="fr-FR" sz="2800" b="1" dirty="0" smtClean="0">
                <a:sym typeface="Symbol"/>
              </a:rPr>
              <a:t> </a:t>
            </a:r>
            <a:r>
              <a:rPr lang="fr-FR" sz="2800" dirty="0" smtClean="0">
                <a:sym typeface="Symbol"/>
              </a:rPr>
              <a:t>d</a:t>
            </a:r>
            <a:r>
              <a:rPr lang="fr-FR" sz="1400" dirty="0" smtClean="0">
                <a:sym typeface="Symbol"/>
              </a:rPr>
              <a:t>2</a:t>
            </a:r>
            <a:endParaRPr lang="fr-FR" sz="28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644008" y="5496306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Le symbole </a:t>
            </a:r>
            <a:r>
              <a:rPr lang="fr-FR" sz="2800" b="1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fr-FR" sz="2800" b="1" dirty="0" smtClean="0">
                <a:sym typeface="Symbol"/>
              </a:rPr>
              <a:t> </a:t>
            </a:r>
            <a:r>
              <a:rPr lang="fr-FR" sz="2800" dirty="0" smtClean="0">
                <a:sym typeface="Symbol"/>
              </a:rPr>
              <a:t>signifie </a:t>
            </a:r>
          </a:p>
          <a:p>
            <a:r>
              <a:rPr lang="fr-FR" sz="2800" dirty="0" smtClean="0">
                <a:sym typeface="Symbol"/>
              </a:rPr>
              <a:t>« </a:t>
            </a:r>
            <a:r>
              <a:rPr lang="fr-FR" sz="2800" dirty="0" smtClean="0">
                <a:solidFill>
                  <a:srgbClr val="FF0000"/>
                </a:solidFill>
                <a:sym typeface="Symbol"/>
              </a:rPr>
              <a:t>est perpendiculaire à</a:t>
            </a:r>
            <a:r>
              <a:rPr lang="fr-FR" sz="2800" dirty="0" smtClean="0">
                <a:sym typeface="Symbol"/>
              </a:rPr>
              <a:t> ».</a:t>
            </a:r>
            <a:r>
              <a:rPr lang="fr-FR" sz="2800" b="1" dirty="0" smtClean="0">
                <a:sym typeface="Symbol"/>
              </a:rPr>
              <a:t> </a:t>
            </a:r>
            <a:r>
              <a:rPr lang="fr-FR" sz="2800" dirty="0" smtClean="0"/>
              <a:t>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41438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453</Words>
  <Application>Microsoft Office PowerPoint</Application>
  <PresentationFormat>Affichage à l'écran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Présentation PowerPoint</vt:lpstr>
      <vt:lpstr>Présentation PowerPoint</vt:lpstr>
      <vt:lpstr>A quoi ça servent les droites perpendiculaires ?</vt:lpstr>
      <vt:lpstr>Reconnaître des  droites perpendiculaires</vt:lpstr>
      <vt:lpstr>Tracer des droites perpendiculaires</vt:lpstr>
      <vt:lpstr>Tracer des droites perpendiculaires</vt:lpstr>
      <vt:lpstr>Tracer des droites perpendiculaires</vt:lpstr>
      <vt:lpstr>Les droites perpendiculaires</vt:lpstr>
      <vt:lpstr>Tracer des droites perpendiculaires</vt:lpstr>
      <vt:lpstr>Tracer des droites perpendiculaires</vt:lpstr>
      <vt:lpstr>Les droites perpendiculaires</vt:lpstr>
      <vt:lpstr>Tracer des droites perpendiculaires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22</cp:revision>
  <dcterms:created xsi:type="dcterms:W3CDTF">2020-04-23T07:55:41Z</dcterms:created>
  <dcterms:modified xsi:type="dcterms:W3CDTF">2020-08-27T14:52:10Z</dcterms:modified>
</cp:coreProperties>
</file>