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358" r:id="rId5"/>
    <p:sldId id="359" r:id="rId6"/>
    <p:sldId id="3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D6A300"/>
    <a:srgbClr val="F20000"/>
    <a:srgbClr val="FFFFFF"/>
    <a:srgbClr val="FFCC00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/>
    <p:restoredTop sz="94718"/>
  </p:normalViewPr>
  <p:slideViewPr>
    <p:cSldViewPr>
      <p:cViewPr varScale="1">
        <p:scale>
          <a:sx n="111" d="100"/>
          <a:sy n="111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La forme des phrases</a:t>
            </a:r>
          </a:p>
          <a:p>
            <a:r>
              <a:rPr lang="fr-FR" sz="4400" dirty="0" smtClean="0">
                <a:solidFill>
                  <a:schemeClr val="bg1"/>
                </a:solidFill>
              </a:rPr>
              <a:t>affirmative et négative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G4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si une phrase est affirmative ou négative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et 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comment passer de la forme affirmative à la forme négative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Une phrase peut être à la forme :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1539370"/>
            <a:ext cx="4752528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</a:t>
            </a:r>
            <a:r>
              <a:rPr lang="fr-FR" sz="3200" b="1" dirty="0" smtClean="0">
                <a:solidFill>
                  <a:srgbClr val="FFC000"/>
                </a:solidFill>
                <a:ea typeface="Script Ecole 2" panose="02000400000000000000" pitchFamily="2" charset="0"/>
              </a:rPr>
              <a:t>affirmative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 ;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55576" y="2132856"/>
            <a:ext cx="5760639" cy="584775"/>
          </a:xfrm>
          <a:prstGeom prst="rect">
            <a:avLst/>
          </a:prstGeom>
          <a:noFill/>
          <a:ln w="50800" cap="rnd" cmpd="dbl">
            <a:noFill/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- </a:t>
            </a:r>
            <a:r>
              <a:rPr lang="fr-FR" sz="3200" b="1" dirty="0" smtClean="0">
                <a:solidFill>
                  <a:srgbClr val="D6A300"/>
                </a:solidFill>
                <a:ea typeface="Script Ecole 2" panose="02000400000000000000" pitchFamily="2" charset="0"/>
              </a:rPr>
              <a:t>négative</a:t>
            </a:r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. 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La phrase négative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8919"/>
            <a:ext cx="8229600" cy="2586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Une phrase peut être </a:t>
            </a:r>
            <a:r>
              <a:rPr lang="fr-FR" b="1" dirty="0">
                <a:solidFill>
                  <a:srgbClr val="FF3399"/>
                </a:solidFill>
              </a:rPr>
              <a:t>à la forme négative si elle contient une négation </a:t>
            </a:r>
            <a:r>
              <a:rPr lang="fr-FR" b="1" dirty="0" smtClean="0">
                <a:solidFill>
                  <a:srgbClr val="FF3399"/>
                </a:solidFill>
              </a:rPr>
              <a:t>comme : </a:t>
            </a:r>
            <a:r>
              <a:rPr lang="fr-FR" b="1" dirty="0">
                <a:solidFill>
                  <a:srgbClr val="FF3399"/>
                </a:solidFill>
              </a:rPr>
              <a:t>ne</a:t>
            </a:r>
            <a:r>
              <a:rPr lang="mr-IN" b="1" dirty="0">
                <a:solidFill>
                  <a:srgbClr val="FF3399"/>
                </a:solidFill>
              </a:rPr>
              <a:t>…</a:t>
            </a:r>
            <a:r>
              <a:rPr lang="fr-FR" b="1" dirty="0">
                <a:solidFill>
                  <a:srgbClr val="FF3399"/>
                </a:solidFill>
              </a:rPr>
              <a:t>pas, ne</a:t>
            </a:r>
            <a:r>
              <a:rPr lang="mr-IN" b="1" dirty="0">
                <a:solidFill>
                  <a:srgbClr val="FF3399"/>
                </a:solidFill>
              </a:rPr>
              <a:t>…</a:t>
            </a:r>
            <a:r>
              <a:rPr lang="fr-FR" b="1" dirty="0">
                <a:solidFill>
                  <a:srgbClr val="FF3399"/>
                </a:solidFill>
              </a:rPr>
              <a:t>.plus, ne</a:t>
            </a:r>
            <a:r>
              <a:rPr lang="mr-IN" b="1" dirty="0">
                <a:solidFill>
                  <a:srgbClr val="FF3399"/>
                </a:solidFill>
              </a:rPr>
              <a:t>…</a:t>
            </a:r>
            <a:r>
              <a:rPr lang="fr-FR" b="1" dirty="0">
                <a:solidFill>
                  <a:srgbClr val="FF3399"/>
                </a:solidFill>
              </a:rPr>
              <a:t>jamais, ne</a:t>
            </a:r>
            <a:r>
              <a:rPr lang="mr-IN" b="1" dirty="0">
                <a:solidFill>
                  <a:srgbClr val="FF3399"/>
                </a:solidFill>
              </a:rPr>
              <a:t>…</a:t>
            </a:r>
            <a:r>
              <a:rPr lang="fr-FR" b="1" dirty="0">
                <a:solidFill>
                  <a:srgbClr val="FF3399"/>
                </a:solidFill>
              </a:rPr>
              <a:t>ni</a:t>
            </a:r>
            <a:r>
              <a:rPr lang="mr-IN" b="1" dirty="0">
                <a:solidFill>
                  <a:srgbClr val="FF3399"/>
                </a:solidFill>
              </a:rPr>
              <a:t>…</a:t>
            </a:r>
            <a:r>
              <a:rPr lang="fr-FR" b="1" dirty="0">
                <a:solidFill>
                  <a:srgbClr val="FF3399"/>
                </a:solidFill>
              </a:rPr>
              <a:t>ni, ne</a:t>
            </a:r>
            <a:r>
              <a:rPr lang="mr-IN" b="1" dirty="0">
                <a:solidFill>
                  <a:srgbClr val="FF3399"/>
                </a:solidFill>
              </a:rPr>
              <a:t>…</a:t>
            </a:r>
            <a:r>
              <a:rPr lang="fr-FR" b="1" dirty="0">
                <a:solidFill>
                  <a:srgbClr val="FF3399"/>
                </a:solidFill>
              </a:rPr>
              <a:t>guère, </a:t>
            </a:r>
            <a:r>
              <a:rPr lang="mr-IN" b="1" dirty="0">
                <a:solidFill>
                  <a:srgbClr val="FF3399"/>
                </a:solidFill>
              </a:rPr>
              <a:t>…</a:t>
            </a:r>
            <a:r>
              <a:rPr lang="fr-FR" b="1" dirty="0">
                <a:solidFill>
                  <a:srgbClr val="FF3399"/>
                </a:solidFill>
              </a:rPr>
              <a:t> Elle sert alors à nier des faits ou  à exprimer son désaccord.</a:t>
            </a: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4186534"/>
            <a:ext cx="8435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Exemples : Ca </a:t>
            </a:r>
            <a:r>
              <a:rPr lang="fr-FR" sz="3200" i="1" dirty="0" smtClean="0">
                <a:solidFill>
                  <a:srgbClr val="FF3399"/>
                </a:solidFill>
              </a:rPr>
              <a:t>ne</a:t>
            </a:r>
            <a:r>
              <a:rPr lang="fr-FR" sz="3200" i="1" dirty="0" smtClean="0"/>
              <a:t> va </a:t>
            </a:r>
            <a:r>
              <a:rPr lang="fr-FR" sz="3200" i="1" dirty="0" smtClean="0">
                <a:solidFill>
                  <a:srgbClr val="FF3399"/>
                </a:solidFill>
              </a:rPr>
              <a:t>pas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2267744" y="4725143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Il </a:t>
            </a:r>
            <a:r>
              <a:rPr lang="fr-FR" sz="3200" i="1" dirty="0" smtClean="0">
                <a:solidFill>
                  <a:srgbClr val="FF3399"/>
                </a:solidFill>
              </a:rPr>
              <a:t>n’</a:t>
            </a:r>
            <a:r>
              <a:rPr lang="fr-FR" sz="3200" i="1" dirty="0" smtClean="0"/>
              <a:t>y a </a:t>
            </a:r>
            <a:r>
              <a:rPr lang="fr-FR" sz="3200" i="1" dirty="0" smtClean="0">
                <a:solidFill>
                  <a:srgbClr val="FF3399"/>
                </a:solidFill>
              </a:rPr>
              <a:t>plus</a:t>
            </a:r>
            <a:r>
              <a:rPr lang="fr-FR" sz="3200" i="1" dirty="0" smtClean="0"/>
              <a:t> de farine.</a:t>
            </a:r>
            <a:endParaRPr lang="fr-FR" sz="32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2242057" y="5263752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Tu </a:t>
            </a:r>
            <a:r>
              <a:rPr lang="fr-FR" sz="3200" i="1" dirty="0" smtClean="0">
                <a:solidFill>
                  <a:srgbClr val="FF3399"/>
                </a:solidFill>
              </a:rPr>
              <a:t>n’</a:t>
            </a:r>
            <a:r>
              <a:rPr lang="fr-FR" sz="3200" i="1" dirty="0" smtClean="0"/>
              <a:t>arrives </a:t>
            </a:r>
            <a:r>
              <a:rPr lang="fr-FR" sz="3200" i="1" dirty="0" smtClean="0">
                <a:solidFill>
                  <a:srgbClr val="FF3399"/>
                </a:solidFill>
              </a:rPr>
              <a:t>jamais</a:t>
            </a:r>
            <a:r>
              <a:rPr lang="fr-FR" sz="3200" i="1" dirty="0" smtClean="0"/>
              <a:t> à l’heure.</a:t>
            </a:r>
            <a:endParaRPr lang="fr-FR" sz="32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2267744" y="5766477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Je </a:t>
            </a:r>
            <a:r>
              <a:rPr lang="fr-FR" sz="3200" i="1" dirty="0" smtClean="0">
                <a:solidFill>
                  <a:srgbClr val="FF3399"/>
                </a:solidFill>
              </a:rPr>
              <a:t>ne</a:t>
            </a:r>
            <a:r>
              <a:rPr lang="fr-FR" sz="3200" i="1" dirty="0" smtClean="0"/>
              <a:t> bois </a:t>
            </a:r>
            <a:r>
              <a:rPr lang="fr-FR" sz="3200" i="1" dirty="0" smtClean="0">
                <a:solidFill>
                  <a:srgbClr val="FF3399"/>
                </a:solidFill>
              </a:rPr>
              <a:t>ni</a:t>
            </a:r>
            <a:r>
              <a:rPr lang="fr-FR" sz="3200" i="1" dirty="0" smtClean="0"/>
              <a:t> café, </a:t>
            </a:r>
            <a:r>
              <a:rPr lang="fr-FR" sz="3200" i="1" dirty="0" smtClean="0">
                <a:solidFill>
                  <a:srgbClr val="FF3399"/>
                </a:solidFill>
              </a:rPr>
              <a:t>ni</a:t>
            </a:r>
            <a:r>
              <a:rPr lang="fr-FR" sz="3200" i="1" dirty="0" smtClean="0"/>
              <a:t> thé.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phrase affirmative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586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Une phrase peut être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à la forme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affirmative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 elle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 contient pas de négation.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Elle sert alors à affirmer des faits ou à exprimer son accord.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4186534"/>
            <a:ext cx="8435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Exemples : Ca va.</a:t>
            </a:r>
            <a:endParaRPr lang="fr-FR" sz="32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2267744" y="4725143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Il y a </a:t>
            </a:r>
            <a:r>
              <a:rPr lang="fr-FR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encore de la</a:t>
            </a:r>
            <a:r>
              <a:rPr lang="fr-FR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3200" i="1" dirty="0" smtClean="0"/>
              <a:t>farine.</a:t>
            </a:r>
            <a:endParaRPr lang="fr-FR" sz="32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2242057" y="5263752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Tu arrives </a:t>
            </a:r>
            <a:r>
              <a:rPr lang="fr-FR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toujours</a:t>
            </a:r>
            <a:r>
              <a:rPr lang="fr-FR" sz="3200" i="1" dirty="0" smtClean="0"/>
              <a:t> à l’heure.</a:t>
            </a:r>
            <a:endParaRPr lang="fr-FR" sz="32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2267744" y="5766477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Je bois </a:t>
            </a:r>
            <a:r>
              <a:rPr lang="fr-FR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du</a:t>
            </a:r>
            <a:r>
              <a:rPr lang="fr-FR" sz="3200" i="1" dirty="0" smtClean="0"/>
              <a:t> café et du thé.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70C0"/>
                </a:solidFill>
                <a:latin typeface="Mrs Chocolat" pitchFamily="2" charset="0"/>
              </a:rPr>
              <a:t>Passer de la forme affirmative </a:t>
            </a:r>
            <a:r>
              <a:rPr lang="fr-FR" dirty="0">
                <a:solidFill>
                  <a:srgbClr val="FF3399"/>
                </a:solidFill>
                <a:latin typeface="Mrs Chocolat" pitchFamily="2" charset="0"/>
              </a:rPr>
              <a:t>à la forme négative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Pour passer de la forme affirmative à la forme négative, </a:t>
            </a:r>
            <a:r>
              <a:rPr lang="fr-FR" b="1" dirty="0">
                <a:solidFill>
                  <a:srgbClr val="FF3399"/>
                </a:solidFill>
              </a:rPr>
              <a:t>il faut ajouter une négation.</a:t>
            </a:r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2891484"/>
            <a:ext cx="8229600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Attention ! Il faut utiliser la négation adaptée.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3722118"/>
            <a:ext cx="1810544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J’aime </a:t>
            </a:r>
            <a:r>
              <a:rPr lang="fr-FR" sz="2400" dirty="0" smtClean="0">
                <a:solidFill>
                  <a:srgbClr val="0070C0"/>
                </a:solidFill>
              </a:rPr>
              <a:t>tout</a:t>
            </a:r>
            <a:r>
              <a:rPr lang="fr-FR" sz="2400" dirty="0" smtClean="0"/>
              <a:t>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716016" y="3722118"/>
            <a:ext cx="3744416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Je </a:t>
            </a:r>
            <a:r>
              <a:rPr lang="fr-FR" sz="2400" dirty="0" smtClean="0">
                <a:solidFill>
                  <a:srgbClr val="FF3399"/>
                </a:solidFill>
              </a:rPr>
              <a:t>n’</a:t>
            </a:r>
            <a:r>
              <a:rPr lang="fr-FR" sz="2400" dirty="0" smtClean="0"/>
              <a:t>aime </a:t>
            </a:r>
            <a:r>
              <a:rPr lang="fr-FR" sz="2400" dirty="0" smtClean="0">
                <a:solidFill>
                  <a:srgbClr val="FF3399"/>
                </a:solidFill>
              </a:rPr>
              <a:t>rien</a:t>
            </a:r>
            <a:r>
              <a:rPr lang="fr-FR" sz="2400" dirty="0" smtClean="0"/>
              <a:t>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4350941"/>
            <a:ext cx="4258816" cy="6480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Ils écoutent </a:t>
            </a:r>
            <a:r>
              <a:rPr lang="fr-FR" sz="2400" dirty="0" smtClean="0">
                <a:solidFill>
                  <a:srgbClr val="0070C0"/>
                </a:solidFill>
              </a:rPr>
              <a:t>toujours</a:t>
            </a:r>
            <a:r>
              <a:rPr lang="fr-FR" sz="2400" dirty="0" smtClean="0"/>
              <a:t> leurs parents.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716016" y="4350941"/>
            <a:ext cx="4248472" cy="6480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Ils </a:t>
            </a:r>
            <a:r>
              <a:rPr lang="fr-FR" sz="2400" dirty="0" smtClean="0">
                <a:solidFill>
                  <a:srgbClr val="FF3399"/>
                </a:solidFill>
              </a:rPr>
              <a:t>n’</a:t>
            </a:r>
            <a:r>
              <a:rPr lang="fr-FR" sz="2400" dirty="0" smtClean="0"/>
              <a:t>écoutent </a:t>
            </a:r>
            <a:r>
              <a:rPr lang="fr-FR" sz="2400" dirty="0" smtClean="0">
                <a:solidFill>
                  <a:srgbClr val="FF3399"/>
                </a:solidFill>
              </a:rPr>
              <a:t>jamais</a:t>
            </a:r>
            <a:r>
              <a:rPr lang="fr-FR" sz="2400" dirty="0" smtClean="0"/>
              <a:t> leurs parents.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57200" y="5002313"/>
            <a:ext cx="3466728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Elle dort </a:t>
            </a:r>
            <a:r>
              <a:rPr lang="fr-FR" sz="2400" dirty="0" smtClean="0">
                <a:solidFill>
                  <a:srgbClr val="0070C0"/>
                </a:solidFill>
              </a:rPr>
              <a:t>encore</a:t>
            </a:r>
            <a:r>
              <a:rPr lang="fr-FR" sz="2400" dirty="0" smtClean="0"/>
              <a:t>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716016" y="5002313"/>
            <a:ext cx="3744416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Elle </a:t>
            </a:r>
            <a:r>
              <a:rPr lang="fr-FR" sz="2400" dirty="0" smtClean="0">
                <a:solidFill>
                  <a:srgbClr val="FF3399"/>
                </a:solidFill>
              </a:rPr>
              <a:t>ne</a:t>
            </a:r>
            <a:r>
              <a:rPr lang="fr-FR" sz="2400" dirty="0" smtClean="0"/>
              <a:t> dort </a:t>
            </a:r>
            <a:r>
              <a:rPr lang="fr-FR" sz="2400" dirty="0" smtClean="0">
                <a:solidFill>
                  <a:srgbClr val="FF3399"/>
                </a:solidFill>
              </a:rPr>
              <a:t>plus</a:t>
            </a:r>
            <a:r>
              <a:rPr lang="fr-FR" sz="2400" dirty="0" smtClean="0"/>
              <a:t>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57200" y="5627835"/>
            <a:ext cx="3106688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Jules aime le chou.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716016" y="5627835"/>
            <a:ext cx="3744416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Jules </a:t>
            </a:r>
            <a:r>
              <a:rPr lang="fr-FR" sz="2400" dirty="0" smtClean="0">
                <a:solidFill>
                  <a:srgbClr val="FF3399"/>
                </a:solidFill>
              </a:rPr>
              <a:t>n’</a:t>
            </a:r>
            <a:r>
              <a:rPr lang="fr-FR" sz="2400" dirty="0" smtClean="0"/>
              <a:t>aime </a:t>
            </a:r>
            <a:r>
              <a:rPr lang="fr-FR" sz="2400" dirty="0" smtClean="0">
                <a:solidFill>
                  <a:srgbClr val="FF3399"/>
                </a:solidFill>
              </a:rPr>
              <a:t>pas</a:t>
            </a:r>
            <a:r>
              <a:rPr lang="fr-FR" sz="2400" dirty="0" smtClean="0"/>
              <a:t> le chou?</a:t>
            </a:r>
            <a:endParaRPr lang="fr-FR" sz="2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248</Words>
  <Application>Microsoft Office PowerPoint</Application>
  <PresentationFormat>Affichage à l'écran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grammaire </vt:lpstr>
      <vt:lpstr>Aujourd’hui, nous allons travailler en grammaire.  Nous allons apprendre  à reconnaître si une phrase est affirmative ou négative et  comment passer de la forme affirmative à la forme négative. </vt:lpstr>
      <vt:lpstr>Une phrase peut être à la forme :</vt:lpstr>
      <vt:lpstr>La phrase négative</vt:lpstr>
      <vt:lpstr>La phrase affirmative</vt:lpstr>
      <vt:lpstr>Passer de la forme affirmative à la forme négative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61</cp:revision>
  <dcterms:created xsi:type="dcterms:W3CDTF">2020-05-20T07:22:41Z</dcterms:created>
  <dcterms:modified xsi:type="dcterms:W3CDTF">2020-09-21T16:14:24Z</dcterms:modified>
</cp:coreProperties>
</file>