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358" r:id="rId5"/>
    <p:sldId id="359" r:id="rId6"/>
    <p:sldId id="360" r:id="rId7"/>
    <p:sldId id="361" r:id="rId8"/>
    <p:sldId id="362" r:id="rId9"/>
    <p:sldId id="3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FFFFFF"/>
    <a:srgbClr val="FFCC00"/>
    <a:srgbClr val="FF3399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/>
    <p:restoredTop sz="94643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types de phrases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G3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quels sont les quatre types de phrases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comment les reconnaître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Il existe 4 types de phrases :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576" y="1539370"/>
            <a:ext cx="4752528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</a:t>
            </a:r>
            <a:r>
              <a:rPr lang="fr-FR" sz="3200" b="1" dirty="0">
                <a:solidFill>
                  <a:schemeClr val="bg1"/>
                </a:solidFill>
                <a:ea typeface="Script Ecole 2" panose="02000400000000000000" pitchFamily="2" charset="0"/>
              </a:rPr>
              <a:t>l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a phrase </a:t>
            </a:r>
            <a:r>
              <a:rPr lang="fr-FR" sz="3200" b="1" dirty="0" smtClean="0">
                <a:solidFill>
                  <a:srgbClr val="FFC000"/>
                </a:solidFill>
                <a:ea typeface="Script Ecole 2" panose="02000400000000000000" pitchFamily="2" charset="0"/>
              </a:rPr>
              <a:t>déclarative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 ;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5576" y="2132856"/>
            <a:ext cx="5760639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</a:t>
            </a:r>
            <a:r>
              <a:rPr lang="fr-FR" sz="3200" b="1" dirty="0">
                <a:solidFill>
                  <a:schemeClr val="bg1"/>
                </a:solidFill>
                <a:ea typeface="Script Ecole 2" panose="02000400000000000000" pitchFamily="2" charset="0"/>
              </a:rPr>
              <a:t>l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a phrase </a:t>
            </a:r>
            <a:r>
              <a:rPr lang="fr-FR" sz="3200" b="1" dirty="0" smtClean="0">
                <a:solidFill>
                  <a:srgbClr val="FFC000"/>
                </a:solidFill>
                <a:ea typeface="Script Ecole 2" panose="02000400000000000000" pitchFamily="2" charset="0"/>
              </a:rPr>
              <a:t>interrogative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 ;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55575" y="3330890"/>
            <a:ext cx="7488832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la phrase </a:t>
            </a:r>
            <a:r>
              <a:rPr lang="fr-FR" sz="3200" b="1" dirty="0" smtClean="0">
                <a:solidFill>
                  <a:srgbClr val="FFC000"/>
                </a:solidFill>
                <a:ea typeface="Script Ecole 2" panose="02000400000000000000" pitchFamily="2" charset="0"/>
              </a:rPr>
              <a:t>impérative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 (ou </a:t>
            </a:r>
            <a:r>
              <a:rPr lang="fr-FR" sz="3200" b="1" dirty="0" smtClean="0">
                <a:solidFill>
                  <a:srgbClr val="FFC000"/>
                </a:solidFill>
                <a:ea typeface="Script Ecole 2" panose="02000400000000000000" pitchFamily="2" charset="0"/>
              </a:rPr>
              <a:t>injonctive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) ;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55575" y="2746115"/>
            <a:ext cx="5760639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la phrase </a:t>
            </a:r>
            <a:r>
              <a:rPr lang="fr-FR" sz="3200" b="1" dirty="0" smtClean="0">
                <a:solidFill>
                  <a:srgbClr val="FFC000"/>
                </a:solidFill>
                <a:ea typeface="Script Ecole 2" panose="02000400000000000000" pitchFamily="2" charset="0"/>
              </a:rPr>
              <a:t>exclamative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.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phrase déclarative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 smtClean="0"/>
              <a:t>Une phrase est </a:t>
            </a:r>
            <a:r>
              <a:rPr lang="fr-FR" dirty="0" smtClean="0">
                <a:solidFill>
                  <a:srgbClr val="FF0000"/>
                </a:solidFill>
              </a:rPr>
              <a:t>déclarative</a:t>
            </a:r>
            <a:r>
              <a:rPr lang="fr-FR" dirty="0" smtClean="0"/>
              <a:t> quand elle sert </a:t>
            </a:r>
            <a:r>
              <a:rPr lang="fr-FR" dirty="0" smtClean="0">
                <a:solidFill>
                  <a:srgbClr val="FF0000"/>
                </a:solidFill>
              </a:rPr>
              <a:t>à donner une information</a:t>
            </a:r>
            <a:r>
              <a:rPr lang="fr-FR" dirty="0" smtClean="0"/>
              <a:t> et se termine par </a:t>
            </a:r>
            <a:r>
              <a:rPr lang="fr-FR" dirty="0" smtClean="0">
                <a:solidFill>
                  <a:srgbClr val="FF0000"/>
                </a:solidFill>
              </a:rPr>
              <a:t>un point (.)</a:t>
            </a:r>
            <a:r>
              <a:rPr lang="fr-FR" dirty="0" smtClean="0"/>
              <a:t>. La majorité des phrases sont des phrases déclaratives.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5940" y="3284985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B050"/>
                </a:solidFill>
              </a:rPr>
              <a:t>Exemple</a:t>
            </a:r>
            <a:r>
              <a:rPr lang="fr-FR" sz="3200" i="1" dirty="0" smtClean="0"/>
              <a:t> : Ma petite sœur joue dans sa chambre</a:t>
            </a:r>
            <a:r>
              <a:rPr lang="fr-FR" sz="3200" i="1" dirty="0" smtClean="0">
                <a:solidFill>
                  <a:srgbClr val="FF0000"/>
                </a:solidFill>
              </a:rPr>
              <a:t>.</a:t>
            </a:r>
            <a:endParaRPr lang="fr-FR" sz="3200" i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6690" y="3869760"/>
            <a:ext cx="8291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Pour vérifier qu’une phrase est déclarative, j’utilise la formule : </a:t>
            </a:r>
            <a:r>
              <a:rPr lang="fr-FR" sz="3200" dirty="0" smtClean="0">
                <a:solidFill>
                  <a:srgbClr val="FF0000"/>
                </a:solidFill>
              </a:rPr>
              <a:t>Je déclare que</a:t>
            </a:r>
            <a:r>
              <a:rPr lang="mr-IN" sz="3200" dirty="0" smtClean="0">
                <a:solidFill>
                  <a:srgbClr val="FF0000"/>
                </a:solidFill>
              </a:rPr>
              <a:t>…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0" y="5015935"/>
            <a:ext cx="8291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FF0000"/>
                </a:solidFill>
              </a:rPr>
              <a:t>Je déclare que</a:t>
            </a:r>
            <a:r>
              <a:rPr lang="mr-IN" sz="3200" i="1" dirty="0" smtClean="0"/>
              <a:t>…</a:t>
            </a:r>
            <a:r>
              <a:rPr lang="fr-FR" sz="3200" i="1" dirty="0" smtClean="0"/>
              <a:t> ma </a:t>
            </a:r>
            <a:r>
              <a:rPr lang="fr-FR" sz="3200" i="1" dirty="0"/>
              <a:t>petite sœur joue dans sa chambre</a:t>
            </a:r>
            <a:r>
              <a:rPr lang="fr-FR" sz="3200" i="1" dirty="0">
                <a:solidFill>
                  <a:srgbClr val="FF0000"/>
                </a:solidFill>
              </a:rPr>
              <a:t>.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phrase interrogative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Une phrase est </a:t>
            </a:r>
            <a:r>
              <a:rPr lang="fr-FR" dirty="0" smtClean="0">
                <a:solidFill>
                  <a:srgbClr val="FF0000"/>
                </a:solidFill>
              </a:rPr>
              <a:t>interrogative</a:t>
            </a:r>
            <a:r>
              <a:rPr lang="fr-FR" dirty="0" smtClean="0"/>
              <a:t> quand elle sert </a:t>
            </a:r>
            <a:r>
              <a:rPr lang="fr-FR" dirty="0" smtClean="0">
                <a:solidFill>
                  <a:srgbClr val="FF0000"/>
                </a:solidFill>
              </a:rPr>
              <a:t>à poser une question </a:t>
            </a:r>
            <a:r>
              <a:rPr lang="fr-FR" dirty="0" smtClean="0"/>
              <a:t>et se termine par </a:t>
            </a:r>
            <a:r>
              <a:rPr lang="fr-FR" dirty="0" smtClean="0">
                <a:solidFill>
                  <a:srgbClr val="FF0000"/>
                </a:solidFill>
              </a:rPr>
              <a:t>un point d’interrogation ( ? )</a:t>
            </a:r>
            <a:r>
              <a:rPr lang="fr-FR" dirty="0" smtClean="0"/>
              <a:t>. 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5940" y="3284985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B050"/>
                </a:solidFill>
              </a:rPr>
              <a:t>Exemple</a:t>
            </a:r>
            <a:r>
              <a:rPr lang="fr-FR" sz="3200" i="1" dirty="0" smtClean="0"/>
              <a:t> : Veux-tu jouer avec moi </a:t>
            </a:r>
            <a:r>
              <a:rPr lang="fr-FR" sz="3200" i="1" dirty="0" smtClean="0">
                <a:solidFill>
                  <a:srgbClr val="FF0000"/>
                </a:solidFill>
              </a:rPr>
              <a:t>?</a:t>
            </a:r>
            <a:endParaRPr lang="fr-FR" sz="3200" i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5940" y="3939991"/>
            <a:ext cx="8291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Il y a toujours trois façons de poser une question 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0" y="4533442"/>
            <a:ext cx="8291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- </a:t>
            </a:r>
            <a:r>
              <a:rPr lang="fr-FR" sz="2400" i="1" dirty="0" smtClean="0">
                <a:solidFill>
                  <a:srgbClr val="FF0000"/>
                </a:solidFill>
              </a:rPr>
              <a:t>Veux-tu</a:t>
            </a:r>
            <a:r>
              <a:rPr lang="fr-FR" sz="2400" i="1" dirty="0" smtClean="0"/>
              <a:t> jouer avec moi </a:t>
            </a:r>
            <a:r>
              <a:rPr lang="fr-FR" sz="2400" i="1" dirty="0" smtClean="0">
                <a:solidFill>
                  <a:srgbClr val="FF0000"/>
                </a:solidFill>
              </a:rPr>
              <a:t>?</a:t>
            </a:r>
            <a:r>
              <a:rPr lang="fr-FR" sz="2400" i="1" dirty="0" smtClean="0"/>
              <a:t> (inversion du sujet et du verbe ; c’est la meilleure façon de poser une question)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471945" y="5197124"/>
            <a:ext cx="8291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- </a:t>
            </a:r>
            <a:r>
              <a:rPr lang="fr-FR" sz="2400" i="1" dirty="0" smtClean="0">
                <a:solidFill>
                  <a:srgbClr val="FF0000"/>
                </a:solidFill>
              </a:rPr>
              <a:t>Est-ce que </a:t>
            </a:r>
            <a:r>
              <a:rPr lang="fr-FR" sz="2400" i="1" dirty="0" smtClean="0"/>
              <a:t>tu veux jouer avec moi </a:t>
            </a:r>
            <a:r>
              <a:rPr lang="fr-FR" sz="2400" i="1" dirty="0" smtClean="0">
                <a:solidFill>
                  <a:srgbClr val="FF0000"/>
                </a:solidFill>
              </a:rPr>
              <a:t>?</a:t>
            </a:r>
            <a:r>
              <a:rPr lang="fr-FR" sz="2400" i="1" dirty="0" smtClean="0"/>
              <a:t> (formule est-ce que</a:t>
            </a:r>
            <a:r>
              <a:rPr lang="mr-IN" sz="2400" i="1" dirty="0" smtClean="0"/>
              <a:t>…</a:t>
            </a:r>
            <a:r>
              <a:rPr lang="fr-FR" sz="2400" i="1" dirty="0" smtClean="0"/>
              <a:t>, c’est la plus courante)</a:t>
            </a:r>
            <a:endParaRPr lang="fr-FR" sz="2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26368" y="5860806"/>
            <a:ext cx="8291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- Tu veux jouer avec moi </a:t>
            </a:r>
            <a:r>
              <a:rPr lang="fr-FR" sz="2400" i="1" dirty="0" smtClean="0">
                <a:solidFill>
                  <a:srgbClr val="FF0000"/>
                </a:solidFill>
              </a:rPr>
              <a:t>?</a:t>
            </a:r>
            <a:r>
              <a:rPr lang="fr-FR" sz="2400" i="1" dirty="0" smtClean="0"/>
              <a:t> (Seul le « ? » indique que c’est une phrase interrogative, il vaut mieux l’éviter.)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139540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phrase exclamative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Une phrase est </a:t>
            </a:r>
            <a:r>
              <a:rPr lang="fr-FR" dirty="0" smtClean="0">
                <a:solidFill>
                  <a:srgbClr val="FF0000"/>
                </a:solidFill>
              </a:rPr>
              <a:t>exclamative</a:t>
            </a:r>
            <a:r>
              <a:rPr lang="fr-FR" dirty="0" smtClean="0"/>
              <a:t> quand elle sert </a:t>
            </a:r>
            <a:r>
              <a:rPr lang="fr-FR" dirty="0" smtClean="0">
                <a:solidFill>
                  <a:srgbClr val="FF0000"/>
                </a:solidFill>
              </a:rPr>
              <a:t>à exprimer une émotion </a:t>
            </a:r>
            <a:r>
              <a:rPr lang="fr-FR" dirty="0" smtClean="0"/>
              <a:t>et se termine par </a:t>
            </a:r>
            <a:r>
              <a:rPr lang="fr-FR" dirty="0" smtClean="0">
                <a:solidFill>
                  <a:srgbClr val="FF0000"/>
                </a:solidFill>
              </a:rPr>
              <a:t>un point d’exclamation( ! )</a:t>
            </a:r>
            <a:r>
              <a:rPr lang="fr-FR" dirty="0" smtClean="0"/>
              <a:t>. 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5940" y="3284985"/>
            <a:ext cx="8291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0B050"/>
                </a:solidFill>
              </a:rPr>
              <a:t>Exemple</a:t>
            </a:r>
            <a:r>
              <a:rPr lang="fr-FR" sz="2800" i="1" dirty="0" smtClean="0"/>
              <a:t> : Ce paysage de montagne est magnifique</a:t>
            </a:r>
            <a:r>
              <a:rPr lang="fr-FR" sz="2800" i="1" dirty="0" smtClean="0">
                <a:solidFill>
                  <a:srgbClr val="FF0000"/>
                </a:solidFill>
              </a:rPr>
              <a:t> !</a:t>
            </a:r>
            <a:endParaRPr lang="fr-FR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7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phrase impérative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Une phrase est </a:t>
            </a:r>
            <a:r>
              <a:rPr lang="fr-FR" dirty="0" smtClean="0">
                <a:solidFill>
                  <a:srgbClr val="FF0000"/>
                </a:solidFill>
              </a:rPr>
              <a:t>impérative</a:t>
            </a:r>
            <a:r>
              <a:rPr lang="fr-FR" dirty="0" smtClean="0"/>
              <a:t> quand elle sert </a:t>
            </a:r>
            <a:r>
              <a:rPr lang="fr-FR" dirty="0" smtClean="0">
                <a:solidFill>
                  <a:srgbClr val="FF0000"/>
                </a:solidFill>
              </a:rPr>
              <a:t>à donner un ordre </a:t>
            </a:r>
            <a:r>
              <a:rPr lang="fr-FR" dirty="0" smtClean="0"/>
              <a:t>et se termine par </a:t>
            </a:r>
            <a:r>
              <a:rPr lang="fr-FR" dirty="0" smtClean="0">
                <a:solidFill>
                  <a:srgbClr val="FF0000"/>
                </a:solidFill>
              </a:rPr>
              <a:t>un point (.) ou un point d’exclamation ( ! )</a:t>
            </a:r>
            <a:r>
              <a:rPr lang="fr-FR" dirty="0" smtClean="0"/>
              <a:t>. On peut l’appeler également la phrase injonctive.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5940" y="3284985"/>
            <a:ext cx="8291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B050"/>
                </a:solidFill>
              </a:rPr>
              <a:t>Exemples</a:t>
            </a:r>
            <a:r>
              <a:rPr lang="fr-FR" sz="3200" i="1" dirty="0" smtClean="0"/>
              <a:t> : Viens avec moi</a:t>
            </a:r>
            <a:r>
              <a:rPr lang="fr-FR" sz="32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sz="3200" i="1" dirty="0" smtClean="0"/>
              <a:t>		Dépêche-toi </a:t>
            </a:r>
            <a:r>
              <a:rPr lang="fr-FR" sz="3200" i="1" dirty="0" smtClean="0">
                <a:solidFill>
                  <a:srgbClr val="FF0000"/>
                </a:solidFill>
              </a:rPr>
              <a:t>!</a:t>
            </a:r>
            <a:endParaRPr lang="fr-FR" sz="3200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0" y="4533442"/>
            <a:ext cx="8291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La phrase impérative </a:t>
            </a:r>
            <a:r>
              <a:rPr lang="fr-FR" sz="2800" dirty="0" smtClean="0">
                <a:solidFill>
                  <a:srgbClr val="FF0000"/>
                </a:solidFill>
              </a:rPr>
              <a:t>n’a pas de </a:t>
            </a:r>
            <a:r>
              <a:rPr lang="fr-FR" sz="2800" dirty="0" smtClean="0">
                <a:solidFill>
                  <a:srgbClr val="FF0000"/>
                </a:solidFill>
              </a:rPr>
              <a:t>sujet</a:t>
            </a:r>
            <a:r>
              <a:rPr lang="fr-FR" sz="2800" dirty="0" smtClean="0"/>
              <a:t>. En général, elle commence directement par le verbe.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2751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reconnaître le type de la phrase, je commence par regarder le point</a:t>
            </a:r>
            <a:r>
              <a:rPr lang="mr-IN" dirty="0" smtClean="0"/>
              <a:t>…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916832"/>
            <a:ext cx="80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1 - Si c’est un point d’interrogation « </a:t>
            </a:r>
            <a:r>
              <a:rPr lang="fr-FR" dirty="0" smtClean="0">
                <a:solidFill>
                  <a:srgbClr val="FF0000"/>
                </a:solidFill>
              </a:rPr>
              <a:t>?</a:t>
            </a:r>
            <a:r>
              <a:rPr lang="fr-FR" dirty="0" smtClean="0"/>
              <a:t> », c’est obligatoirement </a:t>
            </a:r>
            <a:r>
              <a:rPr lang="fr-FR" dirty="0" smtClean="0">
                <a:solidFill>
                  <a:srgbClr val="FF0000"/>
                </a:solidFill>
              </a:rPr>
              <a:t>une phrase interrogative</a:t>
            </a:r>
            <a:r>
              <a:rPr lang="fr-FR" dirty="0" smtClean="0"/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9552" y="2638653"/>
            <a:ext cx="808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 Si c’est un point </a:t>
            </a:r>
            <a:r>
              <a:rPr lang="fr-FR" dirty="0" smtClean="0"/>
              <a:t>«</a:t>
            </a:r>
            <a:r>
              <a:rPr lang="fr-FR" dirty="0" smtClean="0"/>
              <a:t> 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r>
              <a:rPr lang="fr-FR" dirty="0" smtClean="0"/>
              <a:t> », j’essaie la formule </a:t>
            </a:r>
            <a:r>
              <a:rPr lang="fr-FR" dirty="0" smtClean="0">
                <a:solidFill>
                  <a:srgbClr val="FF0000"/>
                </a:solidFill>
              </a:rPr>
              <a:t>« Je déclare que » </a:t>
            </a:r>
            <a:r>
              <a:rPr lang="fr-FR" dirty="0" smtClean="0"/>
              <a:t>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95936" y="324985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Si je peux, c’est une phrase déclarative.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95936" y="3861048"/>
            <a:ext cx="46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Si je ne peux pas, c’est une phrase impérative.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9552" y="4507840"/>
            <a:ext cx="808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3- Si c’est un point d’exclamation «</a:t>
            </a:r>
            <a:r>
              <a:rPr lang="fr-FR" dirty="0" smtClean="0">
                <a:solidFill>
                  <a:srgbClr val="FF0000"/>
                </a:solidFill>
              </a:rPr>
              <a:t> !</a:t>
            </a:r>
            <a:r>
              <a:rPr lang="fr-FR" dirty="0" smtClean="0"/>
              <a:t> »</a:t>
            </a:r>
            <a:r>
              <a:rPr lang="mr-IN" dirty="0" smtClean="0"/>
              <a:t>…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3995936" y="4934371"/>
            <a:ext cx="4096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…</a:t>
            </a:r>
            <a:r>
              <a:rPr lang="fr-FR" dirty="0" smtClean="0"/>
              <a:t> et que c’est un </a:t>
            </a:r>
            <a:r>
              <a:rPr lang="fr-FR" dirty="0" smtClean="0">
                <a:solidFill>
                  <a:srgbClr val="FF0000"/>
                </a:solidFill>
              </a:rPr>
              <a:t>ordre</a:t>
            </a:r>
            <a:r>
              <a:rPr lang="fr-FR" dirty="0" smtClean="0"/>
              <a:t>, c’est </a:t>
            </a:r>
            <a:r>
              <a:rPr lang="fr-FR" dirty="0" smtClean="0">
                <a:solidFill>
                  <a:srgbClr val="FF0000"/>
                </a:solidFill>
              </a:rPr>
              <a:t>une phrase impérative</a:t>
            </a:r>
            <a:r>
              <a:rPr lang="fr-FR" dirty="0" smtClean="0"/>
              <a:t>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78571" y="5730235"/>
            <a:ext cx="4096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…</a:t>
            </a:r>
            <a:r>
              <a:rPr lang="fr-FR" dirty="0" smtClean="0"/>
              <a:t> et qu’on exprime une </a:t>
            </a:r>
            <a:r>
              <a:rPr lang="fr-FR" dirty="0" smtClean="0">
                <a:solidFill>
                  <a:srgbClr val="FF0000"/>
                </a:solidFill>
              </a:rPr>
              <a:t>émotion</a:t>
            </a:r>
            <a:r>
              <a:rPr lang="fr-FR" dirty="0" smtClean="0"/>
              <a:t>, c’est </a:t>
            </a:r>
            <a:r>
              <a:rPr lang="fr-FR" dirty="0" smtClean="0">
                <a:solidFill>
                  <a:srgbClr val="FF0000"/>
                </a:solidFill>
              </a:rPr>
              <a:t>une phrase exclamative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61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8863" y="22718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Quelle magnifique nuit étoilée !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651469" y="22718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Emotion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468606" y="22718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Point</a:t>
            </a:r>
            <a:r>
              <a:rPr lang="fr-FR" dirty="0" smtClean="0"/>
              <a:t> </a:t>
            </a:r>
            <a:r>
              <a:rPr lang="fr-FR" i="1" dirty="0" smtClean="0"/>
              <a:t>d’exclamation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12977" y="2271820"/>
            <a:ext cx="1995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Phrase exclamative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69346" y="277587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Ne touche pas à ça !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651469" y="27758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Ordre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429089" y="27758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Point</a:t>
            </a:r>
            <a:r>
              <a:rPr lang="fr-FR" dirty="0" smtClean="0"/>
              <a:t> </a:t>
            </a:r>
            <a:r>
              <a:rPr lang="fr-FR" i="1" dirty="0" smtClean="0"/>
              <a:t>d’exclamation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712977" y="2775876"/>
            <a:ext cx="1995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Phrase impérative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9512" y="328245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a plu ce matin.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264705" y="3282458"/>
            <a:ext cx="247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Je déclare qu’il a plu</a:t>
            </a:r>
            <a:r>
              <a:rPr lang="mr-IN" i="1" dirty="0" smtClean="0"/>
              <a:t>…</a:t>
            </a:r>
            <a:endParaRPr lang="fr-FR" i="1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3439255" y="3282458"/>
            <a:ext cx="82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Point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723143" y="3282458"/>
            <a:ext cx="1995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Phrase déclarative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79512" y="37890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Où sont les clés ?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439255" y="37890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Point</a:t>
            </a:r>
            <a:r>
              <a:rPr lang="fr-FR" dirty="0" smtClean="0"/>
              <a:t> </a:t>
            </a:r>
            <a:r>
              <a:rPr lang="fr-FR" i="1" dirty="0" smtClean="0"/>
              <a:t>d’interrogation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723143" y="3789040"/>
            <a:ext cx="2136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Phrase interrogative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79512" y="42930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Prête-moi un crayon à papier.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39255" y="4293096"/>
            <a:ext cx="82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smtClean="0"/>
              <a:t>Point</a:t>
            </a:r>
            <a:endParaRPr lang="fr-FR" i="1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6723143" y="4293096"/>
            <a:ext cx="1995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Phrase impérative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106951" y="4283804"/>
            <a:ext cx="284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strike="sngStrike" dirty="0" smtClean="0"/>
              <a:t>Je déclare que prête-moi </a:t>
            </a:r>
            <a:r>
              <a:rPr lang="mr-IN" i="1" dirty="0" smtClean="0"/>
              <a:t>…</a:t>
            </a:r>
            <a:endParaRPr lang="fr-FR" i="1" dirty="0" smtClean="0"/>
          </a:p>
        </p:txBody>
      </p:sp>
      <p:sp>
        <p:nvSpPr>
          <p:cNvPr id="29" name="ZoneTexte 28"/>
          <p:cNvSpPr txBox="1"/>
          <p:nvPr/>
        </p:nvSpPr>
        <p:spPr>
          <a:xfrm>
            <a:off x="1963091" y="86232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De </a:t>
            </a:r>
            <a:r>
              <a:rPr lang="fr-FR" sz="2800" smtClean="0"/>
              <a:t>quel type de phrases s’agit-il ?</a:t>
            </a:r>
            <a:endParaRPr lang="fr-FR" sz="2800"/>
          </a:p>
        </p:txBody>
      </p:sp>
    </p:spTree>
    <p:extLst>
      <p:ext uri="{BB962C8B-B14F-4D97-AF65-F5344CB8AC3E}">
        <p14:creationId xmlns:p14="http://schemas.microsoft.com/office/powerpoint/2010/main" val="152644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  <p:bldP spid="18" grpId="0"/>
      <p:bldP spid="19" grpId="0"/>
      <p:bldP spid="22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447</Words>
  <Application>Microsoft Office PowerPoint</Application>
  <PresentationFormat>Affichage à l'écran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grammaire </vt:lpstr>
      <vt:lpstr>Aujourd’hui, nous allons travailler en grammaire.  Nous allons apprendre  quels sont les quatre types de phrases et comment les reconnaître.  </vt:lpstr>
      <vt:lpstr>Il existe 4 types de phrases :</vt:lpstr>
      <vt:lpstr>La phrase déclarative</vt:lpstr>
      <vt:lpstr>La phrase interrogative</vt:lpstr>
      <vt:lpstr>La phrase exclamative</vt:lpstr>
      <vt:lpstr>La phrase impérative</vt:lpstr>
      <vt:lpstr>Pour reconnaître le type de la phrase, je commence par regarder le point…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56</cp:revision>
  <dcterms:created xsi:type="dcterms:W3CDTF">2020-05-20T07:22:41Z</dcterms:created>
  <dcterms:modified xsi:type="dcterms:W3CDTF">2020-09-20T18:14:12Z</dcterms:modified>
</cp:coreProperties>
</file>