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358" r:id="rId5"/>
    <p:sldId id="359" r:id="rId6"/>
    <p:sldId id="360" r:id="rId7"/>
    <p:sldId id="361" r:id="rId8"/>
    <p:sldId id="362" r:id="rId9"/>
    <p:sldId id="363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0000"/>
    <a:srgbClr val="FFFFFF"/>
    <a:srgbClr val="FFCC00"/>
    <a:srgbClr val="FF3399"/>
    <a:srgbClr val="FF99CC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/>
    <p:restoredTop sz="94643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20/09/2020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20/09/2020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20/09/2020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20/09/2020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20/09/2020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20/09/2020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20/09/2020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20/09/2020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20/09/2020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20/09/2020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20/09/2020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20/09/2020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grammaire</a:t>
            </a:r>
            <a:r>
              <a:rPr lang="fr-FR" dirty="0" smtClean="0">
                <a:solidFill>
                  <a:srgbClr val="FFFFFF"/>
                </a:solidFill>
                <a:latin typeface="Cursif" panose="020B0603050302020204" pitchFamily="34" charset="0"/>
              </a:rPr>
              <a:t> 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Les types de phrases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G3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sz="3600" b="1" dirty="0" smtClean="0">
                <a:solidFill>
                  <a:srgbClr val="FFFF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grammaire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</a:t>
            </a:r>
            <a:b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</a:t>
            </a:r>
            <a:r>
              <a:rPr lang="fr-FR" sz="3600" b="1" dirty="0" smtClean="0">
                <a:solidFill>
                  <a:srgbClr val="FF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</a:t>
            </a:r>
            <a:r>
              <a:rPr lang="fr-FR" sz="3600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quels sont les quatre types de phrases 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et</a:t>
            </a:r>
            <a:r>
              <a:rPr lang="fr-FR" sz="3600" b="1" dirty="0" smtClean="0">
                <a:solidFill>
                  <a:srgbClr val="FFFF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</a:t>
            </a:r>
            <a:r>
              <a:rPr lang="fr-FR" sz="3600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comment les reconnaître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224136"/>
          </a:xfrm>
        </p:spPr>
        <p:txBody>
          <a:bodyPr>
            <a:noAutofit/>
          </a:bodyPr>
          <a:lstStyle/>
          <a:p>
            <a:pPr algn="just"/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Il existe 4 types de phrases :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55576" y="1539370"/>
            <a:ext cx="4752528" cy="584775"/>
          </a:xfrm>
          <a:prstGeom prst="rect">
            <a:avLst/>
          </a:prstGeom>
          <a:noFill/>
          <a:ln w="50800" cap="rnd" cmpd="dbl">
            <a:noFill/>
            <a:bevel/>
          </a:ln>
        </p:spPr>
        <p:txBody>
          <a:bodyPr wrap="square" rtlCol="0">
            <a:spAutoFit/>
          </a:bodyPr>
          <a:lstStyle/>
          <a:p>
            <a:pPr lvl="0" algn="just"/>
            <a:r>
              <a:rPr lang="fr-FR" sz="3200" b="1" dirty="0" smtClean="0">
                <a:solidFill>
                  <a:schemeClr val="bg1"/>
                </a:solidFill>
                <a:ea typeface="Script Ecole 2" panose="02000400000000000000" pitchFamily="2" charset="0"/>
              </a:rPr>
              <a:t>- </a:t>
            </a:r>
            <a:r>
              <a:rPr lang="fr-FR" sz="3200" b="1" dirty="0">
                <a:solidFill>
                  <a:schemeClr val="bg1"/>
                </a:solidFill>
                <a:ea typeface="Script Ecole 2" panose="02000400000000000000" pitchFamily="2" charset="0"/>
              </a:rPr>
              <a:t>l</a:t>
            </a:r>
            <a:r>
              <a:rPr lang="fr-FR" sz="3200" b="1" dirty="0" smtClean="0">
                <a:solidFill>
                  <a:schemeClr val="bg1"/>
                </a:solidFill>
                <a:ea typeface="Script Ecole 2" panose="02000400000000000000" pitchFamily="2" charset="0"/>
              </a:rPr>
              <a:t>a phrase </a:t>
            </a:r>
            <a:r>
              <a:rPr lang="fr-FR" sz="3200" b="1" dirty="0" smtClean="0">
                <a:solidFill>
                  <a:srgbClr val="FFC000"/>
                </a:solidFill>
                <a:ea typeface="Script Ecole 2" panose="02000400000000000000" pitchFamily="2" charset="0"/>
              </a:rPr>
              <a:t>déclarative</a:t>
            </a:r>
            <a:r>
              <a:rPr lang="fr-FR" sz="3200" b="1" dirty="0" smtClean="0">
                <a:solidFill>
                  <a:schemeClr val="bg1"/>
                </a:solidFill>
                <a:ea typeface="Script Ecole 2" panose="02000400000000000000" pitchFamily="2" charset="0"/>
              </a:rPr>
              <a:t> ;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755576" y="2132856"/>
            <a:ext cx="5760639" cy="584775"/>
          </a:xfrm>
          <a:prstGeom prst="rect">
            <a:avLst/>
          </a:prstGeom>
          <a:noFill/>
          <a:ln w="50800" cap="rnd" cmpd="dbl">
            <a:noFill/>
            <a:bevel/>
          </a:ln>
        </p:spPr>
        <p:txBody>
          <a:bodyPr wrap="square" rtlCol="0">
            <a:spAutoFit/>
          </a:bodyPr>
          <a:lstStyle/>
          <a:p>
            <a:pPr lvl="0" algn="just"/>
            <a:r>
              <a:rPr lang="fr-FR" sz="3200" b="1" dirty="0" smtClean="0">
                <a:solidFill>
                  <a:schemeClr val="bg1"/>
                </a:solidFill>
                <a:ea typeface="Script Ecole 2" panose="02000400000000000000" pitchFamily="2" charset="0"/>
              </a:rPr>
              <a:t>- </a:t>
            </a:r>
            <a:r>
              <a:rPr lang="fr-FR" sz="3200" b="1" dirty="0">
                <a:solidFill>
                  <a:schemeClr val="bg1"/>
                </a:solidFill>
                <a:ea typeface="Script Ecole 2" panose="02000400000000000000" pitchFamily="2" charset="0"/>
              </a:rPr>
              <a:t>l</a:t>
            </a:r>
            <a:r>
              <a:rPr lang="fr-FR" sz="3200" b="1" dirty="0" smtClean="0">
                <a:solidFill>
                  <a:schemeClr val="bg1"/>
                </a:solidFill>
                <a:ea typeface="Script Ecole 2" panose="02000400000000000000" pitchFamily="2" charset="0"/>
              </a:rPr>
              <a:t>a phrase </a:t>
            </a:r>
            <a:r>
              <a:rPr lang="fr-FR" sz="3200" b="1" dirty="0" smtClean="0">
                <a:solidFill>
                  <a:srgbClr val="FFC000"/>
                </a:solidFill>
                <a:ea typeface="Script Ecole 2" panose="02000400000000000000" pitchFamily="2" charset="0"/>
              </a:rPr>
              <a:t>interrogative</a:t>
            </a:r>
            <a:r>
              <a:rPr lang="fr-FR" sz="3200" b="1" dirty="0" smtClean="0">
                <a:solidFill>
                  <a:schemeClr val="bg1"/>
                </a:solidFill>
                <a:ea typeface="Script Ecole 2" panose="02000400000000000000" pitchFamily="2" charset="0"/>
              </a:rPr>
              <a:t> ;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755575" y="3330890"/>
            <a:ext cx="7488832" cy="584775"/>
          </a:xfrm>
          <a:prstGeom prst="rect">
            <a:avLst/>
          </a:prstGeom>
          <a:noFill/>
          <a:ln w="50800" cap="rnd" cmpd="dbl">
            <a:noFill/>
            <a:bevel/>
          </a:ln>
        </p:spPr>
        <p:txBody>
          <a:bodyPr wrap="square" rtlCol="0">
            <a:spAutoFit/>
          </a:bodyPr>
          <a:lstStyle/>
          <a:p>
            <a:pPr lvl="0" algn="just"/>
            <a:r>
              <a:rPr lang="fr-FR" sz="3200" b="1" dirty="0" smtClean="0">
                <a:solidFill>
                  <a:schemeClr val="bg1"/>
                </a:solidFill>
                <a:ea typeface="Script Ecole 2" panose="02000400000000000000" pitchFamily="2" charset="0"/>
              </a:rPr>
              <a:t>- la phrase </a:t>
            </a:r>
            <a:r>
              <a:rPr lang="fr-FR" sz="3200" b="1" dirty="0" smtClean="0">
                <a:solidFill>
                  <a:srgbClr val="FFC000"/>
                </a:solidFill>
                <a:ea typeface="Script Ecole 2" panose="02000400000000000000" pitchFamily="2" charset="0"/>
              </a:rPr>
              <a:t>impérative</a:t>
            </a:r>
            <a:r>
              <a:rPr lang="fr-FR" sz="3200" b="1" dirty="0" smtClean="0">
                <a:solidFill>
                  <a:schemeClr val="bg1"/>
                </a:solidFill>
                <a:ea typeface="Script Ecole 2" panose="02000400000000000000" pitchFamily="2" charset="0"/>
              </a:rPr>
              <a:t> (ou </a:t>
            </a:r>
            <a:r>
              <a:rPr lang="fr-FR" sz="3200" b="1" dirty="0" smtClean="0">
                <a:solidFill>
                  <a:srgbClr val="FFC000"/>
                </a:solidFill>
                <a:ea typeface="Script Ecole 2" panose="02000400000000000000" pitchFamily="2" charset="0"/>
              </a:rPr>
              <a:t>injonctive</a:t>
            </a:r>
            <a:r>
              <a:rPr lang="fr-FR" sz="3200" b="1" dirty="0" smtClean="0">
                <a:solidFill>
                  <a:schemeClr val="bg1"/>
                </a:solidFill>
                <a:ea typeface="Script Ecole 2" panose="02000400000000000000" pitchFamily="2" charset="0"/>
              </a:rPr>
              <a:t>) ;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55575" y="2746115"/>
            <a:ext cx="5760639" cy="584775"/>
          </a:xfrm>
          <a:prstGeom prst="rect">
            <a:avLst/>
          </a:prstGeom>
          <a:noFill/>
          <a:ln w="50800" cap="rnd" cmpd="dbl">
            <a:noFill/>
            <a:bevel/>
          </a:ln>
        </p:spPr>
        <p:txBody>
          <a:bodyPr wrap="square" rtlCol="0">
            <a:spAutoFit/>
          </a:bodyPr>
          <a:lstStyle/>
          <a:p>
            <a:pPr lvl="0" algn="just"/>
            <a:r>
              <a:rPr lang="fr-FR" sz="3200" b="1" dirty="0" smtClean="0">
                <a:solidFill>
                  <a:schemeClr val="bg1"/>
                </a:solidFill>
                <a:ea typeface="Script Ecole 2" panose="02000400000000000000" pitchFamily="2" charset="0"/>
              </a:rPr>
              <a:t>- la phrase </a:t>
            </a:r>
            <a:r>
              <a:rPr lang="fr-FR" sz="3200" b="1" dirty="0" smtClean="0">
                <a:solidFill>
                  <a:srgbClr val="FFC000"/>
                </a:solidFill>
                <a:ea typeface="Script Ecole 2" panose="02000400000000000000" pitchFamily="2" charset="0"/>
              </a:rPr>
              <a:t>exclamative</a:t>
            </a:r>
            <a:r>
              <a:rPr lang="fr-FR" sz="3200" b="1" dirty="0" smtClean="0">
                <a:solidFill>
                  <a:schemeClr val="bg1"/>
                </a:solidFill>
                <a:ea typeface="Script Ecole 2" panose="02000400000000000000" pitchFamily="2" charset="0"/>
              </a:rPr>
              <a:t>.</a:t>
            </a:r>
            <a:endParaRPr lang="fr-F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69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phrase déclarative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4784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fr-FR" dirty="0" smtClean="0"/>
              <a:t>Une phrase est </a:t>
            </a:r>
            <a:r>
              <a:rPr lang="fr-FR" dirty="0" smtClean="0">
                <a:solidFill>
                  <a:srgbClr val="FF0000"/>
                </a:solidFill>
              </a:rPr>
              <a:t>déclarative</a:t>
            </a:r>
            <a:r>
              <a:rPr lang="fr-FR" dirty="0" smtClean="0"/>
              <a:t> quand elle sert </a:t>
            </a:r>
            <a:r>
              <a:rPr lang="fr-FR" dirty="0" smtClean="0">
                <a:solidFill>
                  <a:srgbClr val="FF0000"/>
                </a:solidFill>
              </a:rPr>
              <a:t>à donner une information</a:t>
            </a:r>
            <a:r>
              <a:rPr lang="fr-FR" dirty="0" smtClean="0"/>
              <a:t> et se termine par </a:t>
            </a:r>
            <a:r>
              <a:rPr lang="fr-FR" dirty="0" smtClean="0">
                <a:solidFill>
                  <a:srgbClr val="FF0000"/>
                </a:solidFill>
              </a:rPr>
              <a:t>un point (.)</a:t>
            </a:r>
            <a:r>
              <a:rPr lang="fr-FR" dirty="0" smtClean="0"/>
              <a:t>. La majorité des phrases sont des phrases déclaratives.</a:t>
            </a:r>
          </a:p>
          <a:p>
            <a:pPr marL="0" indent="0" algn="just">
              <a:buNone/>
            </a:pPr>
            <a:endParaRPr lang="fr-FR" dirty="0" smtClean="0"/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65940" y="3284985"/>
            <a:ext cx="8291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>
                <a:solidFill>
                  <a:srgbClr val="00B050"/>
                </a:solidFill>
              </a:rPr>
              <a:t>Exemple</a:t>
            </a:r>
            <a:r>
              <a:rPr lang="fr-FR" sz="3200" i="1" dirty="0" smtClean="0"/>
              <a:t> : Ma petite sœur joue dans sa chambre</a:t>
            </a:r>
            <a:r>
              <a:rPr lang="fr-FR" sz="3200" i="1" dirty="0" smtClean="0">
                <a:solidFill>
                  <a:srgbClr val="FF0000"/>
                </a:solidFill>
              </a:rPr>
              <a:t>.</a:t>
            </a:r>
            <a:endParaRPr lang="fr-FR" sz="3200" i="1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86690" y="3869760"/>
            <a:ext cx="8291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Pour vérifier qu’une phrase est déclarative, j’utilise la formule : </a:t>
            </a:r>
            <a:r>
              <a:rPr lang="fr-FR" sz="3200" dirty="0" smtClean="0">
                <a:solidFill>
                  <a:srgbClr val="FF0000"/>
                </a:solidFill>
              </a:rPr>
              <a:t>Je déclare que</a:t>
            </a:r>
            <a:r>
              <a:rPr lang="mr-IN" sz="3200" dirty="0" smtClean="0">
                <a:solidFill>
                  <a:srgbClr val="FF0000"/>
                </a:solidFill>
              </a:rPr>
              <a:t>…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57200" y="5015935"/>
            <a:ext cx="82912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>
                <a:solidFill>
                  <a:srgbClr val="FF0000"/>
                </a:solidFill>
              </a:rPr>
              <a:t>Je déclare que</a:t>
            </a:r>
            <a:r>
              <a:rPr lang="mr-IN" sz="3200" i="1" dirty="0" smtClean="0"/>
              <a:t>…</a:t>
            </a:r>
            <a:r>
              <a:rPr lang="fr-FR" sz="3200" i="1" dirty="0" smtClean="0"/>
              <a:t> ma </a:t>
            </a:r>
            <a:r>
              <a:rPr lang="fr-FR" sz="3200" i="1" dirty="0"/>
              <a:t>petite sœur joue dans sa chambre</a:t>
            </a:r>
            <a:r>
              <a:rPr lang="fr-FR" sz="3200" i="1" dirty="0">
                <a:solidFill>
                  <a:srgbClr val="FF0000"/>
                </a:solidFill>
              </a:rPr>
              <a:t>.</a:t>
            </a:r>
          </a:p>
          <a:p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98369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phrase interrogative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47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 smtClean="0"/>
              <a:t>Une phrase est </a:t>
            </a:r>
            <a:r>
              <a:rPr lang="fr-FR" dirty="0" smtClean="0">
                <a:solidFill>
                  <a:srgbClr val="FF0000"/>
                </a:solidFill>
              </a:rPr>
              <a:t>interrogative</a:t>
            </a:r>
            <a:r>
              <a:rPr lang="fr-FR" dirty="0" smtClean="0"/>
              <a:t> quand elle sert </a:t>
            </a:r>
            <a:r>
              <a:rPr lang="fr-FR" dirty="0" smtClean="0">
                <a:solidFill>
                  <a:srgbClr val="FF0000"/>
                </a:solidFill>
              </a:rPr>
              <a:t>à poser une question </a:t>
            </a:r>
            <a:r>
              <a:rPr lang="fr-FR" dirty="0" smtClean="0"/>
              <a:t>et se termine par </a:t>
            </a:r>
            <a:r>
              <a:rPr lang="fr-FR" dirty="0" smtClean="0">
                <a:solidFill>
                  <a:srgbClr val="FF0000"/>
                </a:solidFill>
              </a:rPr>
              <a:t>un point d’interrogation ( ? )</a:t>
            </a:r>
            <a:r>
              <a:rPr lang="fr-FR" dirty="0" smtClean="0"/>
              <a:t>. </a:t>
            </a:r>
          </a:p>
          <a:p>
            <a:pPr marL="0" indent="0" algn="just">
              <a:buNone/>
            </a:pPr>
            <a:endParaRPr lang="fr-FR" dirty="0" smtClean="0"/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65940" y="3284985"/>
            <a:ext cx="8291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>
                <a:solidFill>
                  <a:srgbClr val="00B050"/>
                </a:solidFill>
              </a:rPr>
              <a:t>Exemple</a:t>
            </a:r>
            <a:r>
              <a:rPr lang="fr-FR" sz="3200" i="1" dirty="0" smtClean="0"/>
              <a:t> : Veux-tu jouer avec moi </a:t>
            </a:r>
            <a:r>
              <a:rPr lang="fr-FR" sz="3200" i="1" dirty="0" smtClean="0">
                <a:solidFill>
                  <a:srgbClr val="FF0000"/>
                </a:solidFill>
              </a:rPr>
              <a:t>?</a:t>
            </a:r>
            <a:endParaRPr lang="fr-FR" sz="3200" i="1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65940" y="3939991"/>
            <a:ext cx="8291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Il y a toujours trois façons de poser une question :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57200" y="4533442"/>
            <a:ext cx="8291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/>
              <a:t>- </a:t>
            </a:r>
            <a:r>
              <a:rPr lang="fr-FR" sz="2400" i="1" dirty="0" smtClean="0">
                <a:solidFill>
                  <a:srgbClr val="FF0000"/>
                </a:solidFill>
              </a:rPr>
              <a:t>Veux-tu</a:t>
            </a:r>
            <a:r>
              <a:rPr lang="fr-FR" sz="2400" i="1" dirty="0" smtClean="0"/>
              <a:t> jouer avec moi </a:t>
            </a:r>
            <a:r>
              <a:rPr lang="fr-FR" sz="2400" i="1" dirty="0" smtClean="0">
                <a:solidFill>
                  <a:srgbClr val="FF0000"/>
                </a:solidFill>
              </a:rPr>
              <a:t>?</a:t>
            </a:r>
            <a:r>
              <a:rPr lang="fr-FR" sz="2400" i="1" dirty="0" smtClean="0"/>
              <a:t> (inversion du sujet et du verbe ; c’est la meilleure façon de poser une question)</a:t>
            </a:r>
            <a:endParaRPr lang="fr-FR" sz="2400" i="1" dirty="0"/>
          </a:p>
        </p:txBody>
      </p:sp>
      <p:sp>
        <p:nvSpPr>
          <p:cNvPr id="7" name="ZoneTexte 6"/>
          <p:cNvSpPr txBox="1"/>
          <p:nvPr/>
        </p:nvSpPr>
        <p:spPr>
          <a:xfrm>
            <a:off x="471945" y="5197124"/>
            <a:ext cx="8291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/>
              <a:t>- </a:t>
            </a:r>
            <a:r>
              <a:rPr lang="fr-FR" sz="2400" i="1" dirty="0" smtClean="0">
                <a:solidFill>
                  <a:srgbClr val="FF0000"/>
                </a:solidFill>
              </a:rPr>
              <a:t>Est-ce que </a:t>
            </a:r>
            <a:r>
              <a:rPr lang="fr-FR" sz="2400" i="1" dirty="0" smtClean="0"/>
              <a:t>tu veux jouer avec moi </a:t>
            </a:r>
            <a:r>
              <a:rPr lang="fr-FR" sz="2400" i="1" dirty="0" smtClean="0">
                <a:solidFill>
                  <a:srgbClr val="FF0000"/>
                </a:solidFill>
              </a:rPr>
              <a:t>?</a:t>
            </a:r>
            <a:r>
              <a:rPr lang="fr-FR" sz="2400" i="1" dirty="0" smtClean="0"/>
              <a:t> (formule est-ce que</a:t>
            </a:r>
            <a:r>
              <a:rPr lang="mr-IN" sz="2400" i="1" dirty="0" smtClean="0"/>
              <a:t>…</a:t>
            </a:r>
            <a:r>
              <a:rPr lang="fr-FR" sz="2400" i="1" dirty="0" smtClean="0"/>
              <a:t>, c’est la plus courante)</a:t>
            </a:r>
            <a:endParaRPr lang="fr-FR" sz="2400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426368" y="5860806"/>
            <a:ext cx="8291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/>
              <a:t>- Tu veux jouer avec moi </a:t>
            </a:r>
            <a:r>
              <a:rPr lang="fr-FR" sz="2400" i="1" dirty="0" smtClean="0">
                <a:solidFill>
                  <a:srgbClr val="FF0000"/>
                </a:solidFill>
              </a:rPr>
              <a:t>?</a:t>
            </a:r>
            <a:r>
              <a:rPr lang="fr-FR" sz="2400" i="1" dirty="0" smtClean="0"/>
              <a:t> (Seul le « ? » indique que c’est une phrase interrogative, il vaut mieux l’éviter.)</a:t>
            </a:r>
            <a:endParaRPr lang="fr-FR" sz="2400" i="1" dirty="0"/>
          </a:p>
        </p:txBody>
      </p:sp>
    </p:spTree>
    <p:extLst>
      <p:ext uri="{BB962C8B-B14F-4D97-AF65-F5344CB8AC3E}">
        <p14:creationId xmlns:p14="http://schemas.microsoft.com/office/powerpoint/2010/main" val="1395405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phrase exclamative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47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 smtClean="0"/>
              <a:t>Une phrase est </a:t>
            </a:r>
            <a:r>
              <a:rPr lang="fr-FR" dirty="0" smtClean="0">
                <a:solidFill>
                  <a:srgbClr val="FF0000"/>
                </a:solidFill>
              </a:rPr>
              <a:t>exclamative</a:t>
            </a:r>
            <a:r>
              <a:rPr lang="fr-FR" dirty="0" smtClean="0"/>
              <a:t> quand elle sert </a:t>
            </a:r>
            <a:r>
              <a:rPr lang="fr-FR" dirty="0" smtClean="0">
                <a:solidFill>
                  <a:srgbClr val="FF0000"/>
                </a:solidFill>
              </a:rPr>
              <a:t>à exprimer une émotion </a:t>
            </a:r>
            <a:r>
              <a:rPr lang="fr-FR" dirty="0" smtClean="0"/>
              <a:t>et se termine par </a:t>
            </a:r>
            <a:r>
              <a:rPr lang="fr-FR" dirty="0" smtClean="0">
                <a:solidFill>
                  <a:srgbClr val="FF0000"/>
                </a:solidFill>
              </a:rPr>
              <a:t>un point d’exclamation( ! )</a:t>
            </a:r>
            <a:r>
              <a:rPr lang="fr-FR" dirty="0" smtClean="0"/>
              <a:t>. </a:t>
            </a:r>
          </a:p>
          <a:p>
            <a:pPr marL="0" indent="0" algn="just">
              <a:buNone/>
            </a:pPr>
            <a:endParaRPr lang="fr-FR" dirty="0" smtClean="0"/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65940" y="3284985"/>
            <a:ext cx="8291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>
                <a:solidFill>
                  <a:srgbClr val="00B050"/>
                </a:solidFill>
              </a:rPr>
              <a:t>Exemple</a:t>
            </a:r>
            <a:r>
              <a:rPr lang="fr-FR" sz="2800" i="1" dirty="0" smtClean="0"/>
              <a:t> : Ce paysage de montagne est magnifique</a:t>
            </a:r>
            <a:r>
              <a:rPr lang="fr-FR" sz="2800" i="1" dirty="0" smtClean="0">
                <a:solidFill>
                  <a:srgbClr val="FF0000"/>
                </a:solidFill>
              </a:rPr>
              <a:t> !</a:t>
            </a:r>
            <a:endParaRPr lang="fr-FR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77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phrase impérative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478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fr-FR" dirty="0" smtClean="0"/>
              <a:t>Une phrase est </a:t>
            </a:r>
            <a:r>
              <a:rPr lang="fr-FR" dirty="0" smtClean="0">
                <a:solidFill>
                  <a:srgbClr val="FF0000"/>
                </a:solidFill>
              </a:rPr>
              <a:t>impérative</a:t>
            </a:r>
            <a:r>
              <a:rPr lang="fr-FR" dirty="0" smtClean="0"/>
              <a:t> quand elle sert </a:t>
            </a:r>
            <a:r>
              <a:rPr lang="fr-FR" dirty="0" smtClean="0">
                <a:solidFill>
                  <a:srgbClr val="FF0000"/>
                </a:solidFill>
              </a:rPr>
              <a:t>à donner un ordre </a:t>
            </a:r>
            <a:r>
              <a:rPr lang="fr-FR" dirty="0" smtClean="0"/>
              <a:t>et se termine par </a:t>
            </a:r>
            <a:r>
              <a:rPr lang="fr-FR" dirty="0" smtClean="0">
                <a:solidFill>
                  <a:srgbClr val="FF0000"/>
                </a:solidFill>
              </a:rPr>
              <a:t>un point (.) ou un point d’exclamation ( ! )</a:t>
            </a:r>
            <a:r>
              <a:rPr lang="fr-FR" dirty="0" smtClean="0"/>
              <a:t>. On peut l’appeler également la phrase injonctive.</a:t>
            </a:r>
          </a:p>
          <a:p>
            <a:pPr marL="0" indent="0" algn="just">
              <a:buNone/>
            </a:pPr>
            <a:endParaRPr lang="fr-FR" dirty="0" smtClean="0"/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65940" y="3284985"/>
            <a:ext cx="8291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>
                <a:solidFill>
                  <a:srgbClr val="00B050"/>
                </a:solidFill>
              </a:rPr>
              <a:t>Exemples</a:t>
            </a:r>
            <a:r>
              <a:rPr lang="fr-FR" sz="3200" i="1" dirty="0" smtClean="0"/>
              <a:t> : Viens avec moi</a:t>
            </a:r>
            <a:r>
              <a:rPr lang="fr-FR" sz="3200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fr-FR" sz="3200" i="1" dirty="0" smtClean="0"/>
              <a:t>		Dépêche-toi </a:t>
            </a:r>
            <a:r>
              <a:rPr lang="fr-FR" sz="3200" i="1" dirty="0" smtClean="0">
                <a:solidFill>
                  <a:srgbClr val="FF0000"/>
                </a:solidFill>
              </a:rPr>
              <a:t>!</a:t>
            </a:r>
            <a:endParaRPr lang="fr-FR" sz="3200" i="1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57200" y="4533442"/>
            <a:ext cx="8291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FF0000"/>
                </a:solidFill>
              </a:rPr>
              <a:t>La phrase impérative </a:t>
            </a:r>
            <a:r>
              <a:rPr lang="fr-FR" sz="2800" dirty="0" smtClean="0">
                <a:solidFill>
                  <a:srgbClr val="FF0000"/>
                </a:solidFill>
              </a:rPr>
              <a:t>n’a pas de </a:t>
            </a:r>
            <a:r>
              <a:rPr lang="fr-FR" sz="2800" dirty="0" smtClean="0">
                <a:solidFill>
                  <a:srgbClr val="FF0000"/>
                </a:solidFill>
              </a:rPr>
              <a:t>sujet</a:t>
            </a:r>
            <a:r>
              <a:rPr lang="fr-FR" sz="2800" dirty="0" smtClean="0"/>
              <a:t>. En général, elle commence directement par le verbe.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627510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Pour reconnaître le type de la phrase, je commence par regarder le point</a:t>
            </a:r>
            <a:r>
              <a:rPr lang="mr-IN" dirty="0" smtClean="0"/>
              <a:t>…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39552" y="1916832"/>
            <a:ext cx="8085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1 - Si c’est un point d’interrogation « </a:t>
            </a:r>
            <a:r>
              <a:rPr lang="fr-FR" dirty="0" smtClean="0">
                <a:solidFill>
                  <a:srgbClr val="FF0000"/>
                </a:solidFill>
              </a:rPr>
              <a:t>?</a:t>
            </a:r>
            <a:r>
              <a:rPr lang="fr-FR" dirty="0" smtClean="0"/>
              <a:t> », c’est obligatoirement </a:t>
            </a:r>
            <a:r>
              <a:rPr lang="fr-FR" dirty="0" smtClean="0">
                <a:solidFill>
                  <a:srgbClr val="FF0000"/>
                </a:solidFill>
              </a:rPr>
              <a:t>une phrase interrogative</a:t>
            </a:r>
            <a:r>
              <a:rPr lang="fr-FR" dirty="0" smtClean="0"/>
              <a:t>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39552" y="2638653"/>
            <a:ext cx="8085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2- Si c’est un point </a:t>
            </a:r>
            <a:r>
              <a:rPr lang="fr-FR" dirty="0" smtClean="0"/>
              <a:t>«</a:t>
            </a:r>
            <a:r>
              <a:rPr lang="fr-FR" dirty="0" smtClean="0"/>
              <a:t> </a:t>
            </a:r>
            <a:r>
              <a:rPr lang="fr-FR" dirty="0" smtClean="0">
                <a:solidFill>
                  <a:srgbClr val="FF0000"/>
                </a:solidFill>
              </a:rPr>
              <a:t>.</a:t>
            </a:r>
            <a:r>
              <a:rPr lang="fr-FR" dirty="0" smtClean="0"/>
              <a:t> », j’essaie la formule </a:t>
            </a:r>
            <a:r>
              <a:rPr lang="fr-FR" dirty="0" smtClean="0">
                <a:solidFill>
                  <a:srgbClr val="FF0000"/>
                </a:solidFill>
              </a:rPr>
              <a:t>« Je déclare que » </a:t>
            </a:r>
            <a:r>
              <a:rPr lang="fr-FR" dirty="0" smtClean="0"/>
              <a:t>: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95936" y="3249850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Si je peux, c’est une phrase déclarative.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995936" y="3861048"/>
            <a:ext cx="46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Si je ne peux pas, c’est une phrase impérative.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39552" y="4507840"/>
            <a:ext cx="8085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3- Si c’est un point d’exclamation «</a:t>
            </a:r>
            <a:r>
              <a:rPr lang="fr-FR" dirty="0" smtClean="0">
                <a:solidFill>
                  <a:srgbClr val="FF0000"/>
                </a:solidFill>
              </a:rPr>
              <a:t> !</a:t>
            </a:r>
            <a:r>
              <a:rPr lang="fr-FR" dirty="0" smtClean="0"/>
              <a:t> »</a:t>
            </a:r>
            <a:r>
              <a:rPr lang="mr-IN" dirty="0" smtClean="0"/>
              <a:t>…</a:t>
            </a:r>
            <a:endParaRPr lang="fr-FR" dirty="0" smtClean="0"/>
          </a:p>
        </p:txBody>
      </p:sp>
      <p:sp>
        <p:nvSpPr>
          <p:cNvPr id="9" name="ZoneTexte 8"/>
          <p:cNvSpPr txBox="1"/>
          <p:nvPr/>
        </p:nvSpPr>
        <p:spPr>
          <a:xfrm>
            <a:off x="3995936" y="4934371"/>
            <a:ext cx="4096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dirty="0" smtClean="0"/>
              <a:t>…</a:t>
            </a:r>
            <a:r>
              <a:rPr lang="fr-FR" dirty="0" smtClean="0"/>
              <a:t> et que c’est un </a:t>
            </a:r>
            <a:r>
              <a:rPr lang="fr-FR" dirty="0" smtClean="0">
                <a:solidFill>
                  <a:srgbClr val="FF0000"/>
                </a:solidFill>
              </a:rPr>
              <a:t>ordre</a:t>
            </a:r>
            <a:r>
              <a:rPr lang="fr-FR" dirty="0" smtClean="0"/>
              <a:t>, c’est </a:t>
            </a:r>
            <a:r>
              <a:rPr lang="fr-FR" dirty="0" smtClean="0">
                <a:solidFill>
                  <a:srgbClr val="FF0000"/>
                </a:solidFill>
              </a:rPr>
              <a:t>une phrase impérative</a:t>
            </a:r>
            <a:r>
              <a:rPr lang="fr-FR" dirty="0" smtClean="0"/>
              <a:t>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978571" y="5730235"/>
            <a:ext cx="4096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dirty="0" smtClean="0"/>
              <a:t>…</a:t>
            </a:r>
            <a:r>
              <a:rPr lang="fr-FR" dirty="0" smtClean="0"/>
              <a:t> et qu’on exprime une </a:t>
            </a:r>
            <a:r>
              <a:rPr lang="fr-FR" dirty="0" smtClean="0">
                <a:solidFill>
                  <a:srgbClr val="FF0000"/>
                </a:solidFill>
              </a:rPr>
              <a:t>émotion</a:t>
            </a:r>
            <a:r>
              <a:rPr lang="fr-FR" dirty="0" smtClean="0"/>
              <a:t>, c’est </a:t>
            </a:r>
            <a:r>
              <a:rPr lang="fr-FR" dirty="0" smtClean="0">
                <a:solidFill>
                  <a:srgbClr val="FF0000"/>
                </a:solidFill>
              </a:rPr>
              <a:t>une phrase exclamative</a:t>
            </a:r>
            <a:r>
              <a:rPr lang="fr-F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619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08863" y="227182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Quelle magnifique nuit étoilée !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651469" y="227182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Emotion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468606" y="227182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Point</a:t>
            </a:r>
            <a:r>
              <a:rPr lang="fr-FR" dirty="0" smtClean="0"/>
              <a:t> </a:t>
            </a:r>
            <a:r>
              <a:rPr lang="fr-FR" i="1" dirty="0" smtClean="0"/>
              <a:t>d’exclamation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712977" y="2271820"/>
            <a:ext cx="1995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Phrase exclamative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69346" y="2775876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Ne touche pas à ça !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5651469" y="277587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Ordre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429089" y="277587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Point</a:t>
            </a:r>
            <a:r>
              <a:rPr lang="fr-FR" dirty="0" smtClean="0"/>
              <a:t> </a:t>
            </a:r>
            <a:r>
              <a:rPr lang="fr-FR" i="1" dirty="0" smtClean="0"/>
              <a:t>d’exclamation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6712977" y="2775876"/>
            <a:ext cx="1995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Phrase impérative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79512" y="328245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Il a plu ce matin.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4264705" y="3282458"/>
            <a:ext cx="2477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Je déclare qu’il a plu</a:t>
            </a:r>
            <a:r>
              <a:rPr lang="mr-IN" i="1" dirty="0" smtClean="0"/>
              <a:t>…</a:t>
            </a:r>
            <a:endParaRPr lang="fr-FR" i="1" dirty="0" smtClean="0"/>
          </a:p>
        </p:txBody>
      </p:sp>
      <p:sp>
        <p:nvSpPr>
          <p:cNvPr id="14" name="ZoneTexte 13"/>
          <p:cNvSpPr txBox="1"/>
          <p:nvPr/>
        </p:nvSpPr>
        <p:spPr>
          <a:xfrm>
            <a:off x="3439255" y="3282458"/>
            <a:ext cx="825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Point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6723143" y="3282458"/>
            <a:ext cx="1995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Phrase déclarative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79512" y="378904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Où sont les clés ?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3439255" y="378904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Point</a:t>
            </a:r>
            <a:r>
              <a:rPr lang="fr-FR" dirty="0" smtClean="0"/>
              <a:t> </a:t>
            </a:r>
            <a:r>
              <a:rPr lang="fr-FR" i="1" dirty="0" smtClean="0"/>
              <a:t>d’interrogation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6723143" y="3789040"/>
            <a:ext cx="2136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Phrase interrogative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179512" y="4293096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Prête-moi un crayon à papier.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3439255" y="4293096"/>
            <a:ext cx="825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smtClean="0"/>
              <a:t>Point</a:t>
            </a:r>
            <a:endParaRPr lang="fr-FR" i="1" dirty="0" smtClean="0"/>
          </a:p>
        </p:txBody>
      </p:sp>
      <p:sp>
        <p:nvSpPr>
          <p:cNvPr id="23" name="ZoneTexte 22"/>
          <p:cNvSpPr txBox="1"/>
          <p:nvPr/>
        </p:nvSpPr>
        <p:spPr>
          <a:xfrm>
            <a:off x="6723143" y="4293096"/>
            <a:ext cx="1995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Phrase impérative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4106951" y="4283804"/>
            <a:ext cx="2841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strike="sngStrike" dirty="0" smtClean="0"/>
              <a:t>Je déclare que prête-moi </a:t>
            </a:r>
            <a:r>
              <a:rPr lang="mr-IN" i="1" dirty="0" smtClean="0"/>
              <a:t>…</a:t>
            </a:r>
            <a:endParaRPr lang="fr-FR" i="1" dirty="0" smtClean="0"/>
          </a:p>
        </p:txBody>
      </p:sp>
      <p:sp>
        <p:nvSpPr>
          <p:cNvPr id="29" name="ZoneTexte 28"/>
          <p:cNvSpPr txBox="1"/>
          <p:nvPr/>
        </p:nvSpPr>
        <p:spPr>
          <a:xfrm>
            <a:off x="1963091" y="862322"/>
            <a:ext cx="5112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De </a:t>
            </a:r>
            <a:r>
              <a:rPr lang="fr-FR" sz="2800" smtClean="0"/>
              <a:t>quel type de phrases s’agit-il ?</a:t>
            </a:r>
            <a:endParaRPr lang="fr-FR" sz="2800"/>
          </a:p>
        </p:txBody>
      </p:sp>
    </p:spTree>
    <p:extLst>
      <p:ext uri="{BB962C8B-B14F-4D97-AF65-F5344CB8AC3E}">
        <p14:creationId xmlns:p14="http://schemas.microsoft.com/office/powerpoint/2010/main" val="1526446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1" grpId="0"/>
      <p:bldP spid="13" grpId="0"/>
      <p:bldP spid="14" grpId="0"/>
      <p:bldP spid="15" grpId="0"/>
      <p:bldP spid="18" grpId="0"/>
      <p:bldP spid="19" grpId="0"/>
      <p:bldP spid="22" grpId="0"/>
      <p:bldP spid="23" grpId="0"/>
      <p:bldP spid="2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833</TotalTime>
  <Words>447</Words>
  <Application>Microsoft Office PowerPoint</Application>
  <PresentationFormat>Affichage à l'écran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grammaire </vt:lpstr>
      <vt:lpstr>Aujourd’hui, nous allons travailler en grammaire.  Nous allons apprendre  quels sont les quatre types de phrases et comment les reconnaître.  </vt:lpstr>
      <vt:lpstr>Il existe 4 types de phrases :</vt:lpstr>
      <vt:lpstr>La phrase déclarative</vt:lpstr>
      <vt:lpstr>La phrase interrogative</vt:lpstr>
      <vt:lpstr>La phrase exclamative</vt:lpstr>
      <vt:lpstr>La phrase impérative</vt:lpstr>
      <vt:lpstr>Pour reconnaître le type de la phrase, je commence par regarder le point… 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56</cp:revision>
  <dcterms:created xsi:type="dcterms:W3CDTF">2020-05-20T07:22:41Z</dcterms:created>
  <dcterms:modified xsi:type="dcterms:W3CDTF">2020-09-20T18:14:12Z</dcterms:modified>
</cp:coreProperties>
</file>