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0" r:id="rId4"/>
    <p:sldId id="265" r:id="rId5"/>
    <p:sldId id="266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7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66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3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41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5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76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64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5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5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3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36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C5AB-1D7F-4552-84C1-807C10E54129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51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683568" y="548680"/>
            <a:ext cx="7772400" cy="2118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Calcul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21471" y="3573016"/>
            <a:ext cx="67687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</a:rPr>
              <a:t>La soustraction</a:t>
            </a:r>
          </a:p>
          <a:p>
            <a:pPr algn="ctr"/>
            <a:r>
              <a:rPr lang="fr-FR" sz="6000" dirty="0" smtClean="0">
                <a:solidFill>
                  <a:schemeClr val="bg1"/>
                </a:solidFill>
              </a:rPr>
              <a:t>des nombres entiers</a:t>
            </a:r>
            <a:endParaRPr lang="fr-FR" sz="6000" dirty="0">
              <a:solidFill>
                <a:schemeClr val="bg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899592" y="836712"/>
            <a:ext cx="1152128" cy="115212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Ca2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7" name="Titre 3"/>
          <p:cNvSpPr txBox="1">
            <a:spLocks/>
          </p:cNvSpPr>
          <p:nvPr/>
        </p:nvSpPr>
        <p:spPr>
          <a:xfrm>
            <a:off x="539552" y="1149802"/>
            <a:ext cx="7988424" cy="43674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calcul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à </a:t>
            </a:r>
            <a:r>
              <a:rPr lang="fr-FR" b="1" dirty="0" smtClean="0">
                <a:solidFill>
                  <a:srgbClr val="0099CC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soustraire </a:t>
            </a:r>
            <a:r>
              <a:rPr lang="fr-FR" b="1" dirty="0" smtClean="0">
                <a:solidFill>
                  <a:srgbClr val="FFFFFF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des nombres entiers.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Soustraire des nombres entiers</a:t>
            </a:r>
            <a:endParaRPr lang="fr-FR" dirty="0">
              <a:solidFill>
                <a:srgbClr val="0000FF"/>
              </a:solidFill>
            </a:endParaRPr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9534132"/>
              </p:ext>
            </p:extLst>
          </p:nvPr>
        </p:nvGraphicFramePr>
        <p:xfrm>
          <a:off x="457200" y="1600200"/>
          <a:ext cx="3394722" cy="214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787"/>
                <a:gridCol w="565787"/>
                <a:gridCol w="565787"/>
                <a:gridCol w="565787"/>
                <a:gridCol w="565787"/>
                <a:gridCol w="56578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UM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4377741" y="2601219"/>
            <a:ext cx="4479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Pour soustraire des nombres entiers, </a:t>
            </a:r>
            <a:r>
              <a:rPr lang="fr-FR" b="1" dirty="0" smtClean="0">
                <a:solidFill>
                  <a:srgbClr val="C00000"/>
                </a:solidFill>
              </a:rPr>
              <a:t>on inscrit toujours le plus grand nombre sur la ligne du haut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4377741" y="3538147"/>
            <a:ext cx="44606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Comme pour l’addition, il  faut toujours </a:t>
            </a:r>
            <a:r>
              <a:rPr lang="fr-FR" u="sng" dirty="0" smtClean="0">
                <a:solidFill>
                  <a:srgbClr val="FF0000"/>
                </a:solidFill>
              </a:rPr>
              <a:t>aligner les chiffres à droites</a:t>
            </a:r>
            <a:r>
              <a:rPr lang="fr-FR" dirty="0" smtClean="0"/>
              <a:t>, afin que les unités soient sous les unités, les dizaines sous les dizaines, les centaines sous les centaines, etc.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4387095" y="5024856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Ensuite, on commence la soustraction, colonne par colonne, en partant de la droite.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4307612" y="1305523"/>
            <a:ext cx="4479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Une soustraction sert à calculer la </a:t>
            </a:r>
            <a:r>
              <a:rPr lang="fr-FR" b="1" dirty="0" smtClean="0">
                <a:solidFill>
                  <a:srgbClr val="C00000"/>
                </a:solidFill>
              </a:rPr>
              <a:t>différence</a:t>
            </a:r>
            <a:r>
              <a:rPr lang="fr-FR" dirty="0" smtClean="0"/>
              <a:t> entre deux nombres.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4377741" y="2143614"/>
            <a:ext cx="4479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Calculons la différence entre 4 123 et 781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578783" y="2195174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4  1 2  3</a:t>
            </a:r>
            <a:endParaRPr lang="fr-FR" sz="5400" dirty="0"/>
          </a:p>
        </p:txBody>
      </p:sp>
      <p:sp>
        <p:nvSpPr>
          <p:cNvPr id="27" name="ZoneTexte 26"/>
          <p:cNvSpPr txBox="1"/>
          <p:nvPr/>
        </p:nvSpPr>
        <p:spPr>
          <a:xfrm>
            <a:off x="2267744" y="2826504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7 8  1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220034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25" grpId="0"/>
      <p:bldP spid="26" grpId="0"/>
      <p:bldP spid="3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Soustraire des nombres entiers</a:t>
            </a:r>
            <a:endParaRPr lang="fr-FR" dirty="0">
              <a:solidFill>
                <a:srgbClr val="0000FF"/>
              </a:solidFill>
            </a:endParaRPr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031807"/>
              </p:ext>
            </p:extLst>
          </p:nvPr>
        </p:nvGraphicFramePr>
        <p:xfrm>
          <a:off x="457200" y="1600200"/>
          <a:ext cx="3394722" cy="214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787"/>
                <a:gridCol w="565787"/>
                <a:gridCol w="565787"/>
                <a:gridCol w="565787"/>
                <a:gridCol w="565787"/>
                <a:gridCol w="56578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UM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1578783" y="2195174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4  1 2  3</a:t>
            </a:r>
            <a:endParaRPr lang="fr-FR" sz="5400" dirty="0"/>
          </a:p>
        </p:txBody>
      </p:sp>
      <p:sp>
        <p:nvSpPr>
          <p:cNvPr id="27" name="ZoneTexte 26"/>
          <p:cNvSpPr txBox="1"/>
          <p:nvPr/>
        </p:nvSpPr>
        <p:spPr>
          <a:xfrm>
            <a:off x="2267744" y="2826504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7 8  1</a:t>
            </a:r>
            <a:endParaRPr lang="fr-FR" sz="5400" dirty="0"/>
          </a:p>
        </p:txBody>
      </p:sp>
      <p:sp>
        <p:nvSpPr>
          <p:cNvPr id="4" name="ZoneTexte 3"/>
          <p:cNvSpPr txBox="1"/>
          <p:nvPr/>
        </p:nvSpPr>
        <p:spPr>
          <a:xfrm>
            <a:off x="4437173" y="2685112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Je commence par soustraire les unités : 3 – 1</a:t>
            </a:r>
          </a:p>
          <a:p>
            <a:r>
              <a:rPr lang="fr-FR" dirty="0" smtClean="0"/>
              <a:t>(J’ai 3 bonbons, je veux en manger 1)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698925" y="1484783"/>
            <a:ext cx="41123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rgbClr val="FF0000"/>
                </a:solidFill>
              </a:rPr>
              <a:t>Je calcule toujours dans ce sens : le nombre du haut moins le nombre du bas !</a:t>
            </a:r>
          </a:p>
          <a:p>
            <a:pPr algn="just"/>
            <a:r>
              <a:rPr lang="fr-FR" dirty="0" smtClean="0">
                <a:solidFill>
                  <a:srgbClr val="FF0000"/>
                </a:solidFill>
              </a:rPr>
              <a:t>J’ai (nombre du haut) bonbons, je veux en manger (nombre du bas)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756" y="1497604"/>
            <a:ext cx="620688" cy="620688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3459068" y="3645024"/>
            <a:ext cx="680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2</a:t>
            </a:r>
            <a:endParaRPr lang="fr-FR" sz="5400" dirty="0"/>
          </a:p>
        </p:txBody>
      </p:sp>
      <p:sp>
        <p:nvSpPr>
          <p:cNvPr id="16" name="ZoneTexte 15"/>
          <p:cNvSpPr txBox="1"/>
          <p:nvPr/>
        </p:nvSpPr>
        <p:spPr>
          <a:xfrm>
            <a:off x="4486864" y="3645024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Je continue, colonne par colonne : 2 – 8</a:t>
            </a:r>
          </a:p>
          <a:p>
            <a:r>
              <a:rPr lang="fr-FR" dirty="0"/>
              <a:t>(J’ai </a:t>
            </a:r>
            <a:r>
              <a:rPr lang="fr-FR" dirty="0" smtClean="0"/>
              <a:t>2 </a:t>
            </a:r>
            <a:r>
              <a:rPr lang="fr-FR" dirty="0"/>
              <a:t>bonbons, je veux en manger </a:t>
            </a:r>
            <a:r>
              <a:rPr lang="fr-FR" dirty="0" smtClean="0"/>
              <a:t>8)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505208" y="4291355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IMPOSSIBLE !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505208" y="4615181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Je place alors une retenue devant le 2, pour le transformer en 12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635635" y="2564904"/>
            <a:ext cx="4483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</a:rPr>
              <a:t>1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4505208" y="5283915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Je place ensuite une retenue (+1) sous le nombre du bas, dans la colonne de gauche.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195736" y="3336120"/>
            <a:ext cx="559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</a:rPr>
              <a:t>+1</a:t>
            </a:r>
            <a:endParaRPr lang="fr-FR" sz="2800" dirty="0">
              <a:solidFill>
                <a:srgbClr val="FF0000"/>
              </a:solidFill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flipH="1">
            <a:off x="2627784" y="3034222"/>
            <a:ext cx="112083" cy="39477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101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7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Soustraire des nombres entiers</a:t>
            </a:r>
            <a:endParaRPr lang="fr-FR" dirty="0">
              <a:solidFill>
                <a:srgbClr val="0000FF"/>
              </a:solidFill>
            </a:endParaRPr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2368545"/>
              </p:ext>
            </p:extLst>
          </p:nvPr>
        </p:nvGraphicFramePr>
        <p:xfrm>
          <a:off x="457200" y="1600200"/>
          <a:ext cx="3394722" cy="214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787"/>
                <a:gridCol w="565787"/>
                <a:gridCol w="565787"/>
                <a:gridCol w="565787"/>
                <a:gridCol w="565787"/>
                <a:gridCol w="56578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UM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1578783" y="2195174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4  1 2  3</a:t>
            </a:r>
            <a:endParaRPr lang="fr-FR" sz="5400" dirty="0"/>
          </a:p>
        </p:txBody>
      </p:sp>
      <p:sp>
        <p:nvSpPr>
          <p:cNvPr id="27" name="ZoneTexte 26"/>
          <p:cNvSpPr txBox="1"/>
          <p:nvPr/>
        </p:nvSpPr>
        <p:spPr>
          <a:xfrm>
            <a:off x="2267744" y="2826504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7 8  1</a:t>
            </a:r>
            <a:endParaRPr lang="fr-FR" sz="5400" dirty="0"/>
          </a:p>
        </p:txBody>
      </p:sp>
      <p:sp>
        <p:nvSpPr>
          <p:cNvPr id="4" name="ZoneTexte 3"/>
          <p:cNvSpPr txBox="1"/>
          <p:nvPr/>
        </p:nvSpPr>
        <p:spPr>
          <a:xfrm>
            <a:off x="4283968" y="1316890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12 – 8 = 4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459068" y="3645024"/>
            <a:ext cx="680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2</a:t>
            </a:r>
            <a:endParaRPr lang="fr-FR" sz="5400" dirty="0"/>
          </a:p>
        </p:txBody>
      </p:sp>
      <p:sp>
        <p:nvSpPr>
          <p:cNvPr id="16" name="ZoneTexte 15"/>
          <p:cNvSpPr txBox="1"/>
          <p:nvPr/>
        </p:nvSpPr>
        <p:spPr>
          <a:xfrm>
            <a:off x="4283968" y="1702253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Je continue, colonne des centaines : 1 – (7+1)</a:t>
            </a:r>
          </a:p>
          <a:p>
            <a:r>
              <a:rPr lang="fr-FR" dirty="0" smtClean="0"/>
              <a:t>			             1 - 8</a:t>
            </a:r>
          </a:p>
          <a:p>
            <a:r>
              <a:rPr lang="fr-FR" dirty="0"/>
              <a:t>(J’ai </a:t>
            </a:r>
            <a:r>
              <a:rPr lang="fr-FR" dirty="0" smtClean="0"/>
              <a:t>1 bonbon, </a:t>
            </a:r>
            <a:r>
              <a:rPr lang="fr-FR" dirty="0"/>
              <a:t>je veux en manger </a:t>
            </a:r>
            <a:r>
              <a:rPr lang="fr-FR" dirty="0" smtClean="0"/>
              <a:t>8)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319928" y="2675021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IMPOSSIBLE !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352003" y="3246959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Je place alors une retenue devant le 1, pour le transformer en 11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635635" y="2564904"/>
            <a:ext cx="4483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</a:rPr>
              <a:t>1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4352003" y="3915693"/>
            <a:ext cx="4536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Je place ensuite une retenue (+1) sous le nombre du bas, dans la colonne de gauche. Comme il n’y en a pas, je place 1 en bas, dans la colonne à gauche.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195736" y="3336120"/>
            <a:ext cx="559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</a:rPr>
              <a:t>+1</a:t>
            </a:r>
            <a:endParaRPr lang="fr-FR" sz="2800" dirty="0">
              <a:solidFill>
                <a:srgbClr val="FF0000"/>
              </a:solidFill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flipH="1">
            <a:off x="2627784" y="3034222"/>
            <a:ext cx="112083" cy="39477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2810996" y="3645024"/>
            <a:ext cx="680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4</a:t>
            </a:r>
            <a:endParaRPr lang="fr-FR" sz="5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2179450" y="2566612"/>
            <a:ext cx="4483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</a:rPr>
              <a:t>1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707915" y="3337828"/>
            <a:ext cx="559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</a:rPr>
              <a:t>1</a:t>
            </a:r>
            <a:endParaRPr lang="fr-FR" sz="2800" dirty="0">
              <a:solidFill>
                <a:srgbClr val="FF0000"/>
              </a:solidFill>
            </a:endParaRPr>
          </a:p>
        </p:txBody>
      </p:sp>
      <p:cxnSp>
        <p:nvCxnSpPr>
          <p:cNvPr id="25" name="Connecteur droit avec flèche 24"/>
          <p:cNvCxnSpPr/>
          <p:nvPr/>
        </p:nvCxnSpPr>
        <p:spPr>
          <a:xfrm flipH="1">
            <a:off x="2019465" y="3035930"/>
            <a:ext cx="264218" cy="30019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4395721" y="5162961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11- </a:t>
            </a:r>
            <a:r>
              <a:rPr lang="fr-FR" dirty="0" smtClean="0"/>
              <a:t>(7+1)</a:t>
            </a:r>
          </a:p>
          <a:p>
            <a:r>
              <a:rPr lang="fr-FR" dirty="0" smtClean="0"/>
              <a:t>11- </a:t>
            </a:r>
            <a:r>
              <a:rPr lang="fr-FR" dirty="0" smtClean="0"/>
              <a:t>8 </a:t>
            </a:r>
            <a:r>
              <a:rPr lang="fr-FR" dirty="0" smtClean="0"/>
              <a:t>= 3</a:t>
            </a:r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>
            <a:off x="4395721" y="5822735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 – 1 = 3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2234932" y="3657798"/>
            <a:ext cx="680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3</a:t>
            </a:r>
            <a:endParaRPr lang="fr-FR" sz="5400" dirty="0"/>
          </a:p>
        </p:txBody>
      </p:sp>
      <p:sp>
        <p:nvSpPr>
          <p:cNvPr id="30" name="ZoneTexte 29"/>
          <p:cNvSpPr txBox="1"/>
          <p:nvPr/>
        </p:nvSpPr>
        <p:spPr>
          <a:xfrm>
            <a:off x="1586860" y="3645024"/>
            <a:ext cx="680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3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45119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/>
      <p:bldP spid="18" grpId="0"/>
      <p:bldP spid="20" grpId="0"/>
      <p:bldP spid="22" grpId="0"/>
      <p:bldP spid="23" grpId="0"/>
      <p:bldP spid="24" grpId="0"/>
      <p:bldP spid="26" grpId="0"/>
      <p:bldP spid="28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Pour résumer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4999" y="1845399"/>
            <a:ext cx="82809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3200" dirty="0" smtClean="0"/>
              <a:t>Le résultat de la soustraction s’appelle la </a:t>
            </a:r>
            <a:r>
              <a:rPr lang="fr-FR" sz="3200" dirty="0" smtClean="0">
                <a:solidFill>
                  <a:srgbClr val="FF0000"/>
                </a:solidFill>
              </a:rPr>
              <a:t>différence</a:t>
            </a:r>
            <a:r>
              <a:rPr lang="fr-FR" sz="3200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fr-FR" sz="3200" dirty="0" smtClean="0"/>
              <a:t>Il faut penser à inscrire le nombre plus grand en haut.</a:t>
            </a:r>
          </a:p>
          <a:p>
            <a:pPr marL="285750" indent="-285750">
              <a:buFontTx/>
              <a:buChar char="-"/>
            </a:pPr>
            <a:r>
              <a:rPr lang="fr-FR" sz="3200" dirty="0" smtClean="0"/>
              <a:t>Il </a:t>
            </a:r>
            <a:r>
              <a:rPr lang="fr-FR" sz="3200" dirty="0" smtClean="0"/>
              <a:t>faut penser </a:t>
            </a:r>
            <a:r>
              <a:rPr lang="fr-FR" sz="3200" dirty="0" smtClean="0">
                <a:solidFill>
                  <a:srgbClr val="FF0000"/>
                </a:solidFill>
              </a:rPr>
              <a:t>à aligner les nombres sur la droite</a:t>
            </a:r>
            <a:r>
              <a:rPr lang="fr-FR" sz="3200" dirty="0" smtClean="0"/>
              <a:t> avant de calculer.</a:t>
            </a:r>
          </a:p>
          <a:p>
            <a:pPr marL="285750" indent="-285750">
              <a:buFontTx/>
              <a:buChar char="-"/>
            </a:pPr>
            <a:r>
              <a:rPr lang="fr-FR" sz="3200" dirty="0" smtClean="0"/>
              <a:t>Il </a:t>
            </a:r>
            <a:r>
              <a:rPr lang="fr-FR" sz="3200" dirty="0" smtClean="0"/>
              <a:t>ne faut pas oublier de mettre des </a:t>
            </a:r>
            <a:r>
              <a:rPr lang="fr-FR" sz="3200" dirty="0" smtClean="0">
                <a:solidFill>
                  <a:srgbClr val="FF0000"/>
                </a:solidFill>
              </a:rPr>
              <a:t>retenues</a:t>
            </a:r>
            <a:r>
              <a:rPr lang="fr-FR" sz="3200" dirty="0" smtClean="0"/>
              <a:t> quand c’est nécessaire.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5980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417</Words>
  <Application>Microsoft Office PowerPoint</Application>
  <PresentationFormat>Affichage à l'écran (4:3)</PresentationFormat>
  <Paragraphs>72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Soustraire des nombres entiers</vt:lpstr>
      <vt:lpstr>Soustraire des nombres entiers</vt:lpstr>
      <vt:lpstr>Soustraire des nombres entiers</vt:lpstr>
      <vt:lpstr>Pour résumer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Additionner des nombres décimaux</dc:title>
  <dc:creator>Utilisateur</dc:creator>
  <cp:lastModifiedBy>Utilisateur</cp:lastModifiedBy>
  <cp:revision>16</cp:revision>
  <dcterms:created xsi:type="dcterms:W3CDTF">2020-04-23T07:55:41Z</dcterms:created>
  <dcterms:modified xsi:type="dcterms:W3CDTF">2020-09-04T05:09:55Z</dcterms:modified>
</cp:coreProperties>
</file>