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9" r:id="rId4"/>
    <p:sldId id="280" r:id="rId5"/>
    <p:sldId id="282" r:id="rId6"/>
    <p:sldId id="281" r:id="rId7"/>
    <p:sldId id="283" r:id="rId8"/>
    <p:sldId id="284" r:id="rId9"/>
    <p:sldId id="285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CC"/>
    <a:srgbClr val="F20000"/>
    <a:srgbClr val="FFFFFF"/>
    <a:srgbClr val="FFCC00"/>
    <a:srgbClr val="FF339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4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A3491-DB03-4EA5-A9F0-ADF1BB90FAC6}" type="datetimeFigureOut">
              <a:rPr lang="fr-FR" smtClean="0"/>
              <a:t>26/08/2020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8BBF8-DB69-403F-9A54-A9B4E30370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9842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A3491-DB03-4EA5-A9F0-ADF1BB90FAC6}" type="datetimeFigureOut">
              <a:rPr lang="fr-FR" smtClean="0"/>
              <a:t>26/08/2020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8BBF8-DB69-403F-9A54-A9B4E30370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2632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A3491-DB03-4EA5-A9F0-ADF1BB90FAC6}" type="datetimeFigureOut">
              <a:rPr lang="fr-FR" smtClean="0"/>
              <a:t>26/08/2020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8BBF8-DB69-403F-9A54-A9B4E30370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2569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A3491-DB03-4EA5-A9F0-ADF1BB90FAC6}" type="datetimeFigureOut">
              <a:rPr lang="fr-FR" smtClean="0"/>
              <a:t>26/08/2020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8BBF8-DB69-403F-9A54-A9B4E30370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5066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A3491-DB03-4EA5-A9F0-ADF1BB90FAC6}" type="datetimeFigureOut">
              <a:rPr lang="fr-FR" smtClean="0"/>
              <a:t>26/08/2020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8BBF8-DB69-403F-9A54-A9B4E30370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4981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A3491-DB03-4EA5-A9F0-ADF1BB90FAC6}" type="datetimeFigureOut">
              <a:rPr lang="fr-FR" smtClean="0"/>
              <a:t>26/08/2020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8BBF8-DB69-403F-9A54-A9B4E30370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768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A3491-DB03-4EA5-A9F0-ADF1BB90FAC6}" type="datetimeFigureOut">
              <a:rPr lang="fr-FR" smtClean="0"/>
              <a:t>26/08/2020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8BBF8-DB69-403F-9A54-A9B4E30370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0976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A3491-DB03-4EA5-A9F0-ADF1BB90FAC6}" type="datetimeFigureOut">
              <a:rPr lang="fr-FR" smtClean="0"/>
              <a:t>26/08/2020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8BBF8-DB69-403F-9A54-A9B4E30370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693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A3491-DB03-4EA5-A9F0-ADF1BB90FAC6}" type="datetimeFigureOut">
              <a:rPr lang="fr-FR" smtClean="0"/>
              <a:t>26/08/2020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8BBF8-DB69-403F-9A54-A9B4E30370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155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A3491-DB03-4EA5-A9F0-ADF1BB90FAC6}" type="datetimeFigureOut">
              <a:rPr lang="fr-FR" smtClean="0"/>
              <a:t>26/08/2020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8BBF8-DB69-403F-9A54-A9B4E30370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0910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A3491-DB03-4EA5-A9F0-ADF1BB90FAC6}" type="datetimeFigureOut">
              <a:rPr lang="fr-FR" smtClean="0"/>
              <a:t>26/08/2020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8BBF8-DB69-403F-9A54-A9B4E30370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5281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A3491-DB03-4EA5-A9F0-ADF1BB90FAC6}" type="datetimeFigureOut">
              <a:rPr lang="fr-FR" smtClean="0"/>
              <a:t>26/08/2020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8BBF8-DB69-403F-9A54-A9B4E30370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1936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2118097"/>
          </a:xfrm>
        </p:spPr>
        <p:txBody>
          <a:bodyPr/>
          <a:lstStyle/>
          <a:p>
            <a:r>
              <a:rPr lang="fr-FR" sz="5400" dirty="0" smtClean="0">
                <a:solidFill>
                  <a:srgbClr val="FFFFFF"/>
                </a:solidFill>
                <a:latin typeface="Cursif" panose="020B0603050302020204" pitchFamily="34" charset="0"/>
              </a:rPr>
              <a:t>vocabulaire</a:t>
            </a:r>
            <a:endParaRPr lang="fr-FR" dirty="0">
              <a:solidFill>
                <a:srgbClr val="FFFFFF"/>
              </a:solidFill>
              <a:latin typeface="Cursif" panose="020B06030503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99592" y="3886200"/>
            <a:ext cx="7344816" cy="2135088"/>
          </a:xfrm>
        </p:spPr>
        <p:txBody>
          <a:bodyPr>
            <a:noAutofit/>
          </a:bodyPr>
          <a:lstStyle/>
          <a:p>
            <a:r>
              <a:rPr lang="fr-FR" sz="4400" dirty="0" smtClean="0">
                <a:solidFill>
                  <a:schemeClr val="bg1"/>
                </a:solidFill>
              </a:rPr>
              <a:t>Le dictionnaire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385" b="68923" l="30200" r="50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05" t="41474" r="44797" b="29263"/>
          <a:stretch/>
        </p:blipFill>
        <p:spPr>
          <a:xfrm rot="19183318">
            <a:off x="6810610" y="5190555"/>
            <a:ext cx="1112809" cy="1506628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683568" y="764704"/>
            <a:ext cx="1152128" cy="115212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>
                <a:solidFill>
                  <a:schemeClr val="tx1"/>
                </a:solidFill>
              </a:rPr>
              <a:t>V1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27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385" b="68923" l="30200" r="50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05" t="41474" r="44797" b="29263"/>
          <a:stretch/>
        </p:blipFill>
        <p:spPr>
          <a:xfrm rot="19183318">
            <a:off x="6810610" y="5190555"/>
            <a:ext cx="1112809" cy="1506628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539552" y="1149802"/>
            <a:ext cx="7988424" cy="4824536"/>
          </a:xfrm>
        </p:spPr>
        <p:txBody>
          <a:bodyPr>
            <a:no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Script Ecole 2" panose="02000400000000000000" pitchFamily="2" charset="0"/>
                <a:ea typeface="Script Ecole 2" panose="02000400000000000000" pitchFamily="2" charset="0"/>
              </a:rPr>
              <a:t>Aujourd’hui, nous allons travailler en </a:t>
            </a:r>
            <a:r>
              <a:rPr lang="fr-FR" b="1" dirty="0" smtClean="0">
                <a:solidFill>
                  <a:srgbClr val="0000FF"/>
                </a:solidFill>
                <a:latin typeface="Script Ecole 2" panose="02000400000000000000" pitchFamily="2" charset="0"/>
                <a:ea typeface="Script Ecole 2" panose="02000400000000000000" pitchFamily="2" charset="0"/>
              </a:rPr>
              <a:t>vocabulaire</a:t>
            </a:r>
            <a:r>
              <a:rPr lang="fr-FR" b="1" dirty="0" smtClean="0">
                <a:solidFill>
                  <a:schemeClr val="bg1"/>
                </a:solidFill>
                <a:latin typeface="Script Ecole 2" panose="02000400000000000000" pitchFamily="2" charset="0"/>
                <a:ea typeface="Script Ecole 2" panose="02000400000000000000" pitchFamily="2" charset="0"/>
              </a:rPr>
              <a:t>.</a:t>
            </a:r>
            <a:br>
              <a:rPr lang="fr-FR" b="1" dirty="0" smtClean="0">
                <a:solidFill>
                  <a:schemeClr val="bg1"/>
                </a:solidFill>
                <a:latin typeface="Script Ecole 2" panose="02000400000000000000" pitchFamily="2" charset="0"/>
                <a:ea typeface="Script Ecole 2" panose="02000400000000000000" pitchFamily="2" charset="0"/>
              </a:rPr>
            </a:br>
            <a:r>
              <a:rPr lang="fr-FR" b="1" dirty="0" smtClean="0">
                <a:solidFill>
                  <a:schemeClr val="bg1"/>
                </a:solidFill>
                <a:latin typeface="Script Ecole 2" panose="02000400000000000000" pitchFamily="2" charset="0"/>
                <a:ea typeface="Script Ecole 2" panose="02000400000000000000" pitchFamily="2" charset="0"/>
              </a:rPr>
              <a:t>Nous allons apprendre </a:t>
            </a:r>
            <a:r>
              <a:rPr lang="fr-FR" b="1" dirty="0" smtClean="0">
                <a:solidFill>
                  <a:srgbClr val="FF0000"/>
                </a:solidFill>
                <a:latin typeface="Script Ecole 2" panose="02000400000000000000" pitchFamily="2" charset="0"/>
                <a:ea typeface="Script Ecole 2" panose="02000400000000000000" pitchFamily="2" charset="0"/>
              </a:rPr>
              <a:t>à </a:t>
            </a:r>
            <a:r>
              <a:rPr lang="fr-FR" b="1" dirty="0">
                <a:solidFill>
                  <a:srgbClr val="FF0000"/>
                </a:solidFill>
                <a:latin typeface="Script Ecole 2" panose="02000400000000000000" pitchFamily="2" charset="0"/>
                <a:ea typeface="Script Ecole 2" panose="02000400000000000000" pitchFamily="2" charset="0"/>
              </a:rPr>
              <a:t>quoi sert le </a:t>
            </a:r>
            <a:r>
              <a:rPr lang="fr-FR" b="1" dirty="0" smtClean="0">
                <a:solidFill>
                  <a:srgbClr val="FF0000"/>
                </a:solidFill>
                <a:latin typeface="Script Ecole 2" panose="02000400000000000000" pitchFamily="2" charset="0"/>
                <a:ea typeface="Script Ecole 2" panose="02000400000000000000" pitchFamily="2" charset="0"/>
              </a:rPr>
              <a:t>dictionnaire </a:t>
            </a:r>
            <a:r>
              <a:rPr lang="fr-FR" b="1" dirty="0" smtClean="0">
                <a:solidFill>
                  <a:schemeClr val="bg1"/>
                </a:solidFill>
                <a:latin typeface="Script Ecole 2" panose="02000400000000000000" pitchFamily="2" charset="0"/>
                <a:ea typeface="Script Ecole 2" panose="02000400000000000000" pitchFamily="2" charset="0"/>
              </a:rPr>
              <a:t>et </a:t>
            </a:r>
            <a:r>
              <a:rPr lang="fr-FR" b="1" dirty="0" smtClean="0">
                <a:solidFill>
                  <a:srgbClr val="FF0000"/>
                </a:solidFill>
                <a:latin typeface="Script Ecole 2" panose="02000400000000000000" pitchFamily="2" charset="0"/>
                <a:ea typeface="Script Ecole 2" panose="02000400000000000000" pitchFamily="2" charset="0"/>
              </a:rPr>
              <a:t>comment l’utiliser</a:t>
            </a:r>
            <a:r>
              <a:rPr lang="fr-FR" b="1" dirty="0" smtClean="0">
                <a:solidFill>
                  <a:schemeClr val="bg1"/>
                </a:solidFill>
                <a:latin typeface="Script Ecole 2" panose="02000400000000000000" pitchFamily="2" charset="0"/>
                <a:ea typeface="Script Ecole 2" panose="02000400000000000000" pitchFamily="2" charset="0"/>
              </a:rPr>
              <a:t>.</a:t>
            </a:r>
            <a:r>
              <a:rPr lang="fr-FR" b="1" dirty="0" smtClean="0">
                <a:solidFill>
                  <a:srgbClr val="FF0000"/>
                </a:solidFill>
                <a:latin typeface="Script Ecole 2" panose="02000400000000000000" pitchFamily="2" charset="0"/>
                <a:ea typeface="Script Ecole 2" panose="02000400000000000000" pitchFamily="2" charset="0"/>
              </a:rPr>
              <a:t> 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02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562074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0000FF"/>
                </a:solidFill>
              </a:rPr>
              <a:t>A quoi sert un </a:t>
            </a:r>
            <a:r>
              <a:rPr lang="fr-FR" sz="4900" dirty="0" smtClean="0">
                <a:solidFill>
                  <a:srgbClr val="0000FF"/>
                </a:solidFill>
              </a:rPr>
              <a:t>dictionnaire</a:t>
            </a:r>
            <a:r>
              <a:rPr lang="fr-FR" dirty="0" smtClean="0">
                <a:solidFill>
                  <a:srgbClr val="0000FF"/>
                </a:solidFill>
              </a:rPr>
              <a:t> ?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980728"/>
            <a:ext cx="4968552" cy="67667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4000" b="1" dirty="0" smtClean="0"/>
              <a:t>Le dictionnaire sert à :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67544" y="1817023"/>
            <a:ext cx="8064896" cy="676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fr-FR" dirty="0" smtClean="0"/>
              <a:t>1- Connaître la prononciation d’un mot.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67544" y="2493695"/>
            <a:ext cx="8064896" cy="676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fr-FR" dirty="0" smtClean="0"/>
              <a:t>2- Vérifier l’orthographe d’un mot.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67544" y="3170367"/>
            <a:ext cx="8064896" cy="676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fr-FR" dirty="0" smtClean="0"/>
              <a:t>3- Comprendre les différents sens d’un mot inconnu..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67544" y="4221088"/>
            <a:ext cx="8064896" cy="676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fr-FR" dirty="0" smtClean="0"/>
              <a:t>4- Trouver la classe grammaticale d’un mot.</a:t>
            </a: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67544" y="4840560"/>
            <a:ext cx="8064896" cy="676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fr-FR" dirty="0" smtClean="0"/>
              <a:t>5- Chercher des mots de la même famille, des synonymes et des contraires.</a:t>
            </a: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67544" y="5949280"/>
            <a:ext cx="8064896" cy="676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fr-FR" dirty="0" smtClean="0"/>
              <a:t>6- Connaître le genre d’un nom (NM/NF)</a:t>
            </a:r>
          </a:p>
        </p:txBody>
      </p:sp>
    </p:spTree>
    <p:extLst>
      <p:ext uri="{BB962C8B-B14F-4D97-AF65-F5344CB8AC3E}">
        <p14:creationId xmlns:p14="http://schemas.microsoft.com/office/powerpoint/2010/main" val="38704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562074"/>
          </a:xfrm>
        </p:spPr>
        <p:txBody>
          <a:bodyPr>
            <a:noAutofit/>
          </a:bodyPr>
          <a:lstStyle/>
          <a:p>
            <a:r>
              <a:rPr lang="fr-FR" sz="3600" dirty="0" smtClean="0">
                <a:solidFill>
                  <a:srgbClr val="0000FF"/>
                </a:solidFill>
              </a:rPr>
              <a:t>Comment se repérer dans le dictionnaire ?</a:t>
            </a:r>
            <a:endParaRPr lang="fr-FR" sz="3600" dirty="0">
              <a:solidFill>
                <a:srgbClr val="0000FF"/>
              </a:solidFill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34911" y="1175708"/>
            <a:ext cx="8064896" cy="1101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fr-FR" dirty="0" smtClean="0"/>
              <a:t>1- Pour chercher dans un dictionnaire, il faut bien connaître </a:t>
            </a:r>
            <a:r>
              <a:rPr lang="fr-FR" b="1" dirty="0" smtClean="0"/>
              <a:t>l’ordre alphabétique</a:t>
            </a:r>
            <a:r>
              <a:rPr lang="fr-FR" dirty="0" smtClean="0"/>
              <a:t>.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67544" y="2493694"/>
            <a:ext cx="8064896" cy="15113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fr-FR" dirty="0" smtClean="0"/>
              <a:t>2- Dans un dictionnaire, on trouve </a:t>
            </a:r>
            <a:r>
              <a:rPr lang="fr-FR" b="1" dirty="0" smtClean="0"/>
              <a:t>les verbes à l’infinitif</a:t>
            </a:r>
            <a:r>
              <a:rPr lang="fr-FR" dirty="0" smtClean="0"/>
              <a:t>, </a:t>
            </a:r>
            <a:r>
              <a:rPr lang="fr-FR" b="1" dirty="0" smtClean="0"/>
              <a:t>les noms au singulier </a:t>
            </a:r>
            <a:r>
              <a:rPr lang="fr-FR" dirty="0" smtClean="0"/>
              <a:t>et </a:t>
            </a:r>
            <a:r>
              <a:rPr lang="fr-FR" b="1" dirty="0" smtClean="0"/>
              <a:t>les adjectifs au masculin singulier</a:t>
            </a:r>
            <a:r>
              <a:rPr lang="fr-FR" dirty="0" smtClean="0"/>
              <a:t>.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67544" y="4221088"/>
            <a:ext cx="8064896" cy="676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dirty="0" smtClean="0"/>
              <a:t>3- On s’aide des </a:t>
            </a:r>
            <a:r>
              <a:rPr lang="fr-FR" b="1" dirty="0" smtClean="0"/>
              <a:t>mots repères</a:t>
            </a:r>
            <a:r>
              <a:rPr lang="fr-FR" dirty="0" smtClean="0"/>
              <a:t>. Ce sont le 1</a:t>
            </a:r>
            <a:r>
              <a:rPr lang="fr-FR" baseline="30000" dirty="0" smtClean="0"/>
              <a:t>er</a:t>
            </a:r>
            <a:r>
              <a:rPr lang="fr-FR" dirty="0" smtClean="0"/>
              <a:t> et le dernier mots d’une double page de dictionnaire. </a:t>
            </a:r>
            <a:r>
              <a:rPr lang="fr-FR" dirty="0"/>
              <a:t>Ils permettent de savoir rapidement si le mot recherché est dans la page.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0753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562074"/>
          </a:xfrm>
        </p:spPr>
        <p:txBody>
          <a:bodyPr>
            <a:noAutofit/>
          </a:bodyPr>
          <a:lstStyle/>
          <a:p>
            <a:r>
              <a:rPr lang="fr-FR" sz="3600" dirty="0" smtClean="0">
                <a:solidFill>
                  <a:srgbClr val="0000FF"/>
                </a:solidFill>
              </a:rPr>
              <a:t>Comment se repérer dans le dictionnaire ?</a:t>
            </a:r>
            <a:endParaRPr lang="fr-FR" sz="3600" dirty="0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7038230" cy="52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3"/>
          <p:cNvSpPr txBox="1"/>
          <p:nvPr/>
        </p:nvSpPr>
        <p:spPr>
          <a:xfrm>
            <a:off x="0" y="3390875"/>
            <a:ext cx="1296144" cy="50381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b="1"/>
            </a:pPr>
            <a:r>
              <a:rPr lang="fr-FR" sz="1400" b="1" i="0" u="none" strike="noStrike" kern="1200" dirty="0" smtClean="0">
                <a:ln>
                  <a:noFill/>
                </a:ln>
                <a:solidFill>
                  <a:srgbClr val="0000FF"/>
                </a:solidFill>
                <a:latin typeface="Arial" pitchFamily="18"/>
                <a:ea typeface="Microsoft YaHei" pitchFamily="2"/>
                <a:cs typeface="Mangal" pitchFamily="2"/>
              </a:rPr>
              <a:t>Ordre</a:t>
            </a:r>
            <a:r>
              <a:rPr lang="fr-FR" sz="1400" b="1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b="1"/>
            </a:pPr>
            <a:r>
              <a:rPr lang="fr-FR" sz="1400" b="1" i="0" u="none" strike="noStrike" kern="1200" dirty="0" smtClean="0">
                <a:ln>
                  <a:noFill/>
                </a:ln>
                <a:solidFill>
                  <a:srgbClr val="0000FF"/>
                </a:solidFill>
                <a:latin typeface="Arial" pitchFamily="18"/>
                <a:ea typeface="Microsoft YaHei" pitchFamily="2"/>
                <a:cs typeface="Mangal" pitchFamily="2"/>
              </a:rPr>
              <a:t>alphabétique</a:t>
            </a:r>
            <a:endParaRPr lang="fr-FR" sz="1400" b="1" i="0" u="none" strike="noStrike" kern="1200" dirty="0">
              <a:ln>
                <a:noFill/>
              </a:ln>
              <a:solidFill>
                <a:srgbClr val="0000FF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696248" y="3837378"/>
            <a:ext cx="491376" cy="671742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3"/>
          <p:cNvSpPr txBox="1"/>
          <p:nvPr/>
        </p:nvSpPr>
        <p:spPr>
          <a:xfrm>
            <a:off x="3923928" y="941919"/>
            <a:ext cx="1512168" cy="32684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b="1"/>
            </a:pPr>
            <a:r>
              <a:rPr lang="fr-FR" sz="1600" b="1" i="0" u="none" strike="noStrike" kern="1200" dirty="0" smtClean="0">
                <a:ln>
                  <a:noFill/>
                </a:ln>
                <a:solidFill>
                  <a:srgbClr val="0000FF"/>
                </a:solidFill>
                <a:latin typeface="Arial" pitchFamily="18"/>
                <a:ea typeface="Microsoft YaHei" pitchFamily="2"/>
                <a:cs typeface="Mangal" pitchFamily="2"/>
              </a:rPr>
              <a:t>Mots repères</a:t>
            </a:r>
            <a:endParaRPr lang="fr-FR" sz="1600" b="1" i="0" u="none" strike="noStrike" kern="1200" dirty="0">
              <a:ln>
                <a:noFill/>
              </a:ln>
              <a:solidFill>
                <a:srgbClr val="0000FF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5508104" y="1196752"/>
            <a:ext cx="1728192" cy="259206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>
            <a:off x="2051720" y="1114890"/>
            <a:ext cx="1728192" cy="259206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17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562074"/>
          </a:xfrm>
        </p:spPr>
        <p:txBody>
          <a:bodyPr>
            <a:noAutofit/>
          </a:bodyPr>
          <a:lstStyle/>
          <a:p>
            <a:r>
              <a:rPr lang="fr-FR" sz="3600" dirty="0" smtClean="0">
                <a:solidFill>
                  <a:srgbClr val="0000FF"/>
                </a:solidFill>
              </a:rPr>
              <a:t>Comment lire un article de dictionnaire ?</a:t>
            </a:r>
            <a:endParaRPr lang="fr-FR" sz="3600" dirty="0">
              <a:solidFill>
                <a:srgbClr val="0000FF"/>
              </a:solidFill>
            </a:endParaRPr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>
          <a:xfrm>
            <a:off x="434911" y="1175708"/>
            <a:ext cx="8064896" cy="5505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dirty="0"/>
              <a:t>Dans un article de dictionnaire, on </a:t>
            </a:r>
            <a:r>
              <a:rPr lang="fr-FR" dirty="0" smtClean="0"/>
              <a:t>trouve :</a:t>
            </a:r>
          </a:p>
        </p:txBody>
      </p:sp>
      <p:sp>
        <p:nvSpPr>
          <p:cNvPr id="18" name="Espace réservé du contenu 2"/>
          <p:cNvSpPr txBox="1">
            <a:spLocks/>
          </p:cNvSpPr>
          <p:nvPr/>
        </p:nvSpPr>
        <p:spPr>
          <a:xfrm>
            <a:off x="554678" y="1878690"/>
            <a:ext cx="8064896" cy="15503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dirty="0" smtClean="0"/>
              <a:t>1- Le genre (masculin ou féminin) et la classe grammaticale du mot (nom / adjectif / verbe / déterminant / adverbe).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554678" y="3356992"/>
            <a:ext cx="8064896" cy="1108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dirty="0" smtClean="0"/>
              <a:t>2- Les définitions des mots ainsi que des exemples.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610293" y="4437112"/>
            <a:ext cx="8064896" cy="1108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dirty="0"/>
              <a:t>3</a:t>
            </a:r>
            <a:r>
              <a:rPr lang="fr-FR" dirty="0" smtClean="0"/>
              <a:t>- Parfois, on trouve des synonymes et des contraires des mots.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610293" y="5545376"/>
            <a:ext cx="8064896" cy="1108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dirty="0" smtClean="0"/>
              <a:t>4- On trouve des abréviations…</a:t>
            </a:r>
          </a:p>
        </p:txBody>
      </p:sp>
    </p:spTree>
    <p:extLst>
      <p:ext uri="{BB962C8B-B14F-4D97-AF65-F5344CB8AC3E}">
        <p14:creationId xmlns:p14="http://schemas.microsoft.com/office/powerpoint/2010/main" val="163335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562074"/>
          </a:xfrm>
        </p:spPr>
        <p:txBody>
          <a:bodyPr>
            <a:noAutofit/>
          </a:bodyPr>
          <a:lstStyle/>
          <a:p>
            <a:r>
              <a:rPr lang="fr-FR" sz="3600" dirty="0" smtClean="0">
                <a:solidFill>
                  <a:srgbClr val="0000FF"/>
                </a:solidFill>
              </a:rPr>
              <a:t>Comment lire un article de dictionnaire ?</a:t>
            </a:r>
            <a:endParaRPr lang="fr-FR" sz="3600" dirty="0">
              <a:solidFill>
                <a:srgbClr val="0000FF"/>
              </a:solidFill>
            </a:endParaRPr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>
          <a:xfrm>
            <a:off x="434911" y="1175708"/>
            <a:ext cx="8064896" cy="5505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dirty="0"/>
              <a:t>Dans un article de dictionnaire, on </a:t>
            </a:r>
            <a:r>
              <a:rPr lang="fr-FR" dirty="0" smtClean="0"/>
              <a:t>trouve :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610293" y="5545376"/>
            <a:ext cx="8064896" cy="1108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dirty="0" smtClean="0"/>
              <a:t>4- On trouve des abréviations…</a:t>
            </a: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610293" y="2492896"/>
            <a:ext cx="8064896" cy="1108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2000" dirty="0" smtClean="0"/>
              <a:t>NM : nom masculin	NF : nom féminin		</a:t>
            </a:r>
            <a:r>
              <a:rPr lang="fr-FR" sz="2000" dirty="0" err="1" smtClean="0"/>
              <a:t>Adj</a:t>
            </a:r>
            <a:r>
              <a:rPr lang="fr-FR" sz="2000" dirty="0" smtClean="0"/>
              <a:t> : adjectif</a:t>
            </a:r>
          </a:p>
          <a:p>
            <a:pPr marL="0" indent="0" algn="just">
              <a:buNone/>
            </a:pPr>
            <a:r>
              <a:rPr lang="fr-FR" sz="2000" dirty="0" err="1" smtClean="0"/>
              <a:t>Adv</a:t>
            </a:r>
            <a:r>
              <a:rPr lang="fr-FR" sz="2000" dirty="0" smtClean="0"/>
              <a:t> : adverbe		V : verbe		</a:t>
            </a:r>
            <a:r>
              <a:rPr lang="fr-FR" sz="2000" dirty="0" err="1" smtClean="0"/>
              <a:t>Prép</a:t>
            </a:r>
            <a:r>
              <a:rPr lang="fr-FR" sz="2000" dirty="0" smtClean="0"/>
              <a:t> : préposition</a:t>
            </a:r>
          </a:p>
          <a:p>
            <a:pPr marL="0" indent="0" algn="just">
              <a:buNone/>
            </a:pPr>
            <a:r>
              <a:rPr lang="fr-FR" sz="2000" dirty="0" smtClean="0"/>
              <a:t>Pr : Pronom		</a:t>
            </a:r>
            <a:r>
              <a:rPr lang="fr-FR" sz="2000" dirty="0" err="1" smtClean="0"/>
              <a:t>Syn</a:t>
            </a:r>
            <a:r>
              <a:rPr lang="fr-FR" sz="2000" dirty="0" smtClean="0"/>
              <a:t> : synonyme		</a:t>
            </a:r>
            <a:r>
              <a:rPr lang="fr-FR" sz="2000" dirty="0" err="1" smtClean="0"/>
              <a:t>Cont</a:t>
            </a:r>
            <a:r>
              <a:rPr lang="fr-FR" sz="2000" dirty="0" smtClean="0"/>
              <a:t>. : contraire		</a:t>
            </a:r>
          </a:p>
        </p:txBody>
      </p:sp>
    </p:spTree>
    <p:extLst>
      <p:ext uri="{BB962C8B-B14F-4D97-AF65-F5344CB8AC3E}">
        <p14:creationId xmlns:p14="http://schemas.microsoft.com/office/powerpoint/2010/main" val="292471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67499E-6 L 0.00017 -0.557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8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562074"/>
          </a:xfrm>
        </p:spPr>
        <p:txBody>
          <a:bodyPr>
            <a:noAutofit/>
          </a:bodyPr>
          <a:lstStyle/>
          <a:p>
            <a:r>
              <a:rPr lang="fr-FR" sz="3600" dirty="0" smtClean="0">
                <a:solidFill>
                  <a:srgbClr val="0000FF"/>
                </a:solidFill>
              </a:rPr>
              <a:t>Comment lire un article de dictionnaire ?</a:t>
            </a:r>
            <a:endParaRPr lang="fr-FR" sz="3600" dirty="0">
              <a:solidFill>
                <a:srgbClr val="0000FF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971600" y="1124744"/>
            <a:ext cx="7141799" cy="5090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276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8907" y="183227"/>
            <a:ext cx="3849979" cy="699537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0000FF"/>
                </a:solidFill>
              </a:rPr>
              <a:t>Pour résumer : 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4" name="Zone de texte 14343"/>
          <p:cNvSpPr txBox="1"/>
          <p:nvPr/>
        </p:nvSpPr>
        <p:spPr>
          <a:xfrm>
            <a:off x="1747043" y="1108710"/>
            <a:ext cx="1229995" cy="417195"/>
          </a:xfrm>
          <a:prstGeom prst="rect">
            <a:avLst/>
          </a:prstGeom>
          <a:solidFill>
            <a:srgbClr val="FFFF00"/>
          </a:solidFill>
          <a:ln w="1270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100" b="1">
                <a:effectLst/>
                <a:ea typeface="Calibri"/>
                <a:cs typeface="Times New Roman"/>
              </a:rPr>
              <a:t>Ordre alphabétique</a:t>
            </a:r>
            <a:endParaRPr lang="fr-FR" sz="1100">
              <a:effectLst/>
              <a:ea typeface="Calibri"/>
              <a:cs typeface="Times New Roman"/>
            </a:endParaRPr>
          </a:p>
        </p:txBody>
      </p:sp>
      <p:sp>
        <p:nvSpPr>
          <p:cNvPr id="5" name="Zone de texte 11"/>
          <p:cNvSpPr txBox="1"/>
          <p:nvPr/>
        </p:nvSpPr>
        <p:spPr>
          <a:xfrm>
            <a:off x="4647723" y="617855"/>
            <a:ext cx="2901315" cy="280035"/>
          </a:xfrm>
          <a:prstGeom prst="rect">
            <a:avLst/>
          </a:prstGeom>
          <a:solidFill>
            <a:srgbClr val="FF99CC"/>
          </a:solidFill>
          <a:ln w="1270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b="1">
                <a:effectLst/>
                <a:ea typeface="Calibri"/>
                <a:cs typeface="Times New Roman"/>
              </a:rPr>
              <a:t>Nature</a:t>
            </a:r>
            <a:r>
              <a:rPr lang="fr-FR" sz="1100">
                <a:effectLst/>
                <a:ea typeface="Calibri"/>
                <a:cs typeface="Times New Roman"/>
              </a:rPr>
              <a:t> du mot : nom, verbe, préposition…</a:t>
            </a:r>
          </a:p>
        </p:txBody>
      </p:sp>
      <p:sp>
        <p:nvSpPr>
          <p:cNvPr id="6" name="Zone de texte 7"/>
          <p:cNvSpPr txBox="1"/>
          <p:nvPr/>
        </p:nvSpPr>
        <p:spPr>
          <a:xfrm>
            <a:off x="2897663" y="2423160"/>
            <a:ext cx="2705735" cy="7924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3600" b="1" dirty="0">
                <a:ln w="12700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0000FF"/>
                </a:solidFill>
                <a:effectLst/>
                <a:latin typeface="Calibri"/>
                <a:ea typeface="Calibri"/>
                <a:cs typeface="Times New Roman"/>
              </a:rPr>
              <a:t>dictionnaire</a:t>
            </a:r>
            <a:endParaRPr lang="fr-FR" sz="1100" dirty="0">
              <a:solidFill>
                <a:srgbClr val="0000FF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Zone de texte 14345"/>
          <p:cNvSpPr txBox="1"/>
          <p:nvPr/>
        </p:nvSpPr>
        <p:spPr>
          <a:xfrm>
            <a:off x="2645568" y="4470400"/>
            <a:ext cx="697230" cy="2800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100" b="1">
                <a:effectLst/>
                <a:ea typeface="Calibri"/>
                <a:cs typeface="Times New Roman"/>
              </a:rPr>
              <a:t>article</a:t>
            </a:r>
            <a:endParaRPr lang="fr-FR" sz="1100">
              <a:effectLst/>
              <a:ea typeface="Calibri"/>
              <a:cs typeface="Times New Roman"/>
            </a:endParaRPr>
          </a:p>
        </p:txBody>
      </p:sp>
      <p:sp>
        <p:nvSpPr>
          <p:cNvPr id="8" name="Virage 7"/>
          <p:cNvSpPr/>
          <p:nvPr/>
        </p:nvSpPr>
        <p:spPr>
          <a:xfrm rot="10800000" flipH="1" flipV="1">
            <a:off x="4017803" y="662940"/>
            <a:ext cx="595630" cy="659765"/>
          </a:xfrm>
          <a:prstGeom prst="bentArrow">
            <a:avLst>
              <a:gd name="adj1" fmla="val 11659"/>
              <a:gd name="adj2" fmla="val 16323"/>
              <a:gd name="adj3" fmla="val 25000"/>
              <a:gd name="adj4" fmla="val 43750"/>
            </a:avLst>
          </a:prstGeom>
          <a:solidFill>
            <a:srgbClr val="FF99CC"/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9" name="Virage 8"/>
          <p:cNvSpPr/>
          <p:nvPr/>
        </p:nvSpPr>
        <p:spPr>
          <a:xfrm rot="10800000" flipH="1" flipV="1">
            <a:off x="4019073" y="1028065"/>
            <a:ext cx="595630" cy="659765"/>
          </a:xfrm>
          <a:prstGeom prst="bentArrow">
            <a:avLst>
              <a:gd name="adj1" fmla="val 11659"/>
              <a:gd name="adj2" fmla="val 16323"/>
              <a:gd name="adj3" fmla="val 25000"/>
              <a:gd name="adj4" fmla="val 43750"/>
            </a:avLst>
          </a:prstGeom>
          <a:solidFill>
            <a:srgbClr val="FF99CC"/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0" name="Virage 9"/>
          <p:cNvSpPr/>
          <p:nvPr/>
        </p:nvSpPr>
        <p:spPr>
          <a:xfrm rot="10800000" flipH="1" flipV="1">
            <a:off x="4019708" y="1421130"/>
            <a:ext cx="595630" cy="1003935"/>
          </a:xfrm>
          <a:prstGeom prst="bentArrow">
            <a:avLst>
              <a:gd name="adj1" fmla="val 12994"/>
              <a:gd name="adj2" fmla="val 16323"/>
              <a:gd name="adj3" fmla="val 25000"/>
              <a:gd name="adj4" fmla="val 43750"/>
            </a:avLst>
          </a:prstGeom>
          <a:solidFill>
            <a:srgbClr val="FF99CC"/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1" name="Zone de texte 9"/>
          <p:cNvSpPr txBox="1"/>
          <p:nvPr/>
        </p:nvSpPr>
        <p:spPr>
          <a:xfrm>
            <a:off x="3671093" y="1774190"/>
            <a:ext cx="819150" cy="491490"/>
          </a:xfrm>
          <a:prstGeom prst="rect">
            <a:avLst/>
          </a:prstGeom>
          <a:solidFill>
            <a:srgbClr val="FF99CC"/>
          </a:solidFill>
          <a:ln w="1270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100">
                <a:effectLst/>
                <a:ea typeface="Calibri"/>
                <a:cs typeface="Times New Roman"/>
              </a:rPr>
              <a:t>permet de connaître</a:t>
            </a:r>
          </a:p>
        </p:txBody>
      </p:sp>
      <p:sp>
        <p:nvSpPr>
          <p:cNvPr id="12" name="Zone de texte 14"/>
          <p:cNvSpPr txBox="1"/>
          <p:nvPr/>
        </p:nvSpPr>
        <p:spPr>
          <a:xfrm>
            <a:off x="4647723" y="1003300"/>
            <a:ext cx="2901315" cy="280035"/>
          </a:xfrm>
          <a:prstGeom prst="rect">
            <a:avLst/>
          </a:prstGeom>
          <a:solidFill>
            <a:srgbClr val="FF99CC"/>
          </a:solidFill>
          <a:ln w="1270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b="1">
                <a:effectLst/>
                <a:ea typeface="Calibri"/>
                <a:cs typeface="Times New Roman"/>
              </a:rPr>
              <a:t>Genre</a:t>
            </a:r>
            <a:r>
              <a:rPr lang="fr-FR" sz="1100">
                <a:effectLst/>
                <a:ea typeface="Calibri"/>
                <a:cs typeface="Times New Roman"/>
              </a:rPr>
              <a:t> du mot : masculin, féminin</a:t>
            </a:r>
          </a:p>
        </p:txBody>
      </p:sp>
      <p:sp>
        <p:nvSpPr>
          <p:cNvPr id="13" name="Zone de texte 18"/>
          <p:cNvSpPr txBox="1"/>
          <p:nvPr/>
        </p:nvSpPr>
        <p:spPr>
          <a:xfrm>
            <a:off x="4646453" y="1374775"/>
            <a:ext cx="1083310" cy="280035"/>
          </a:xfrm>
          <a:prstGeom prst="rect">
            <a:avLst/>
          </a:prstGeom>
          <a:solidFill>
            <a:srgbClr val="FF99CC"/>
          </a:solidFill>
          <a:ln w="1270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b="1">
                <a:effectLst/>
                <a:ea typeface="Calibri"/>
                <a:cs typeface="Times New Roman"/>
              </a:rPr>
              <a:t>Sens </a:t>
            </a:r>
            <a:r>
              <a:rPr lang="fr-FR" sz="1100">
                <a:effectLst/>
                <a:ea typeface="Calibri"/>
                <a:cs typeface="Times New Roman"/>
              </a:rPr>
              <a:t>du mot</a:t>
            </a:r>
          </a:p>
        </p:txBody>
      </p:sp>
      <p:sp>
        <p:nvSpPr>
          <p:cNvPr id="14" name="Virage 13"/>
          <p:cNvSpPr/>
          <p:nvPr/>
        </p:nvSpPr>
        <p:spPr>
          <a:xfrm rot="10800000" flipV="1">
            <a:off x="2977673" y="1219835"/>
            <a:ext cx="595630" cy="960755"/>
          </a:xfrm>
          <a:prstGeom prst="bentArrow">
            <a:avLst>
              <a:gd name="adj1" fmla="val 11659"/>
              <a:gd name="adj2" fmla="val 16323"/>
              <a:gd name="adj3" fmla="val 25000"/>
              <a:gd name="adj4" fmla="val 43750"/>
            </a:avLst>
          </a:prstGeom>
          <a:solidFill>
            <a:srgbClr val="FFFF00"/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5" name="Virage 14"/>
          <p:cNvSpPr/>
          <p:nvPr/>
        </p:nvSpPr>
        <p:spPr>
          <a:xfrm rot="10800000" flipV="1">
            <a:off x="2977673" y="1875790"/>
            <a:ext cx="595630" cy="551180"/>
          </a:xfrm>
          <a:prstGeom prst="bentArrow">
            <a:avLst>
              <a:gd name="adj1" fmla="val 12994"/>
              <a:gd name="adj2" fmla="val 16323"/>
              <a:gd name="adj3" fmla="val 25000"/>
              <a:gd name="adj4" fmla="val 43750"/>
            </a:avLst>
          </a:prstGeom>
          <a:solidFill>
            <a:srgbClr val="FFFF00"/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6" name="Zone de texte 23"/>
          <p:cNvSpPr txBox="1"/>
          <p:nvPr/>
        </p:nvSpPr>
        <p:spPr>
          <a:xfrm>
            <a:off x="1735613" y="1774825"/>
            <a:ext cx="1229995" cy="596900"/>
          </a:xfrm>
          <a:prstGeom prst="rect">
            <a:avLst/>
          </a:prstGeom>
          <a:solidFill>
            <a:srgbClr val="FFFF00"/>
          </a:solidFill>
          <a:ln w="1270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100" b="1">
                <a:effectLst/>
                <a:ea typeface="Calibri"/>
                <a:cs typeface="Times New Roman"/>
              </a:rPr>
              <a:t>Mots repères </a:t>
            </a:r>
            <a:endParaRPr lang="fr-FR" sz="110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00">
                <a:effectLst/>
                <a:ea typeface="Calibri"/>
                <a:cs typeface="Times New Roman"/>
              </a:rPr>
              <a:t>(1</a:t>
            </a:r>
            <a:r>
              <a:rPr lang="fr-FR" sz="1000" baseline="30000">
                <a:effectLst/>
                <a:ea typeface="Calibri"/>
                <a:cs typeface="Times New Roman"/>
              </a:rPr>
              <a:t>er</a:t>
            </a:r>
            <a:r>
              <a:rPr lang="fr-FR" sz="1000">
                <a:effectLst/>
                <a:ea typeface="Calibri"/>
                <a:cs typeface="Times New Roman"/>
              </a:rPr>
              <a:t> et dernier mot de la double page)</a:t>
            </a:r>
            <a:endParaRPr lang="fr-FR" sz="1100">
              <a:effectLst/>
              <a:ea typeface="Calibri"/>
              <a:cs typeface="Times New Roman"/>
            </a:endParaRPr>
          </a:p>
        </p:txBody>
      </p:sp>
      <p:sp>
        <p:nvSpPr>
          <p:cNvPr id="17" name="Virage 16"/>
          <p:cNvSpPr/>
          <p:nvPr/>
        </p:nvSpPr>
        <p:spPr>
          <a:xfrm rot="10800000" flipH="1">
            <a:off x="4525803" y="3218180"/>
            <a:ext cx="1315720" cy="659765"/>
          </a:xfrm>
          <a:prstGeom prst="bentArrow">
            <a:avLst>
              <a:gd name="adj1" fmla="val 11659"/>
              <a:gd name="adj2" fmla="val 11917"/>
              <a:gd name="adj3" fmla="val 20193"/>
              <a:gd name="adj4" fmla="val 43750"/>
            </a:avLst>
          </a:prstGeom>
          <a:solidFill>
            <a:srgbClr val="92D050"/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8" name="Zone de texte 17"/>
          <p:cNvSpPr txBox="1"/>
          <p:nvPr/>
        </p:nvSpPr>
        <p:spPr>
          <a:xfrm>
            <a:off x="4107338" y="3355340"/>
            <a:ext cx="903605" cy="264160"/>
          </a:xfrm>
          <a:prstGeom prst="rect">
            <a:avLst/>
          </a:prstGeom>
          <a:solidFill>
            <a:srgbClr val="92D050"/>
          </a:solidFill>
          <a:ln w="1270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100" dirty="0">
                <a:effectLst/>
                <a:ea typeface="Calibri"/>
                <a:cs typeface="Times New Roman"/>
              </a:rPr>
              <a:t>abréviations</a:t>
            </a:r>
          </a:p>
        </p:txBody>
      </p:sp>
      <p:sp>
        <p:nvSpPr>
          <p:cNvPr id="19" name="Zone de texte 30"/>
          <p:cNvSpPr txBox="1"/>
          <p:nvPr/>
        </p:nvSpPr>
        <p:spPr>
          <a:xfrm>
            <a:off x="5841523" y="2947670"/>
            <a:ext cx="1458595" cy="1662747"/>
          </a:xfrm>
          <a:prstGeom prst="rect">
            <a:avLst/>
          </a:prstGeom>
          <a:solidFill>
            <a:srgbClr val="92D050"/>
          </a:solidFill>
          <a:ln w="1270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100" b="1" dirty="0">
                <a:effectLst/>
                <a:ea typeface="Calibri"/>
                <a:cs typeface="Times New Roman"/>
              </a:rPr>
              <a:t>N</a:t>
            </a:r>
            <a:r>
              <a:rPr lang="fr-FR" sz="1100" dirty="0">
                <a:effectLst/>
                <a:ea typeface="Calibri"/>
                <a:cs typeface="Times New Roman"/>
              </a:rPr>
              <a:t> : nom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100" b="1" dirty="0">
                <a:effectLst/>
                <a:ea typeface="Calibri"/>
                <a:cs typeface="Times New Roman"/>
              </a:rPr>
              <a:t>V</a:t>
            </a:r>
            <a:r>
              <a:rPr lang="fr-FR" sz="1100" dirty="0">
                <a:effectLst/>
                <a:ea typeface="Calibri"/>
                <a:cs typeface="Times New Roman"/>
              </a:rPr>
              <a:t> : Verbe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100" b="1" dirty="0" err="1">
                <a:effectLst/>
                <a:ea typeface="Calibri"/>
                <a:cs typeface="Times New Roman"/>
              </a:rPr>
              <a:t>Adj</a:t>
            </a:r>
            <a:r>
              <a:rPr lang="fr-FR" sz="1100" dirty="0">
                <a:effectLst/>
                <a:ea typeface="Calibri"/>
                <a:cs typeface="Times New Roman"/>
              </a:rPr>
              <a:t> : adjectif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100" b="1" dirty="0" err="1">
                <a:effectLst/>
                <a:ea typeface="Calibri"/>
                <a:cs typeface="Times New Roman"/>
              </a:rPr>
              <a:t>Adv</a:t>
            </a:r>
            <a:r>
              <a:rPr lang="fr-FR" sz="1100" dirty="0">
                <a:effectLst/>
                <a:ea typeface="Calibri"/>
                <a:cs typeface="Times New Roman"/>
              </a:rPr>
              <a:t> : adverbe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100" b="1" dirty="0" err="1">
                <a:effectLst/>
                <a:ea typeface="Calibri"/>
                <a:cs typeface="Times New Roman"/>
              </a:rPr>
              <a:t>Prép</a:t>
            </a:r>
            <a:r>
              <a:rPr lang="fr-FR" sz="1100" dirty="0">
                <a:effectLst/>
                <a:ea typeface="Calibri"/>
                <a:cs typeface="Times New Roman"/>
              </a:rPr>
              <a:t>. : préposition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100" b="1" dirty="0">
                <a:effectLst/>
                <a:ea typeface="Calibri"/>
                <a:cs typeface="Times New Roman"/>
              </a:rPr>
              <a:t>Pr</a:t>
            </a:r>
            <a:r>
              <a:rPr lang="fr-FR" sz="1100" dirty="0">
                <a:effectLst/>
                <a:ea typeface="Calibri"/>
                <a:cs typeface="Times New Roman"/>
              </a:rPr>
              <a:t> : Pronom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100" b="1" dirty="0">
                <a:effectLst/>
                <a:ea typeface="Calibri"/>
                <a:cs typeface="Times New Roman"/>
              </a:rPr>
              <a:t>M</a:t>
            </a:r>
            <a:r>
              <a:rPr lang="fr-FR" sz="1100" dirty="0">
                <a:effectLst/>
                <a:ea typeface="Calibri"/>
                <a:cs typeface="Times New Roman"/>
              </a:rPr>
              <a:t> : Masculin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1100" b="1" dirty="0">
                <a:effectLst/>
                <a:ea typeface="Calibri"/>
                <a:cs typeface="Times New Roman"/>
              </a:rPr>
              <a:t>F</a:t>
            </a:r>
            <a:r>
              <a:rPr lang="fr-FR" sz="1100" dirty="0">
                <a:effectLst/>
                <a:ea typeface="Calibri"/>
                <a:cs typeface="Times New Roman"/>
              </a:rPr>
              <a:t> : féminin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100" dirty="0">
                <a:effectLst/>
                <a:ea typeface="Calibri"/>
                <a:cs typeface="Times New Roman"/>
              </a:rPr>
              <a:t> </a:t>
            </a:r>
          </a:p>
        </p:txBody>
      </p:sp>
      <p:sp>
        <p:nvSpPr>
          <p:cNvPr id="20" name="Demi-tour 19"/>
          <p:cNvSpPr/>
          <p:nvPr/>
        </p:nvSpPr>
        <p:spPr>
          <a:xfrm rot="16200000" flipH="1">
            <a:off x="1594961" y="3389947"/>
            <a:ext cx="1664970" cy="940435"/>
          </a:xfrm>
          <a:prstGeom prst="uturnArrow">
            <a:avLst>
              <a:gd name="adj1" fmla="val 8040"/>
              <a:gd name="adj2" fmla="val 8982"/>
              <a:gd name="adj3" fmla="val 18818"/>
              <a:gd name="adj4" fmla="val 43750"/>
              <a:gd name="adj5" fmla="val 72752"/>
            </a:avLst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21" name="Zone de texte 14338"/>
          <p:cNvSpPr txBox="1"/>
          <p:nvPr/>
        </p:nvSpPr>
        <p:spPr>
          <a:xfrm>
            <a:off x="3753642" y="4749800"/>
            <a:ext cx="3795395" cy="149034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fr-FR" sz="1100">
              <a:effectLst/>
              <a:ea typeface="Calibri"/>
              <a:cs typeface="Times New Roman"/>
            </a:endParaRPr>
          </a:p>
        </p:txBody>
      </p:sp>
      <p:sp>
        <p:nvSpPr>
          <p:cNvPr id="22" name="Virage 21"/>
          <p:cNvSpPr/>
          <p:nvPr/>
        </p:nvSpPr>
        <p:spPr>
          <a:xfrm rot="10800000" flipH="1">
            <a:off x="3014503" y="4751070"/>
            <a:ext cx="739775" cy="659765"/>
          </a:xfrm>
          <a:prstGeom prst="bentArrow">
            <a:avLst>
              <a:gd name="adj1" fmla="val 11659"/>
              <a:gd name="adj2" fmla="val 11917"/>
              <a:gd name="adj3" fmla="val 20193"/>
              <a:gd name="adj4" fmla="val 43750"/>
            </a:avLst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23" name="Image 22"/>
          <p:cNvPicPr/>
          <p:nvPr/>
        </p:nvPicPr>
        <p:blipFill>
          <a:blip r:embed="rId2"/>
          <a:stretch>
            <a:fillRect/>
          </a:stretch>
        </p:blipFill>
        <p:spPr>
          <a:xfrm>
            <a:off x="3839170" y="4862284"/>
            <a:ext cx="3613150" cy="130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2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303</Words>
  <Application>Microsoft Office PowerPoint</Application>
  <PresentationFormat>Affichage à l'écran (4:3)</PresentationFormat>
  <Paragraphs>53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vocabulaire</vt:lpstr>
      <vt:lpstr>Aujourd’hui, nous allons travailler en vocabulaire. Nous allons apprendre à quoi sert le dictionnaire et comment l’utiliser. </vt:lpstr>
      <vt:lpstr>A quoi sert un dictionnaire ?</vt:lpstr>
      <vt:lpstr>Comment se repérer dans le dictionnaire ?</vt:lpstr>
      <vt:lpstr>Comment se repérer dans le dictionnaire ?</vt:lpstr>
      <vt:lpstr>Comment lire un article de dictionnaire ?</vt:lpstr>
      <vt:lpstr>Comment lire un article de dictionnaire ?</vt:lpstr>
      <vt:lpstr>Comment lire un article de dictionnaire ?</vt:lpstr>
      <vt:lpstr>Pour résumer 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grammaire</dc:title>
  <dc:creator>Utilisateur</dc:creator>
  <cp:lastModifiedBy>Utilisateur</cp:lastModifiedBy>
  <cp:revision>32</cp:revision>
  <dcterms:created xsi:type="dcterms:W3CDTF">2020-05-20T07:22:41Z</dcterms:created>
  <dcterms:modified xsi:type="dcterms:W3CDTF">2020-08-26T17:16:52Z</dcterms:modified>
</cp:coreProperties>
</file>