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CC"/>
    <a:srgbClr val="FF61B0"/>
    <a:srgbClr val="FF3300"/>
    <a:srgbClr val="0099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noms féminins en [e]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O7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0000"/>
                </a:solidFill>
                <a:latin typeface="+mn-lt"/>
                <a:ea typeface="Script Ecole 2" panose="02000400000000000000" pitchFamily="2" charset="0"/>
              </a:rPr>
              <a:t>à </a:t>
            </a:r>
            <a:r>
              <a:rPr lang="fr-FR" sz="4000" b="1" dirty="0" smtClean="0">
                <a:solidFill>
                  <a:srgbClr val="FF0000"/>
                </a:solidFill>
                <a:latin typeface="+mn-lt"/>
                <a:ea typeface="Script Ecole 2" panose="02000400000000000000" pitchFamily="2" charset="0"/>
              </a:rPr>
              <a:t>orthographier les noms féminins qui se terminent par le son [e]</a:t>
            </a:r>
            <a:endParaRPr lang="fr-FR" sz="4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Pour cette leçon, nous allons séparer les noms de la façon suivante :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90281" y="2181069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- La plupart des noms féminins en [e]</a:t>
            </a:r>
            <a:endParaRPr lang="fr-FR" sz="2800" i="1" dirty="0" smtClean="0">
              <a:solidFill>
                <a:srgbClr val="FF3399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7622" y="285293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61B0"/>
                </a:solidFill>
              </a:rPr>
              <a:t>- Les noms féminins en [te]</a:t>
            </a:r>
            <a:endParaRPr lang="fr-FR" sz="2800" i="1" dirty="0" smtClean="0">
              <a:solidFill>
                <a:srgbClr val="FF61B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7622" y="3499267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99CC"/>
                </a:solidFill>
              </a:rPr>
              <a:t>- Les noms féminins en [</a:t>
            </a:r>
            <a:r>
              <a:rPr lang="fr-FR" sz="3600" dirty="0" err="1" smtClean="0">
                <a:solidFill>
                  <a:srgbClr val="FF99CC"/>
                </a:solidFill>
              </a:rPr>
              <a:t>tje</a:t>
            </a:r>
            <a:r>
              <a:rPr lang="fr-FR" sz="3600" dirty="0" smtClean="0">
                <a:solidFill>
                  <a:srgbClr val="FF99CC"/>
                </a:solidFill>
              </a:rPr>
              <a:t>]</a:t>
            </a:r>
            <a:endParaRPr lang="fr-FR" sz="2800" i="1" dirty="0" smtClean="0">
              <a:solidFill>
                <a:srgbClr val="FF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noms féminins en [e]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08912" cy="10081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3399"/>
                </a:solidFill>
              </a:rPr>
              <a:t>La plupart des noms féminins en [e] s’écrivent –</a:t>
            </a:r>
            <a:r>
              <a:rPr lang="fr-FR" sz="4000" b="1" dirty="0" err="1" smtClean="0">
                <a:solidFill>
                  <a:srgbClr val="FF3399"/>
                </a:solidFill>
              </a:rPr>
              <a:t>ée</a:t>
            </a:r>
            <a:r>
              <a:rPr lang="fr-FR" sz="4000" b="1" dirty="0" smtClean="0">
                <a:solidFill>
                  <a:srgbClr val="FF3399"/>
                </a:solidFill>
              </a:rPr>
              <a:t>.</a:t>
            </a:r>
            <a:endParaRPr lang="fr-FR" sz="4000" b="1" dirty="0" smtClean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01567" y="2344524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fus</a:t>
            </a:r>
            <a:r>
              <a:rPr lang="fr-FR" sz="3200" i="1" dirty="0" smtClean="0">
                <a:solidFill>
                  <a:srgbClr val="FF3399"/>
                </a:solidFill>
              </a:rPr>
              <a:t>ée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483768" y="2340169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f</a:t>
            </a:r>
            <a:r>
              <a:rPr lang="fr-FR" sz="3200" i="1" dirty="0" smtClean="0">
                <a:solidFill>
                  <a:srgbClr val="FF3399"/>
                </a:solidFill>
              </a:rPr>
              <a:t>ée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283968" y="2348880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randonn</a:t>
            </a:r>
            <a:r>
              <a:rPr lang="fr-FR" sz="3200" i="1" dirty="0" smtClean="0">
                <a:solidFill>
                  <a:srgbClr val="FF3399"/>
                </a:solidFill>
              </a:rPr>
              <a:t>ée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01566" y="3073315"/>
            <a:ext cx="1738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rang</a:t>
            </a:r>
            <a:r>
              <a:rPr lang="fr-FR" sz="3200" i="1" dirty="0" smtClean="0">
                <a:solidFill>
                  <a:srgbClr val="FF3399"/>
                </a:solidFill>
              </a:rPr>
              <a:t>ée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483768" y="306896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vall</a:t>
            </a:r>
            <a:r>
              <a:rPr lang="fr-FR" sz="3200" i="1" dirty="0" smtClean="0">
                <a:solidFill>
                  <a:srgbClr val="FF3399"/>
                </a:solidFill>
              </a:rPr>
              <a:t>ée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860032" y="3077671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soir</a:t>
            </a:r>
            <a:r>
              <a:rPr lang="fr-FR" sz="3200" i="1" dirty="0" smtClean="0">
                <a:solidFill>
                  <a:srgbClr val="FF3399"/>
                </a:solidFill>
              </a:rPr>
              <a:t>ée</a:t>
            </a:r>
            <a:r>
              <a:rPr lang="fr-FR" sz="3200" i="1" dirty="0" smtClean="0"/>
              <a:t>…</a:t>
            </a:r>
            <a:endParaRPr lang="fr-FR" sz="2800" i="1" dirty="0"/>
          </a:p>
        </p:txBody>
      </p:sp>
      <p:grpSp>
        <p:nvGrpSpPr>
          <p:cNvPr id="11" name="Groupe 10"/>
          <p:cNvGrpSpPr/>
          <p:nvPr/>
        </p:nvGrpSpPr>
        <p:grpSpPr>
          <a:xfrm>
            <a:off x="975299" y="4509120"/>
            <a:ext cx="7292794" cy="836712"/>
            <a:chOff x="975299" y="4509120"/>
            <a:chExt cx="7292794" cy="836712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299" y="4509120"/>
              <a:ext cx="836712" cy="836712"/>
            </a:xfrm>
            <a:prstGeom prst="rect">
              <a:avLst/>
            </a:prstGeom>
          </p:spPr>
        </p:pic>
        <p:sp>
          <p:nvSpPr>
            <p:cNvPr id="10" name="ZoneTexte 9"/>
            <p:cNvSpPr txBox="1"/>
            <p:nvPr/>
          </p:nvSpPr>
          <p:spPr>
            <a:xfrm>
              <a:off x="1979712" y="4699501"/>
              <a:ext cx="62883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 smtClean="0"/>
                <a:t>2 exceptions à connaître !</a:t>
              </a:r>
              <a:endParaRPr lang="fr-FR" sz="3600" dirty="0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4553831" y="5517232"/>
            <a:ext cx="1242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l’acné</a:t>
            </a:r>
            <a:endParaRPr lang="fr-FR" sz="28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ACNÉ, DESSIN Photo Stock - Alam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1" t="4170" r="11398" b="37338"/>
          <a:stretch/>
        </p:blipFill>
        <p:spPr bwMode="auto">
          <a:xfrm>
            <a:off x="5739176" y="5369199"/>
            <a:ext cx="828122" cy="91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994" y="5794808"/>
            <a:ext cx="1015950" cy="67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ZoneTexte 22"/>
          <p:cNvSpPr txBox="1"/>
          <p:nvPr/>
        </p:nvSpPr>
        <p:spPr>
          <a:xfrm>
            <a:off x="745582" y="5517232"/>
            <a:ext cx="3178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une clé (ou clef)</a:t>
            </a:r>
            <a:endParaRPr lang="fr-FR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  <p:bldP spid="20" grpId="0"/>
      <p:bldP spid="21" grpId="0"/>
      <p:bldP spid="22" grpId="0"/>
      <p:bldP spid="24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8786" y="3672408"/>
            <a:ext cx="8309678" cy="22048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noms féminins en [e]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9375" y="980728"/>
            <a:ext cx="8208912" cy="10081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3399"/>
                </a:solidFill>
              </a:rPr>
              <a:t>Les noms féminins qui se terminent par [te] s’écrivent té.</a:t>
            </a:r>
            <a:endParaRPr lang="fr-FR" sz="4000" b="1" dirty="0" smtClean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01567" y="2344524"/>
            <a:ext cx="1733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beau</a:t>
            </a:r>
            <a:r>
              <a:rPr lang="fr-FR" sz="3200" i="1" dirty="0" smtClean="0">
                <a:solidFill>
                  <a:srgbClr val="FF3399"/>
                </a:solidFill>
              </a:rPr>
              <a:t>té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483768" y="2340169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liber</a:t>
            </a:r>
            <a:r>
              <a:rPr lang="fr-FR" sz="3200" i="1" dirty="0" smtClean="0">
                <a:solidFill>
                  <a:srgbClr val="FF3399"/>
                </a:solidFill>
              </a:rPr>
              <a:t>té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390765" y="2348880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réali</a:t>
            </a:r>
            <a:r>
              <a:rPr lang="fr-FR" sz="3200" i="1" dirty="0" smtClean="0">
                <a:solidFill>
                  <a:srgbClr val="FF3399"/>
                </a:solidFill>
              </a:rPr>
              <a:t>té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01566" y="3073315"/>
            <a:ext cx="1738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fier</a:t>
            </a:r>
            <a:r>
              <a:rPr lang="fr-FR" sz="3200" i="1" dirty="0" smtClean="0">
                <a:solidFill>
                  <a:srgbClr val="FF3399"/>
                </a:solidFill>
              </a:rPr>
              <a:t>té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483767" y="3068960"/>
            <a:ext cx="3347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égali</a:t>
            </a:r>
            <a:r>
              <a:rPr lang="fr-FR" sz="3200" i="1" dirty="0" smtClean="0">
                <a:solidFill>
                  <a:srgbClr val="FF3399"/>
                </a:solidFill>
              </a:rPr>
              <a:t>té…</a:t>
            </a:r>
            <a:endParaRPr lang="fr-FR" sz="2800" i="1" dirty="0">
              <a:solidFill>
                <a:srgbClr val="FF3399"/>
              </a:solidFill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899592" y="3744416"/>
            <a:ext cx="7292794" cy="836712"/>
            <a:chOff x="975299" y="4509120"/>
            <a:chExt cx="7292794" cy="836712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299" y="4509120"/>
              <a:ext cx="836712" cy="836712"/>
            </a:xfrm>
            <a:prstGeom prst="rect">
              <a:avLst/>
            </a:prstGeom>
          </p:spPr>
        </p:pic>
        <p:sp>
          <p:nvSpPr>
            <p:cNvPr id="10" name="ZoneTexte 9"/>
            <p:cNvSpPr txBox="1"/>
            <p:nvPr/>
          </p:nvSpPr>
          <p:spPr>
            <a:xfrm>
              <a:off x="1979712" y="4699501"/>
              <a:ext cx="62883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 smtClean="0"/>
                <a:t>exceptions à connaître !</a:t>
              </a:r>
              <a:endParaRPr lang="fr-FR" sz="3600" dirty="0"/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251520" y="450912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>
                <a:solidFill>
                  <a:srgbClr val="0070C0"/>
                </a:solidFill>
              </a:rPr>
              <a:t>l</a:t>
            </a:r>
            <a:r>
              <a:rPr lang="fr-FR" sz="2400" i="1" dirty="0" smtClean="0">
                <a:solidFill>
                  <a:srgbClr val="0070C0"/>
                </a:solidFill>
              </a:rPr>
              <a:t>a butée, la dictée, la jetée, la montée, la nuitée, la pâtée, la portée</a:t>
            </a:r>
            <a:endParaRPr lang="fr-FR" sz="2000" i="1" dirty="0">
              <a:solidFill>
                <a:srgbClr val="0070C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971132" y="4970785"/>
            <a:ext cx="5536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/>
              <a:t>+ tous les mots exprimant des contenus :</a:t>
            </a:r>
            <a:endParaRPr lang="fr-FR" sz="20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438786" y="5301208"/>
            <a:ext cx="6083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>
                <a:solidFill>
                  <a:srgbClr val="0070C0"/>
                </a:solidFill>
              </a:rPr>
              <a:t>une assiettée, une brouettée, une charretée…</a:t>
            </a:r>
            <a:endParaRPr lang="fr-F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62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8" grpId="0"/>
      <p:bldP spid="19" grpId="0"/>
      <p:bldP spid="20" grpId="0"/>
      <p:bldP spid="21" grpId="0"/>
      <p:bldP spid="23" grpId="0"/>
      <p:bldP spid="17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noms féminins en [e]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9375" y="980728"/>
            <a:ext cx="8208912" cy="10081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3399"/>
                </a:solidFill>
              </a:rPr>
              <a:t>Les noms féminins qui se terminent par [</a:t>
            </a:r>
            <a:r>
              <a:rPr lang="fr-FR" sz="4000" b="1" dirty="0" err="1" smtClean="0">
                <a:solidFill>
                  <a:srgbClr val="FF3399"/>
                </a:solidFill>
              </a:rPr>
              <a:t>tje</a:t>
            </a:r>
            <a:r>
              <a:rPr lang="fr-FR" sz="4000" b="1" dirty="0" smtClean="0">
                <a:solidFill>
                  <a:srgbClr val="FF3399"/>
                </a:solidFill>
              </a:rPr>
              <a:t>] s’écrivent </a:t>
            </a:r>
            <a:r>
              <a:rPr lang="fr-FR" sz="4000" b="1" dirty="0" err="1" smtClean="0">
                <a:solidFill>
                  <a:srgbClr val="FF3399"/>
                </a:solidFill>
              </a:rPr>
              <a:t>tié</a:t>
            </a:r>
            <a:r>
              <a:rPr lang="fr-FR" sz="4000" b="1" dirty="0" smtClean="0">
                <a:solidFill>
                  <a:srgbClr val="FF3399"/>
                </a:solidFill>
              </a:rPr>
              <a:t>.</a:t>
            </a:r>
            <a:endParaRPr lang="fr-FR" sz="4000" b="1" dirty="0" smtClean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01567" y="2344524"/>
            <a:ext cx="1733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pi</a:t>
            </a:r>
            <a:r>
              <a:rPr lang="fr-FR" sz="3200" i="1" dirty="0" smtClean="0">
                <a:solidFill>
                  <a:srgbClr val="FF3399"/>
                </a:solidFill>
              </a:rPr>
              <a:t>tié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483768" y="2340169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moi</a:t>
            </a:r>
            <a:r>
              <a:rPr lang="fr-FR" sz="3200" i="1" dirty="0" smtClean="0">
                <a:solidFill>
                  <a:srgbClr val="FF3399"/>
                </a:solidFill>
              </a:rPr>
              <a:t>tié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390765" y="2348880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l'ami</a:t>
            </a:r>
            <a:r>
              <a:rPr lang="fr-FR" sz="3200" i="1" dirty="0" smtClean="0">
                <a:solidFill>
                  <a:srgbClr val="FF3399"/>
                </a:solidFill>
              </a:rPr>
              <a:t>tié</a:t>
            </a:r>
            <a:endParaRPr lang="fr-FR" sz="2800" i="1" dirty="0">
              <a:solidFill>
                <a:srgbClr val="FF3399"/>
              </a:solidFill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899592" y="3744416"/>
            <a:ext cx="7292794" cy="836712"/>
            <a:chOff x="975299" y="4509120"/>
            <a:chExt cx="7292794" cy="836712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299" y="4509120"/>
              <a:ext cx="836712" cy="836712"/>
            </a:xfrm>
            <a:prstGeom prst="rect">
              <a:avLst/>
            </a:prstGeom>
          </p:spPr>
        </p:pic>
        <p:sp>
          <p:nvSpPr>
            <p:cNvPr id="10" name="ZoneTexte 9"/>
            <p:cNvSpPr txBox="1"/>
            <p:nvPr/>
          </p:nvSpPr>
          <p:spPr>
            <a:xfrm>
              <a:off x="1979712" y="4699501"/>
              <a:ext cx="62883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 smtClean="0"/>
                <a:t>Aucune exception !</a:t>
              </a:r>
              <a:endParaRPr lang="fr-FR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0935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Pour résumer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/>
              <a:t>- Les noms féminins en </a:t>
            </a:r>
            <a:r>
              <a:rPr lang="fr-FR" sz="2800" dirty="0" smtClean="0">
                <a:solidFill>
                  <a:srgbClr val="FF3399"/>
                </a:solidFill>
              </a:rPr>
              <a:t>[é]</a:t>
            </a:r>
            <a:r>
              <a:rPr lang="fr-FR" sz="2800" dirty="0" smtClean="0"/>
              <a:t> s’écrivent généralement </a:t>
            </a:r>
            <a:r>
              <a:rPr lang="fr-FR" sz="2800" dirty="0" smtClean="0">
                <a:solidFill>
                  <a:srgbClr val="FF3399"/>
                </a:solidFill>
              </a:rPr>
              <a:t>–</a:t>
            </a:r>
            <a:r>
              <a:rPr lang="fr-FR" sz="2800" dirty="0" err="1" smtClean="0">
                <a:solidFill>
                  <a:srgbClr val="FF3399"/>
                </a:solidFill>
              </a:rPr>
              <a:t>ée</a:t>
            </a:r>
            <a:r>
              <a:rPr lang="fr-FR" sz="2800" dirty="0" smtClean="0"/>
              <a:t>.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- Les noms en </a:t>
            </a:r>
            <a:r>
              <a:rPr lang="fr-FR" sz="2800" dirty="0" smtClean="0">
                <a:solidFill>
                  <a:srgbClr val="FF3399"/>
                </a:solidFill>
              </a:rPr>
              <a:t>[té] </a:t>
            </a:r>
            <a:r>
              <a:rPr lang="fr-FR" sz="2800" dirty="0" smtClean="0"/>
              <a:t>s’écrivent </a:t>
            </a:r>
            <a:r>
              <a:rPr lang="fr-FR" sz="2800" dirty="0" smtClean="0">
                <a:solidFill>
                  <a:srgbClr val="FF3399"/>
                </a:solidFill>
              </a:rPr>
              <a:t>–té </a:t>
            </a:r>
            <a:r>
              <a:rPr lang="fr-FR" sz="2800" dirty="0" smtClean="0"/>
              <a:t>(apprendre les exceptions).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- Les noms en </a:t>
            </a:r>
            <a:r>
              <a:rPr lang="fr-FR" sz="2800" dirty="0" smtClean="0">
                <a:solidFill>
                  <a:srgbClr val="FF3399"/>
                </a:solidFill>
              </a:rPr>
              <a:t>[</a:t>
            </a:r>
            <a:r>
              <a:rPr lang="fr-FR" sz="2800" dirty="0" err="1" smtClean="0">
                <a:solidFill>
                  <a:srgbClr val="FF3399"/>
                </a:solidFill>
              </a:rPr>
              <a:t>tje</a:t>
            </a:r>
            <a:r>
              <a:rPr lang="fr-FR" sz="2800" dirty="0" smtClean="0">
                <a:solidFill>
                  <a:srgbClr val="FF3399"/>
                </a:solidFill>
              </a:rPr>
              <a:t>] </a:t>
            </a:r>
            <a:r>
              <a:rPr lang="fr-FR" sz="2800" dirty="0" smtClean="0"/>
              <a:t>s’écrivent </a:t>
            </a:r>
            <a:r>
              <a:rPr lang="fr-FR" sz="2800" dirty="0" smtClean="0">
                <a:solidFill>
                  <a:srgbClr val="FF3399"/>
                </a:solidFill>
              </a:rPr>
              <a:t>–</a:t>
            </a:r>
            <a:r>
              <a:rPr lang="fr-FR" sz="2800" dirty="0" err="1" smtClean="0">
                <a:solidFill>
                  <a:srgbClr val="FF3399"/>
                </a:solidFill>
              </a:rPr>
              <a:t>tié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1288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243</Words>
  <Application>Microsoft Office PowerPoint</Application>
  <PresentationFormat>Affichage à l'écran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Orthographe</vt:lpstr>
      <vt:lpstr>Aujourd’hui, nous allons travailler en orthographe.  Nous allons apprendre à orthographier les noms féminins qui se terminent par le son [e]</vt:lpstr>
      <vt:lpstr>Pour cette leçon, nous allons séparer les noms de la façon suivante :</vt:lpstr>
      <vt:lpstr>Les noms féminins en [e]</vt:lpstr>
      <vt:lpstr>Les noms féminins en [e]</vt:lpstr>
      <vt:lpstr>Les noms féminins en [e]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48</cp:revision>
  <dcterms:created xsi:type="dcterms:W3CDTF">2020-05-20T07:22:41Z</dcterms:created>
  <dcterms:modified xsi:type="dcterms:W3CDTF">2020-08-27T09:33:37Z</dcterms:modified>
</cp:coreProperties>
</file>