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342" r:id="rId6"/>
    <p:sldId id="343" r:id="rId7"/>
    <p:sldId id="34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0D97FF"/>
    <a:srgbClr val="FF3399"/>
    <a:srgbClr val="FF3300"/>
    <a:srgbClr val="009900"/>
    <a:srgbClr val="F200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44"/>
  </p:normalViewPr>
  <p:slideViewPr>
    <p:cSldViewPr>
      <p:cViewPr varScale="1">
        <p:scale>
          <a:sx n="92" d="100"/>
          <a:sy n="92" d="100"/>
        </p:scale>
        <p:origin x="166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29/08/2020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7" Type="http://schemas.openxmlformats.org/officeDocument/2006/relationships/image" Target="../media/image9.jpeg"/><Relationship Id="rId8" Type="http://schemas.openxmlformats.org/officeDocument/2006/relationships/image" Target="../media/image10.png"/><Relationship Id="rId9" Type="http://schemas.openxmlformats.org/officeDocument/2006/relationships/image" Target="../media/image11.jpeg"/><Relationship Id="rId10" Type="http://schemas.openxmlformats.org/officeDocument/2006/relationships/image" Target="../media/image12.jpeg"/><Relationship Id="rId11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noms commençant par :</a:t>
            </a:r>
          </a:p>
          <a:p>
            <a:r>
              <a:rPr lang="fr-FR" sz="4400" dirty="0" err="1" smtClean="0">
                <a:solidFill>
                  <a:schemeClr val="bg1"/>
                </a:solidFill>
              </a:rPr>
              <a:t>ac</a:t>
            </a:r>
            <a:r>
              <a:rPr lang="fr-FR" sz="4400" dirty="0" smtClean="0">
                <a:solidFill>
                  <a:schemeClr val="bg1"/>
                </a:solidFill>
              </a:rPr>
              <a:t>-, </a:t>
            </a:r>
            <a:r>
              <a:rPr lang="fr-FR" sz="4400" dirty="0" err="1" smtClean="0">
                <a:solidFill>
                  <a:schemeClr val="bg1"/>
                </a:solidFill>
              </a:rPr>
              <a:t>af</a:t>
            </a:r>
            <a:r>
              <a:rPr lang="fr-FR" sz="4400" dirty="0" smtClean="0">
                <a:solidFill>
                  <a:schemeClr val="bg1"/>
                </a:solidFill>
              </a:rPr>
              <a:t>-, </a:t>
            </a:r>
            <a:r>
              <a:rPr lang="fr-FR" sz="4400" dirty="0" err="1" smtClean="0">
                <a:solidFill>
                  <a:schemeClr val="bg1"/>
                </a:solidFill>
              </a:rPr>
              <a:t>ap</a:t>
            </a:r>
            <a:r>
              <a:rPr lang="fr-FR" sz="4400" dirty="0" smtClean="0">
                <a:solidFill>
                  <a:schemeClr val="bg1"/>
                </a:solidFill>
              </a:rPr>
              <a:t>-, </a:t>
            </a:r>
            <a:r>
              <a:rPr lang="fr-FR" sz="4400" dirty="0" err="1" smtClean="0">
                <a:solidFill>
                  <a:schemeClr val="bg1"/>
                </a:solidFill>
              </a:rPr>
              <a:t>ef</a:t>
            </a:r>
            <a:r>
              <a:rPr lang="fr-FR" sz="4400" dirty="0" smtClean="0">
                <a:solidFill>
                  <a:schemeClr val="bg1"/>
                </a:solidFill>
              </a:rPr>
              <a:t>- et of-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O3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orthographe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à 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orthographier les noms en </a:t>
            </a:r>
            <a:r>
              <a:rPr lang="da-DK" sz="3600" b="1" dirty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ac-, af-, ap-, ef- et of-</a:t>
            </a:r>
            <a:br>
              <a:rPr lang="da-DK" sz="3600" b="1" dirty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La principale chose à retenir, c’est que </a:t>
            </a:r>
            <a:r>
              <a:rPr lang="fr-FR" sz="3200" b="1" dirty="0" smtClean="0">
                <a:solidFill>
                  <a:srgbClr val="FF3399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la plupart du temps</a:t>
            </a:r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, on met une </a:t>
            </a:r>
            <a:r>
              <a:rPr lang="fr-FR" sz="3200" b="1" dirty="0" smtClean="0">
                <a:solidFill>
                  <a:srgbClr val="FF3399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consonne double </a:t>
            </a:r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!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83568" y="2492896"/>
            <a:ext cx="18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 err="1" smtClean="0">
                <a:solidFill>
                  <a:srgbClr val="FF3399"/>
                </a:solidFill>
              </a:rPr>
              <a:t>acc</a:t>
            </a:r>
            <a:r>
              <a:rPr lang="fr-FR" sz="6600" dirty="0" smtClean="0">
                <a:solidFill>
                  <a:srgbClr val="FF3399"/>
                </a:solidFill>
              </a:rPr>
              <a:t>-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187624" y="3284984"/>
            <a:ext cx="18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 err="1" smtClean="0">
                <a:solidFill>
                  <a:srgbClr val="FF3399"/>
                </a:solidFill>
              </a:rPr>
              <a:t>aff</a:t>
            </a:r>
            <a:r>
              <a:rPr lang="fr-FR" sz="6600" dirty="0" smtClean="0">
                <a:solidFill>
                  <a:srgbClr val="FF3399"/>
                </a:solidFill>
              </a:rPr>
              <a:t>-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691680" y="4040670"/>
            <a:ext cx="18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 err="1" smtClean="0">
                <a:solidFill>
                  <a:srgbClr val="FF3399"/>
                </a:solidFill>
              </a:rPr>
              <a:t>eff</a:t>
            </a:r>
            <a:r>
              <a:rPr lang="fr-FR" sz="6600" dirty="0" smtClean="0">
                <a:solidFill>
                  <a:srgbClr val="FF3399"/>
                </a:solidFill>
              </a:rPr>
              <a:t>-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2843808" y="5373216"/>
            <a:ext cx="180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 err="1" smtClean="0">
                <a:solidFill>
                  <a:srgbClr val="FF3399"/>
                </a:solidFill>
              </a:rPr>
              <a:t>app</a:t>
            </a:r>
            <a:r>
              <a:rPr lang="fr-FR" sz="6600" dirty="0" smtClean="0">
                <a:solidFill>
                  <a:srgbClr val="FF3399"/>
                </a:solidFill>
              </a:rPr>
              <a:t>-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195736" y="4733167"/>
            <a:ext cx="18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 smtClean="0">
                <a:solidFill>
                  <a:srgbClr val="FF3399"/>
                </a:solidFill>
              </a:rPr>
              <a:t>off-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469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mots en </a:t>
            </a:r>
            <a:r>
              <a:rPr lang="fr-FR" dirty="0" err="1" smtClean="0">
                <a:solidFill>
                  <a:srgbClr val="C00000"/>
                </a:solidFill>
              </a:rPr>
              <a:t>ac</a:t>
            </a:r>
            <a:r>
              <a:rPr lang="fr-FR" dirty="0" smtClean="0">
                <a:solidFill>
                  <a:srgbClr val="C00000"/>
                </a:solidFill>
              </a:rPr>
              <a:t>-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74868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La grande majorité des noms qui commencent par –</a:t>
            </a:r>
            <a:r>
              <a:rPr lang="fr-FR" sz="4000" b="1" dirty="0" err="1" smtClean="0">
                <a:solidFill>
                  <a:srgbClr val="FF0000"/>
                </a:solidFill>
              </a:rPr>
              <a:t>ac</a:t>
            </a:r>
            <a:r>
              <a:rPr lang="fr-FR" sz="4000" b="1" dirty="0" smtClean="0">
                <a:solidFill>
                  <a:srgbClr val="FF0000"/>
                </a:solidFill>
              </a:rPr>
              <a:t> prennent deux c :</a:t>
            </a:r>
          </a:p>
          <a:p>
            <a:pPr marL="0" indent="0" algn="just">
              <a:buNone/>
            </a:pPr>
            <a:endParaRPr lang="fr-FR" sz="3600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673851" y="1831904"/>
            <a:ext cx="74888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 </a:t>
            </a:r>
            <a:r>
              <a:rPr lang="fr-FR" sz="2800" i="1" dirty="0" smtClean="0">
                <a:solidFill>
                  <a:srgbClr val="FF0000"/>
                </a:solidFill>
              </a:rPr>
              <a:t>acc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ord, un </a:t>
            </a:r>
            <a:r>
              <a:rPr lang="fr-FR" sz="2800" i="1" dirty="0" smtClean="0">
                <a:solidFill>
                  <a:srgbClr val="FF0000"/>
                </a:solidFill>
              </a:rPr>
              <a:t>acc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ueil, un </a:t>
            </a:r>
            <a:r>
              <a:rPr lang="fr-FR" sz="2800" i="1" dirty="0" smtClean="0">
                <a:solidFill>
                  <a:srgbClr val="FF0000"/>
                </a:solidFill>
              </a:rPr>
              <a:t>acc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oudoir, </a:t>
            </a:r>
            <a:r>
              <a:rPr lang="fr-FR" sz="2800" i="1" dirty="0" smtClean="0">
                <a:solidFill>
                  <a:srgbClr val="FF0000"/>
                </a:solidFill>
              </a:rPr>
              <a:t>acc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user, une </a:t>
            </a:r>
            <a:r>
              <a:rPr lang="fr-FR" sz="2800" i="1" dirty="0" smtClean="0">
                <a:solidFill>
                  <a:srgbClr val="FF0000"/>
                </a:solidFill>
              </a:rPr>
              <a:t>acc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réditation, un </a:t>
            </a:r>
            <a:r>
              <a:rPr lang="fr-FR" sz="2800" i="1" dirty="0" smtClean="0">
                <a:solidFill>
                  <a:srgbClr val="FF0000"/>
                </a:solidFill>
              </a:rPr>
              <a:t>acc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ident, un </a:t>
            </a:r>
            <a:r>
              <a:rPr lang="fr-FR" sz="2800" i="1" dirty="0" smtClean="0">
                <a:solidFill>
                  <a:srgbClr val="FF0000"/>
                </a:solidFill>
              </a:rPr>
              <a:t>acc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ent, un </a:t>
            </a:r>
            <a:r>
              <a:rPr lang="fr-FR" sz="2800" i="1" dirty="0" smtClean="0">
                <a:solidFill>
                  <a:srgbClr val="FF0000"/>
                </a:solidFill>
              </a:rPr>
              <a:t>acc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ordéon, </a:t>
            </a:r>
            <a:r>
              <a:rPr lang="fr-FR" sz="2800" i="1" dirty="0" smtClean="0">
                <a:solidFill>
                  <a:srgbClr val="FF0000"/>
                </a:solidFill>
              </a:rPr>
              <a:t>acc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oucher, un </a:t>
            </a:r>
            <a:r>
              <a:rPr lang="fr-FR" sz="2800" i="1" dirty="0" smtClean="0">
                <a:solidFill>
                  <a:srgbClr val="FF0000"/>
                </a:solidFill>
              </a:rPr>
              <a:t>acc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ès…</a:t>
            </a:r>
            <a:endParaRPr lang="fr-FR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23528" y="3201853"/>
            <a:ext cx="8568952" cy="29854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fr-FR" sz="2800" i="1" dirty="0" smtClean="0">
                <a:solidFill>
                  <a:schemeClr val="accent1">
                    <a:lumMod val="75000"/>
                  </a:schemeClr>
                </a:solidFill>
              </a:rPr>
              <a:t>  Il y a beaucoup d’exceptions, essayons de</a:t>
            </a:r>
          </a:p>
          <a:p>
            <a:pPr algn="just"/>
            <a:r>
              <a:rPr lang="fr-FR" sz="2800" i="1" dirty="0">
                <a:solidFill>
                  <a:schemeClr val="accent1">
                    <a:lumMod val="75000"/>
                  </a:schemeClr>
                </a:solidFill>
              </a:rPr>
              <a:t>	 </a:t>
            </a:r>
            <a:r>
              <a:rPr lang="fr-FR" sz="2800" i="1" dirty="0" smtClean="0">
                <a:solidFill>
                  <a:schemeClr val="accent1">
                    <a:lumMod val="75000"/>
                  </a:schemeClr>
                </a:solidFill>
              </a:rPr>
              <a:t> retenir celles-ci :</a:t>
            </a:r>
          </a:p>
          <a:p>
            <a:pPr algn="just"/>
            <a:endParaRPr lang="fr-FR" sz="28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fr-FR" sz="2000" i="1" dirty="0" smtClean="0">
                <a:solidFill>
                  <a:schemeClr val="accent1">
                    <a:lumMod val="75000"/>
                  </a:schemeClr>
                </a:solidFill>
              </a:rPr>
              <a:t>acacia, académie, acajou, acariâtre, acarien, acompte, acoustique, acrobate, âcre</a:t>
            </a:r>
          </a:p>
          <a:p>
            <a:pPr algn="just"/>
            <a:endParaRPr lang="fr-FR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fr-FR" sz="28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fr-FR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86" y="3196060"/>
            <a:ext cx="980728" cy="98072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844454"/>
            <a:ext cx="741462" cy="545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844454"/>
            <a:ext cx="660912" cy="110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Acajou des Antilles — Wikipé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963" y="4829174"/>
            <a:ext cx="536475" cy="75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1.bp.blogspot.com/-UQ2cKjv8A1E/V9p8vw6YnBI/AAAAAAAAUps/tutG3UnK_hM_bnpN3j9_h83o1WqqrxonQCLcB/s320/acaria%25CC%2582tre%2B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980" y="4867792"/>
            <a:ext cx="707710" cy="871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Acariens : les conseils de l'allergologue pour s'en débarrasser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826" y="4829174"/>
            <a:ext cx="678355" cy="67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887264"/>
            <a:ext cx="633600" cy="422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 descr="Etude acoustique en Normandie, tout savoir | Wellko.fr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829174"/>
            <a:ext cx="86409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www.artesine.fr/images/guide/produits/2019-10/v-cordelisseartesine-a-165733-210-140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865" y="4868782"/>
            <a:ext cx="711198" cy="47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content-cdt1-1.xx.fbcdn.net/v/t1.0-9/22154273_1545249598831261_2672766325422056796_n.png?_nc_cat=110&amp;_nc_sid=09cbfe&amp;_nc_ohc=nVXnTRcKIGgAX8Pt6Sk&amp;_nc_ht=scontent-cdt1-1.xx&amp;oh=4974dbec6139ce7ce940d6b0e6125cc0&amp;oe=5F6BF200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61"/>
          <a:stretch/>
        </p:blipFill>
        <p:spPr bwMode="auto">
          <a:xfrm>
            <a:off x="8244408" y="4868782"/>
            <a:ext cx="714352" cy="61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mots en </a:t>
            </a:r>
            <a:r>
              <a:rPr lang="fr-FR" dirty="0" err="1" smtClean="0">
                <a:solidFill>
                  <a:srgbClr val="C00000"/>
                </a:solidFill>
              </a:rPr>
              <a:t>af</a:t>
            </a:r>
            <a:r>
              <a:rPr lang="fr-FR" dirty="0" smtClean="0">
                <a:solidFill>
                  <a:srgbClr val="C00000"/>
                </a:solidFill>
              </a:rPr>
              <a:t>-, </a:t>
            </a:r>
            <a:r>
              <a:rPr lang="fr-FR" dirty="0" err="1" smtClean="0">
                <a:solidFill>
                  <a:srgbClr val="C00000"/>
                </a:solidFill>
              </a:rPr>
              <a:t>ef</a:t>
            </a:r>
            <a:r>
              <a:rPr lang="fr-FR" dirty="0" smtClean="0">
                <a:solidFill>
                  <a:srgbClr val="C00000"/>
                </a:solidFill>
              </a:rPr>
              <a:t>- et of-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74868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La grande majorité des noms qui commencent par </a:t>
            </a:r>
            <a:r>
              <a:rPr lang="fr-FR" sz="4000" b="1" dirty="0" err="1" smtClean="0">
                <a:solidFill>
                  <a:srgbClr val="FF0000"/>
                </a:solidFill>
              </a:rPr>
              <a:t>af</a:t>
            </a:r>
            <a:r>
              <a:rPr lang="fr-FR" sz="4000" b="1" dirty="0" smtClean="0">
                <a:solidFill>
                  <a:srgbClr val="FF0000"/>
                </a:solidFill>
              </a:rPr>
              <a:t>-, </a:t>
            </a:r>
            <a:r>
              <a:rPr lang="fr-FR" sz="4000" b="1" dirty="0" err="1" smtClean="0">
                <a:solidFill>
                  <a:srgbClr val="FF0000"/>
                </a:solidFill>
              </a:rPr>
              <a:t>ef</a:t>
            </a:r>
            <a:r>
              <a:rPr lang="fr-FR" sz="4000" b="1" dirty="0" smtClean="0">
                <a:solidFill>
                  <a:srgbClr val="FF0000"/>
                </a:solidFill>
              </a:rPr>
              <a:t>- et of- prennent deux f :</a:t>
            </a:r>
          </a:p>
          <a:p>
            <a:pPr marL="0" indent="0" algn="just">
              <a:buNone/>
            </a:pPr>
            <a:endParaRPr lang="fr-FR" sz="3600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673851" y="1831904"/>
            <a:ext cx="74888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une </a:t>
            </a:r>
            <a:r>
              <a:rPr lang="fr-FR" sz="2800" i="1" dirty="0" smtClean="0">
                <a:solidFill>
                  <a:srgbClr val="FF0000"/>
                </a:solidFill>
              </a:rPr>
              <a:t>aff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aire, un </a:t>
            </a:r>
            <a:r>
              <a:rPr lang="fr-FR" sz="2800" i="1" dirty="0" smtClean="0">
                <a:solidFill>
                  <a:srgbClr val="FF0000"/>
                </a:solidFill>
              </a:rPr>
              <a:t>aff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ût, </a:t>
            </a:r>
            <a:r>
              <a:rPr lang="fr-FR" sz="2800" i="1" dirty="0" smtClean="0">
                <a:solidFill>
                  <a:srgbClr val="FF0000"/>
                </a:solidFill>
              </a:rPr>
              <a:t>aff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amé, </a:t>
            </a:r>
            <a:r>
              <a:rPr lang="fr-FR" sz="2800" i="1" dirty="0" smtClean="0">
                <a:solidFill>
                  <a:srgbClr val="FF0000"/>
                </a:solidFill>
              </a:rPr>
              <a:t>aff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ectueux, une </a:t>
            </a:r>
            <a:r>
              <a:rPr lang="fr-FR" sz="2800" i="1" dirty="0" smtClean="0">
                <a:solidFill>
                  <a:srgbClr val="FF0000"/>
                </a:solidFill>
              </a:rPr>
              <a:t>aff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aiblir, </a:t>
            </a:r>
            <a:r>
              <a:rPr lang="fr-FR" sz="2800" i="1" dirty="0" smtClean="0">
                <a:solidFill>
                  <a:srgbClr val="FF0000"/>
                </a:solidFill>
              </a:rPr>
              <a:t>aff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reux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un </a:t>
            </a:r>
            <a:r>
              <a:rPr lang="fr-FR" sz="2800" i="1" dirty="0" smtClean="0">
                <a:solidFill>
                  <a:srgbClr val="FF0000"/>
                </a:solidFill>
              </a:rPr>
              <a:t>eff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ort, un </a:t>
            </a:r>
            <a:r>
              <a:rPr lang="fr-FR" sz="2800" i="1" dirty="0" smtClean="0">
                <a:solidFill>
                  <a:srgbClr val="FF0000"/>
                </a:solidFill>
              </a:rPr>
              <a:t>eff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et, </a:t>
            </a:r>
            <a:r>
              <a:rPr lang="fr-FR" sz="2800" i="1" dirty="0" smtClean="0">
                <a:solidFill>
                  <a:srgbClr val="FF0000"/>
                </a:solidFill>
              </a:rPr>
              <a:t>eff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leurer,  </a:t>
            </a:r>
            <a:r>
              <a:rPr lang="fr-FR" sz="2800" i="1" dirty="0" smtClean="0">
                <a:solidFill>
                  <a:srgbClr val="FF0000"/>
                </a:solidFill>
              </a:rPr>
              <a:t>eff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rayant, </a:t>
            </a:r>
            <a:r>
              <a:rPr lang="fr-FR" sz="2800" i="1" dirty="0" smtClean="0">
                <a:solidFill>
                  <a:srgbClr val="FF0000"/>
                </a:solidFill>
              </a:rPr>
              <a:t>off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rir, </a:t>
            </a:r>
            <a:r>
              <a:rPr lang="fr-FR" sz="2800" i="1" dirty="0" smtClean="0">
                <a:solidFill>
                  <a:srgbClr val="FF0000"/>
                </a:solidFill>
              </a:rPr>
              <a:t>off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iciel, </a:t>
            </a:r>
            <a:r>
              <a:rPr lang="fr-FR" sz="2800" i="1" dirty="0" smtClean="0">
                <a:solidFill>
                  <a:srgbClr val="FF0000"/>
                </a:solidFill>
              </a:rPr>
              <a:t>off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ensif…</a:t>
            </a:r>
            <a:endParaRPr lang="fr-FR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64654" y="4048851"/>
            <a:ext cx="8568952" cy="16927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fr-FR" sz="2800" i="1" dirty="0" smtClean="0">
                <a:solidFill>
                  <a:schemeClr val="accent1">
                    <a:lumMod val="75000"/>
                  </a:schemeClr>
                </a:solidFill>
              </a:rPr>
              <a:t>  Il y a quelques exceptions à connaître :</a:t>
            </a:r>
          </a:p>
          <a:p>
            <a:pPr algn="just"/>
            <a:endParaRPr lang="fr-FR" sz="28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28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fr-FR" sz="2000" i="1" dirty="0" smtClean="0">
                <a:solidFill>
                  <a:schemeClr val="accent1">
                    <a:lumMod val="75000"/>
                  </a:schemeClr>
                </a:solidFill>
              </a:rPr>
              <a:t>afin, Afrique, africain…</a:t>
            </a:r>
            <a:endParaRPr lang="fr-FR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12" y="4043058"/>
            <a:ext cx="980728" cy="98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56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mots en </a:t>
            </a:r>
            <a:r>
              <a:rPr lang="fr-FR" dirty="0" err="1" smtClean="0">
                <a:solidFill>
                  <a:srgbClr val="C00000"/>
                </a:solidFill>
              </a:rPr>
              <a:t>ap</a:t>
            </a:r>
            <a:r>
              <a:rPr lang="fr-FR" dirty="0" smtClean="0">
                <a:solidFill>
                  <a:srgbClr val="C00000"/>
                </a:solidFill>
              </a:rPr>
              <a:t>-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74868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La grande majorité des noms qui commencent par </a:t>
            </a:r>
            <a:r>
              <a:rPr lang="fr-FR" sz="4000" b="1" dirty="0" err="1" smtClean="0">
                <a:solidFill>
                  <a:srgbClr val="FF0000"/>
                </a:solidFill>
              </a:rPr>
              <a:t>ap</a:t>
            </a:r>
            <a:r>
              <a:rPr lang="fr-FR" sz="4000" b="1" dirty="0" smtClean="0">
                <a:solidFill>
                  <a:srgbClr val="FF0000"/>
                </a:solidFill>
              </a:rPr>
              <a:t>- prennent deux p :</a:t>
            </a:r>
          </a:p>
          <a:p>
            <a:pPr marL="0" indent="0" algn="just">
              <a:buNone/>
            </a:pPr>
            <a:endParaRPr lang="fr-FR" sz="3600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673851" y="1831904"/>
            <a:ext cx="74888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une </a:t>
            </a:r>
            <a:r>
              <a:rPr lang="fr-FR" sz="2800" i="1" dirty="0" smtClean="0">
                <a:solidFill>
                  <a:srgbClr val="FF0000"/>
                </a:solidFill>
              </a:rPr>
              <a:t>app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arence, </a:t>
            </a:r>
            <a:r>
              <a:rPr lang="fr-FR" sz="2800" i="1" dirty="0" smtClean="0">
                <a:solidFill>
                  <a:srgbClr val="FF0000"/>
                </a:solidFill>
              </a:rPr>
              <a:t>app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araître, un </a:t>
            </a:r>
            <a:r>
              <a:rPr lang="fr-FR" sz="2800" i="1" dirty="0" smtClean="0">
                <a:solidFill>
                  <a:srgbClr val="FF0000"/>
                </a:solidFill>
              </a:rPr>
              <a:t>app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artement,  </a:t>
            </a:r>
            <a:r>
              <a:rPr lang="fr-FR" sz="2800" i="1" dirty="0" smtClean="0">
                <a:solidFill>
                  <a:srgbClr val="FF0000"/>
                </a:solidFill>
              </a:rPr>
              <a:t>app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artenir, </a:t>
            </a:r>
            <a:r>
              <a:rPr lang="fr-FR" sz="2800" i="1" dirty="0" smtClean="0">
                <a:solidFill>
                  <a:srgbClr val="FF0000"/>
                </a:solidFill>
              </a:rPr>
              <a:t>app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eler, un </a:t>
            </a:r>
            <a:r>
              <a:rPr lang="fr-FR" sz="2800" i="1" dirty="0" smtClean="0">
                <a:solidFill>
                  <a:srgbClr val="FF0000"/>
                </a:solidFill>
              </a:rPr>
              <a:t>app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el, une </a:t>
            </a:r>
            <a:r>
              <a:rPr lang="fr-FR" sz="2800" i="1" dirty="0" smtClean="0">
                <a:solidFill>
                  <a:srgbClr val="FF0000"/>
                </a:solidFill>
              </a:rPr>
              <a:t>app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lication, </a:t>
            </a:r>
            <a:r>
              <a:rPr lang="fr-FR" sz="2800" i="1" dirty="0" smtClean="0">
                <a:solidFill>
                  <a:srgbClr val="FF0000"/>
                </a:solidFill>
              </a:rPr>
              <a:t>app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rendre, un </a:t>
            </a:r>
            <a:r>
              <a:rPr lang="fr-FR" sz="2800" i="1" dirty="0" smtClean="0">
                <a:solidFill>
                  <a:srgbClr val="FF0000"/>
                </a:solidFill>
              </a:rPr>
              <a:t>app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renti, un </a:t>
            </a:r>
            <a:r>
              <a:rPr lang="fr-FR" sz="2800" i="1" dirty="0" smtClean="0">
                <a:solidFill>
                  <a:srgbClr val="FF0000"/>
                </a:solidFill>
              </a:rPr>
              <a:t>app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areil…</a:t>
            </a:r>
            <a:endParaRPr lang="fr-FR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64654" y="4048851"/>
            <a:ext cx="8568952" cy="2000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fr-FR" sz="2800" i="1" dirty="0" smtClean="0">
                <a:solidFill>
                  <a:schemeClr val="accent1">
                    <a:lumMod val="75000"/>
                  </a:schemeClr>
                </a:solidFill>
              </a:rPr>
              <a:t>  Il y a quelques exceptions à connaître :</a:t>
            </a:r>
          </a:p>
          <a:p>
            <a:pPr algn="just"/>
            <a:endParaRPr lang="fr-FR" sz="28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28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fr-FR" sz="2000" i="1" dirty="0" smtClean="0">
                <a:solidFill>
                  <a:schemeClr val="accent1">
                    <a:lumMod val="75000"/>
                  </a:schemeClr>
                </a:solidFill>
              </a:rPr>
              <a:t>apercevoir, apitoyer, aplatir, apeuré, un aperçu, un apéritif, l’apesanteur, après, un apostrophe…</a:t>
            </a:r>
            <a:endParaRPr lang="fr-FR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12" y="4043058"/>
            <a:ext cx="980728" cy="98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42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Pour résumer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28092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Pour écrire les mots commençant par </a:t>
            </a:r>
            <a:r>
              <a:rPr lang="fr-FR" sz="4000" b="1" dirty="0" err="1" smtClean="0">
                <a:solidFill>
                  <a:srgbClr val="FF0000"/>
                </a:solidFill>
              </a:rPr>
              <a:t>ac</a:t>
            </a:r>
            <a:r>
              <a:rPr lang="fr-FR" sz="4000" b="1" dirty="0" smtClean="0">
                <a:solidFill>
                  <a:srgbClr val="FF0000"/>
                </a:solidFill>
              </a:rPr>
              <a:t>-, </a:t>
            </a:r>
            <a:r>
              <a:rPr lang="fr-FR" sz="4000" b="1" dirty="0" err="1" smtClean="0">
                <a:solidFill>
                  <a:srgbClr val="FF0000"/>
                </a:solidFill>
              </a:rPr>
              <a:t>af</a:t>
            </a:r>
            <a:r>
              <a:rPr lang="fr-FR" sz="4000" b="1" dirty="0" smtClean="0">
                <a:solidFill>
                  <a:srgbClr val="FF0000"/>
                </a:solidFill>
              </a:rPr>
              <a:t>-, </a:t>
            </a:r>
            <a:r>
              <a:rPr lang="fr-FR" sz="4000" b="1" dirty="0" err="1" smtClean="0">
                <a:solidFill>
                  <a:srgbClr val="FF0000"/>
                </a:solidFill>
              </a:rPr>
              <a:t>ap</a:t>
            </a:r>
            <a:r>
              <a:rPr lang="fr-FR" sz="4000" b="1" dirty="0" smtClean="0">
                <a:solidFill>
                  <a:srgbClr val="FF0000"/>
                </a:solidFill>
              </a:rPr>
              <a:t>-, </a:t>
            </a:r>
            <a:r>
              <a:rPr lang="fr-FR" sz="4000" b="1" dirty="0" err="1" smtClean="0">
                <a:solidFill>
                  <a:srgbClr val="FF0000"/>
                </a:solidFill>
              </a:rPr>
              <a:t>ef</a:t>
            </a:r>
            <a:r>
              <a:rPr lang="fr-FR" sz="4000" b="1" dirty="0" smtClean="0">
                <a:solidFill>
                  <a:srgbClr val="FF0000"/>
                </a:solidFill>
              </a:rPr>
              <a:t>- et of- :</a:t>
            </a:r>
          </a:p>
          <a:p>
            <a:pPr marL="0" indent="0" algn="just">
              <a:buNone/>
            </a:pPr>
            <a:endParaRPr lang="fr-FR" sz="3600" dirty="0" smtClean="0"/>
          </a:p>
          <a:p>
            <a:pPr marL="0" indent="0" algn="just">
              <a:buNone/>
            </a:pPr>
            <a:endParaRPr lang="fr-FR" sz="3600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395536" y="2996952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La plupart du temps, je double la consonne… </a:t>
            </a:r>
          </a:p>
          <a:p>
            <a:r>
              <a:rPr lang="fr-FR" sz="2800" dirty="0" smtClean="0">
                <a:solidFill>
                  <a:srgbClr val="0070C0"/>
                </a:solidFill>
                <a:sym typeface="Wingdings" pitchFamily="2" charset="2"/>
              </a:rPr>
              <a:t> </a:t>
            </a:r>
            <a:r>
              <a:rPr lang="fr-FR" sz="2800" dirty="0" err="1" smtClean="0">
                <a:solidFill>
                  <a:srgbClr val="0070C0"/>
                </a:solidFill>
                <a:sym typeface="Wingdings" pitchFamily="2" charset="2"/>
              </a:rPr>
              <a:t>acc</a:t>
            </a:r>
            <a:r>
              <a:rPr lang="fr-FR" sz="2800" dirty="0" smtClean="0">
                <a:solidFill>
                  <a:srgbClr val="0070C0"/>
                </a:solidFill>
                <a:sym typeface="Wingdings" pitchFamily="2" charset="2"/>
              </a:rPr>
              <a:t>-, </a:t>
            </a:r>
            <a:r>
              <a:rPr lang="fr-FR" sz="2800" dirty="0" err="1" smtClean="0">
                <a:solidFill>
                  <a:srgbClr val="0070C0"/>
                </a:solidFill>
                <a:sym typeface="Wingdings" pitchFamily="2" charset="2"/>
              </a:rPr>
              <a:t>aff</a:t>
            </a:r>
            <a:r>
              <a:rPr lang="fr-FR" sz="2800" dirty="0" smtClean="0">
                <a:solidFill>
                  <a:srgbClr val="0070C0"/>
                </a:solidFill>
                <a:sym typeface="Wingdings" pitchFamily="2" charset="2"/>
              </a:rPr>
              <a:t>-, </a:t>
            </a:r>
            <a:r>
              <a:rPr lang="fr-FR" sz="2800" dirty="0" err="1" smtClean="0">
                <a:solidFill>
                  <a:srgbClr val="0070C0"/>
                </a:solidFill>
                <a:sym typeface="Wingdings" pitchFamily="2" charset="2"/>
              </a:rPr>
              <a:t>app</a:t>
            </a:r>
            <a:r>
              <a:rPr lang="fr-FR" sz="2800" dirty="0" smtClean="0">
                <a:solidFill>
                  <a:srgbClr val="0070C0"/>
                </a:solidFill>
                <a:sym typeface="Wingdings" pitchFamily="2" charset="2"/>
              </a:rPr>
              <a:t>-, </a:t>
            </a:r>
            <a:r>
              <a:rPr lang="fr-FR" sz="2800" dirty="0" err="1" smtClean="0">
                <a:solidFill>
                  <a:srgbClr val="0070C0"/>
                </a:solidFill>
                <a:sym typeface="Wingdings" pitchFamily="2" charset="2"/>
              </a:rPr>
              <a:t>eff</a:t>
            </a:r>
            <a:r>
              <a:rPr lang="fr-FR" sz="2800" dirty="0" smtClean="0">
                <a:solidFill>
                  <a:srgbClr val="0070C0"/>
                </a:solidFill>
                <a:sym typeface="Wingdings" pitchFamily="2" charset="2"/>
              </a:rPr>
              <a:t>- et off.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84277" y="4581128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D97FF"/>
                </a:solidFill>
              </a:rPr>
              <a:t>Je dois apprendre les principales exceptions ou je dois vérifier avec un dictionnaire</a:t>
            </a:r>
          </a:p>
        </p:txBody>
      </p:sp>
    </p:spTree>
    <p:extLst>
      <p:ext uri="{BB962C8B-B14F-4D97-AF65-F5344CB8AC3E}">
        <p14:creationId xmlns:p14="http://schemas.microsoft.com/office/powerpoint/2010/main" val="323216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2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249</Words>
  <Application>Microsoft Macintosh PowerPoint</Application>
  <PresentationFormat>Présentation à l'écran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Cursif</vt:lpstr>
      <vt:lpstr>Script Ecole 2</vt:lpstr>
      <vt:lpstr>Wingdings</vt:lpstr>
      <vt:lpstr>Thème Office</vt:lpstr>
      <vt:lpstr>Orthographe</vt:lpstr>
      <vt:lpstr>Aujourd’hui, nous allons travailler en orthographe.  Nous allons apprendre à orthographier les noms en ac-, af-, ap-, ef- et of- </vt:lpstr>
      <vt:lpstr>La principale chose à retenir, c’est que la plupart du temps, on met une consonne double !</vt:lpstr>
      <vt:lpstr>Les mots en ac-</vt:lpstr>
      <vt:lpstr>Les mots en af-, ef- et of-</vt:lpstr>
      <vt:lpstr>Les mots en ap-</vt:lpstr>
      <vt:lpstr>Pour résumer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 de Microsoft Office</cp:lastModifiedBy>
  <cp:revision>50</cp:revision>
  <dcterms:created xsi:type="dcterms:W3CDTF">2020-05-20T07:22:41Z</dcterms:created>
  <dcterms:modified xsi:type="dcterms:W3CDTF">2020-08-29T20:01:14Z</dcterms:modified>
</cp:coreProperties>
</file>