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8" r:id="rId4"/>
    <p:sldId id="279" r:id="rId5"/>
    <p:sldId id="340" r:id="rId6"/>
    <p:sldId id="341" r:id="rId7"/>
    <p:sldId id="342" r:id="rId8"/>
    <p:sldId id="343" r:id="rId9"/>
    <p:sldId id="344" r:id="rId10"/>
    <p:sldId id="345" r:id="rId11"/>
    <p:sldId id="30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F20000"/>
    <a:srgbClr val="FFE89F"/>
    <a:srgbClr val="DAA600"/>
    <a:srgbClr val="FFD44B"/>
    <a:srgbClr val="FFFFFF"/>
    <a:srgbClr val="FFCC00"/>
    <a:srgbClr val="FF3399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4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Orthographe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2135088"/>
          </a:xfrm>
        </p:spPr>
        <p:txBody>
          <a:bodyPr>
            <a:noAutofit/>
          </a:bodyPr>
          <a:lstStyle/>
          <a:p>
            <a:r>
              <a:rPr lang="fr-FR" sz="4400" dirty="0" smtClean="0">
                <a:solidFill>
                  <a:schemeClr val="bg1"/>
                </a:solidFill>
              </a:rPr>
              <a:t>Le son [j]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764704"/>
            <a:ext cx="1152128" cy="1152128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O1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Le son [j] 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3600" b="1" dirty="0" smtClean="0">
                <a:solidFill>
                  <a:srgbClr val="FF0000"/>
                </a:solidFill>
              </a:rPr>
              <a:t>En fin de mot, le son [j] s’écrit –il ou –</a:t>
            </a:r>
            <a:r>
              <a:rPr lang="fr-FR" sz="3600" b="1" dirty="0" err="1" smtClean="0">
                <a:solidFill>
                  <a:srgbClr val="FF0000"/>
                </a:solidFill>
              </a:rPr>
              <a:t>ille</a:t>
            </a:r>
            <a:r>
              <a:rPr lang="fr-FR" sz="3600" b="1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39552" y="2204864"/>
            <a:ext cx="81369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002060"/>
                </a:solidFill>
              </a:rPr>
              <a:t>Si le mot est masculin, on écrit –il : </a:t>
            </a:r>
          </a:p>
          <a:p>
            <a:r>
              <a:rPr lang="fr-FR" sz="2800" i="1" dirty="0" smtClean="0">
                <a:solidFill>
                  <a:srgbClr val="002060"/>
                </a:solidFill>
              </a:rPr>
              <a:t>un porta</a:t>
            </a:r>
            <a:r>
              <a:rPr lang="fr-FR" sz="2800" i="1" dirty="0" smtClean="0">
                <a:solidFill>
                  <a:srgbClr val="FF0000"/>
                </a:solidFill>
              </a:rPr>
              <a:t>il</a:t>
            </a:r>
            <a:r>
              <a:rPr lang="fr-FR" sz="2800" i="1" dirty="0" smtClean="0">
                <a:solidFill>
                  <a:srgbClr val="002060"/>
                </a:solidFill>
              </a:rPr>
              <a:t>, un réve</a:t>
            </a:r>
            <a:r>
              <a:rPr lang="fr-FR" sz="2800" i="1" dirty="0" smtClean="0">
                <a:solidFill>
                  <a:srgbClr val="FF0000"/>
                </a:solidFill>
              </a:rPr>
              <a:t>il</a:t>
            </a:r>
            <a:r>
              <a:rPr lang="fr-FR" sz="2800" i="1" dirty="0" smtClean="0">
                <a:solidFill>
                  <a:srgbClr val="002060"/>
                </a:solidFill>
              </a:rPr>
              <a:t>, un chevreu</a:t>
            </a:r>
            <a:r>
              <a:rPr lang="fr-FR" sz="2800" i="1" dirty="0" smtClean="0">
                <a:solidFill>
                  <a:srgbClr val="FF0000"/>
                </a:solidFill>
              </a:rPr>
              <a:t>il</a:t>
            </a:r>
            <a:r>
              <a:rPr lang="fr-FR" sz="2800" i="1" dirty="0" smtClean="0">
                <a:solidFill>
                  <a:srgbClr val="002060"/>
                </a:solidFill>
              </a:rPr>
              <a:t>, du fenou</a:t>
            </a:r>
            <a:r>
              <a:rPr lang="fr-FR" sz="2800" i="1" dirty="0" smtClean="0">
                <a:solidFill>
                  <a:srgbClr val="FF0000"/>
                </a:solidFill>
              </a:rPr>
              <a:t>il</a:t>
            </a:r>
            <a:r>
              <a:rPr lang="fr-FR" sz="2800" i="1" dirty="0" smtClean="0">
                <a:solidFill>
                  <a:srgbClr val="002060"/>
                </a:solidFill>
              </a:rPr>
              <a:t>…</a:t>
            </a:r>
            <a:endParaRPr lang="fr-FR" sz="2800" i="1" dirty="0">
              <a:solidFill>
                <a:srgbClr val="00206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91952" y="4005064"/>
            <a:ext cx="81369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002060"/>
                </a:solidFill>
              </a:rPr>
              <a:t>Si le mot est féminin, on écrit –</a:t>
            </a:r>
            <a:r>
              <a:rPr lang="fr-FR" sz="2800" b="1" dirty="0" err="1" smtClean="0">
                <a:solidFill>
                  <a:srgbClr val="002060"/>
                </a:solidFill>
              </a:rPr>
              <a:t>ille</a:t>
            </a:r>
            <a:r>
              <a:rPr lang="fr-FR" sz="2800" b="1" dirty="0" smtClean="0">
                <a:solidFill>
                  <a:srgbClr val="002060"/>
                </a:solidFill>
              </a:rPr>
              <a:t> : </a:t>
            </a:r>
          </a:p>
          <a:p>
            <a:r>
              <a:rPr lang="fr-FR" sz="2800" i="1" dirty="0" smtClean="0">
                <a:solidFill>
                  <a:srgbClr val="002060"/>
                </a:solidFill>
              </a:rPr>
              <a:t>une pa</a:t>
            </a:r>
            <a:r>
              <a:rPr lang="fr-FR" sz="2800" i="1" dirty="0" smtClean="0">
                <a:solidFill>
                  <a:srgbClr val="FF0000"/>
                </a:solidFill>
              </a:rPr>
              <a:t>ille</a:t>
            </a:r>
            <a:r>
              <a:rPr lang="fr-FR" sz="2800" i="1" dirty="0" smtClean="0">
                <a:solidFill>
                  <a:srgbClr val="002060"/>
                </a:solidFill>
              </a:rPr>
              <a:t>, une grose</a:t>
            </a:r>
            <a:r>
              <a:rPr lang="fr-FR" sz="2800" i="1" dirty="0" smtClean="0">
                <a:solidFill>
                  <a:srgbClr val="FF0000"/>
                </a:solidFill>
              </a:rPr>
              <a:t>ille</a:t>
            </a:r>
            <a:r>
              <a:rPr lang="fr-FR" sz="2800" i="1" dirty="0" smtClean="0">
                <a:solidFill>
                  <a:srgbClr val="002060"/>
                </a:solidFill>
              </a:rPr>
              <a:t>, une feu</a:t>
            </a:r>
            <a:r>
              <a:rPr lang="fr-FR" sz="2800" i="1" dirty="0" smtClean="0">
                <a:solidFill>
                  <a:srgbClr val="FF0000"/>
                </a:solidFill>
              </a:rPr>
              <a:t>ille</a:t>
            </a:r>
            <a:r>
              <a:rPr lang="fr-FR" sz="2800" i="1" dirty="0" smtClean="0">
                <a:solidFill>
                  <a:srgbClr val="002060"/>
                </a:solidFill>
              </a:rPr>
              <a:t>, une andou</a:t>
            </a:r>
            <a:r>
              <a:rPr lang="fr-FR" sz="2800" i="1" dirty="0" smtClean="0">
                <a:solidFill>
                  <a:srgbClr val="FF0000"/>
                </a:solidFill>
              </a:rPr>
              <a:t>ille</a:t>
            </a:r>
            <a:r>
              <a:rPr lang="fr-FR" sz="2800" i="1" dirty="0" smtClean="0">
                <a:solidFill>
                  <a:srgbClr val="002060"/>
                </a:solidFill>
              </a:rPr>
              <a:t>, une f</a:t>
            </a:r>
            <a:r>
              <a:rPr lang="fr-FR" sz="2800" i="1" dirty="0" smtClean="0">
                <a:solidFill>
                  <a:srgbClr val="FF0000"/>
                </a:solidFill>
              </a:rPr>
              <a:t>ille</a:t>
            </a:r>
            <a:r>
              <a:rPr lang="fr-FR" sz="2800" i="1" dirty="0" smtClean="0">
                <a:solidFill>
                  <a:srgbClr val="002060"/>
                </a:solidFill>
              </a:rPr>
              <a:t>…</a:t>
            </a:r>
            <a:endParaRPr lang="fr-FR" sz="28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845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24862"/>
            <a:ext cx="8229600" cy="56720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fr-FR" sz="2400" i="1" dirty="0"/>
          </a:p>
          <a:p>
            <a:pPr marL="0" indent="0" algn="just">
              <a:buNone/>
            </a:pPr>
            <a:endParaRPr lang="fr-FR" sz="2400" i="1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57200" y="274638"/>
            <a:ext cx="7931224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solidFill>
                  <a:srgbClr val="C00000"/>
                </a:solidFill>
              </a:rPr>
              <a:t>Je retiens :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11560" y="1412775"/>
            <a:ext cx="784887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Quand le son [j] est juste derrière une consonne, je l’écris avec un </a:t>
            </a:r>
            <a:r>
              <a:rPr lang="fr-FR" sz="3200" dirty="0" smtClean="0">
                <a:solidFill>
                  <a:srgbClr val="FF0000"/>
                </a:solidFill>
              </a:rPr>
              <a:t>i</a:t>
            </a:r>
            <a:r>
              <a:rPr lang="fr-FR" sz="3200" dirty="0" smtClean="0"/>
              <a:t>.</a:t>
            </a:r>
          </a:p>
          <a:p>
            <a:pPr algn="just"/>
            <a:endParaRPr lang="fr-FR" sz="3200" dirty="0"/>
          </a:p>
          <a:p>
            <a:pPr algn="just"/>
            <a:r>
              <a:rPr lang="fr-FR" sz="3200" dirty="0" smtClean="0"/>
              <a:t>Quand le son [j] est en milieu de mots, entre deux voyelles, j’écris </a:t>
            </a:r>
            <a:r>
              <a:rPr lang="fr-FR" sz="3200" dirty="0" smtClean="0">
                <a:solidFill>
                  <a:srgbClr val="FF0000"/>
                </a:solidFill>
              </a:rPr>
              <a:t>y</a:t>
            </a:r>
            <a:r>
              <a:rPr lang="fr-FR" sz="3200" dirty="0" smtClean="0"/>
              <a:t> ou -</a:t>
            </a:r>
            <a:r>
              <a:rPr lang="fr-FR" sz="3200" dirty="0" smtClean="0">
                <a:solidFill>
                  <a:srgbClr val="FF0000"/>
                </a:solidFill>
              </a:rPr>
              <a:t>ill</a:t>
            </a:r>
            <a:r>
              <a:rPr lang="fr-FR" sz="3200" dirty="0" smtClean="0"/>
              <a:t>. </a:t>
            </a:r>
            <a:r>
              <a:rPr lang="fr-FR" sz="3200" dirty="0" smtClean="0">
                <a:solidFill>
                  <a:schemeClr val="accent6">
                    <a:lumMod val="75000"/>
                  </a:schemeClr>
                </a:solidFill>
              </a:rPr>
              <a:t>Je vérifie dans le dictionnaire.</a:t>
            </a:r>
          </a:p>
          <a:p>
            <a:pPr algn="just"/>
            <a:endParaRPr lang="fr-FR" sz="3200" dirty="0"/>
          </a:p>
          <a:p>
            <a:pPr algn="just"/>
            <a:r>
              <a:rPr lang="fr-FR" sz="3200" dirty="0" smtClean="0"/>
              <a:t>Quand le son [j] est en fin de mot, j’écris –</a:t>
            </a:r>
            <a:r>
              <a:rPr lang="fr-FR" sz="3200" dirty="0" smtClean="0">
                <a:solidFill>
                  <a:srgbClr val="FF0000"/>
                </a:solidFill>
              </a:rPr>
              <a:t>il</a:t>
            </a:r>
            <a:r>
              <a:rPr lang="fr-FR" sz="3200" dirty="0" smtClean="0"/>
              <a:t> si le mot est masculin, et –</a:t>
            </a:r>
            <a:r>
              <a:rPr lang="fr-FR" sz="3200" dirty="0" err="1" smtClean="0">
                <a:solidFill>
                  <a:srgbClr val="FF0000"/>
                </a:solidFill>
              </a:rPr>
              <a:t>ille</a:t>
            </a:r>
            <a:r>
              <a:rPr lang="fr-FR" sz="3200" dirty="0" smtClean="0"/>
              <a:t> si le mot est féminin.</a:t>
            </a:r>
          </a:p>
        </p:txBody>
      </p:sp>
    </p:spTree>
    <p:extLst>
      <p:ext uri="{BB962C8B-B14F-4D97-AF65-F5344CB8AC3E}">
        <p14:creationId xmlns:p14="http://schemas.microsoft.com/office/powerpoint/2010/main" val="61197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82453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sz="3600" b="1" dirty="0" smtClean="0">
                <a:solidFill>
                  <a:srgbClr val="FF99CC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orthographe</a:t>
            </a: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 </a:t>
            </a:r>
            <a:b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apprendre </a:t>
            </a:r>
            <a:r>
              <a:rPr lang="fr-FR" sz="3600" b="1" dirty="0" smtClean="0">
                <a:solidFill>
                  <a:srgbClr val="FF0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à orthographier le son [j]</a:t>
            </a: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/>
            </a:r>
            <a:b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</a:t>
            </a:r>
            <a:r>
              <a:rPr lang="fr-FR" dirty="0" smtClean="0">
                <a:solidFill>
                  <a:schemeClr val="bg1"/>
                </a:solidFill>
              </a:rPr>
              <a:t/>
            </a:r>
            <a:br>
              <a:rPr lang="fr-FR" dirty="0" smtClean="0">
                <a:solidFill>
                  <a:schemeClr val="bg1"/>
                </a:solidFill>
              </a:rPr>
            </a:b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136904" cy="1224136"/>
          </a:xfrm>
        </p:spPr>
        <p:txBody>
          <a:bodyPr>
            <a:noAutofit/>
          </a:bodyPr>
          <a:lstStyle/>
          <a:p>
            <a:pPr algn="just"/>
            <a:r>
              <a:rPr lang="fr-FR" sz="32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Il y a 4 façons d’écrire le son [j] :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611560" y="1676707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FFC000"/>
                </a:solidFill>
              </a:rPr>
              <a:t>Avec un i</a:t>
            </a:r>
          </a:p>
          <a:p>
            <a:r>
              <a:rPr lang="fr-FR" sz="3600" dirty="0" smtClean="0">
                <a:solidFill>
                  <a:srgbClr val="FFC000"/>
                </a:solidFill>
                <a:sym typeface="Wingdings" pitchFamily="2" charset="2"/>
              </a:rPr>
              <a:t> lumière</a:t>
            </a:r>
            <a:endParaRPr lang="fr-FR" sz="3600" dirty="0">
              <a:solidFill>
                <a:srgbClr val="FFC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07622" y="4409274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FFD44B"/>
                </a:solidFill>
              </a:rPr>
              <a:t>Avec un y</a:t>
            </a:r>
          </a:p>
          <a:p>
            <a:r>
              <a:rPr lang="fr-FR" sz="3600" dirty="0" smtClean="0">
                <a:solidFill>
                  <a:srgbClr val="FFD44B"/>
                </a:solidFill>
                <a:sym typeface="Wingdings" pitchFamily="2" charset="2"/>
              </a:rPr>
              <a:t> joyeux</a:t>
            </a:r>
            <a:endParaRPr lang="fr-FR" sz="3600" dirty="0">
              <a:solidFill>
                <a:srgbClr val="FFD44B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542217" y="1676705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FFE89F"/>
                </a:solidFill>
              </a:rPr>
              <a:t>Avec -il</a:t>
            </a:r>
          </a:p>
          <a:p>
            <a:r>
              <a:rPr lang="fr-FR" sz="3600" dirty="0" smtClean="0">
                <a:solidFill>
                  <a:srgbClr val="FFE89F"/>
                </a:solidFill>
                <a:sym typeface="Wingdings" pitchFamily="2" charset="2"/>
              </a:rPr>
              <a:t> réveil</a:t>
            </a:r>
            <a:endParaRPr lang="fr-FR" sz="3600" dirty="0">
              <a:solidFill>
                <a:srgbClr val="FFE89F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543887" y="4409274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DAA600"/>
                </a:solidFill>
              </a:rPr>
              <a:t>Avec -</a:t>
            </a:r>
            <a:r>
              <a:rPr lang="fr-FR" sz="3600" dirty="0" err="1" smtClean="0">
                <a:solidFill>
                  <a:srgbClr val="DAA600"/>
                </a:solidFill>
              </a:rPr>
              <a:t>ill</a:t>
            </a:r>
            <a:endParaRPr lang="fr-FR" sz="3600" dirty="0" smtClean="0">
              <a:solidFill>
                <a:srgbClr val="DAA600"/>
              </a:solidFill>
            </a:endParaRPr>
          </a:p>
          <a:p>
            <a:r>
              <a:rPr lang="fr-FR" sz="3600" dirty="0" smtClean="0">
                <a:solidFill>
                  <a:srgbClr val="DAA600"/>
                </a:solidFill>
                <a:sym typeface="Wingdings" pitchFamily="2" charset="2"/>
              </a:rPr>
              <a:t> grenouille</a:t>
            </a:r>
            <a:endParaRPr lang="fr-FR" sz="3600" dirty="0">
              <a:solidFill>
                <a:srgbClr val="DAA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697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Le son [j]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4000" b="1" dirty="0" smtClean="0">
                <a:solidFill>
                  <a:srgbClr val="FF0000"/>
                </a:solidFill>
              </a:rPr>
              <a:t>Le son [j] peut s’écrire avec un i.</a:t>
            </a:r>
          </a:p>
          <a:p>
            <a:pPr marL="0" indent="0" algn="just">
              <a:buNone/>
            </a:pPr>
            <a:r>
              <a:rPr lang="fr-FR" sz="4000" i="1" dirty="0" smtClean="0"/>
              <a:t>la lum</a:t>
            </a:r>
            <a:r>
              <a:rPr lang="fr-FR" sz="4000" i="1" dirty="0" smtClean="0">
                <a:solidFill>
                  <a:srgbClr val="F20000"/>
                </a:solidFill>
              </a:rPr>
              <a:t>i</a:t>
            </a:r>
            <a:r>
              <a:rPr lang="fr-FR" sz="4000" i="1" dirty="0" smtClean="0"/>
              <a:t>ère</a:t>
            </a:r>
          </a:p>
          <a:p>
            <a:pPr marL="0" indent="0" algn="just">
              <a:buNone/>
            </a:pPr>
            <a:r>
              <a:rPr lang="fr-FR" sz="4000" i="1" dirty="0" smtClean="0"/>
              <a:t>une clair</a:t>
            </a:r>
            <a:r>
              <a:rPr lang="fr-FR" sz="4000" i="1" dirty="0" smtClean="0">
                <a:solidFill>
                  <a:srgbClr val="F20000"/>
                </a:solidFill>
              </a:rPr>
              <a:t>i</a:t>
            </a:r>
            <a:r>
              <a:rPr lang="fr-FR" sz="4000" i="1" dirty="0" smtClean="0"/>
              <a:t>ère</a:t>
            </a:r>
          </a:p>
          <a:p>
            <a:pPr marL="0" indent="0" algn="just">
              <a:buNone/>
            </a:pPr>
            <a:r>
              <a:rPr lang="fr-FR" sz="4000" i="1" dirty="0" smtClean="0"/>
              <a:t>cr</a:t>
            </a:r>
            <a:r>
              <a:rPr lang="fr-FR" sz="4000" i="1" dirty="0" smtClean="0">
                <a:solidFill>
                  <a:srgbClr val="F20000"/>
                </a:solidFill>
              </a:rPr>
              <a:t>i</a:t>
            </a:r>
            <a:r>
              <a:rPr lang="fr-FR" sz="4000" i="1" dirty="0" smtClean="0"/>
              <a:t>er</a:t>
            </a:r>
          </a:p>
          <a:p>
            <a:pPr marL="0" indent="0" algn="just">
              <a:buNone/>
            </a:pPr>
            <a:r>
              <a:rPr lang="fr-FR" sz="4000" i="1" dirty="0" smtClean="0"/>
              <a:t>une p</a:t>
            </a:r>
            <a:r>
              <a:rPr lang="fr-FR" sz="4000" i="1" dirty="0" smtClean="0">
                <a:solidFill>
                  <a:srgbClr val="FF0000"/>
                </a:solidFill>
              </a:rPr>
              <a:t>i</a:t>
            </a:r>
            <a:r>
              <a:rPr lang="fr-FR" sz="4000" i="1" dirty="0" smtClean="0"/>
              <a:t>èce</a:t>
            </a:r>
          </a:p>
          <a:p>
            <a:pPr marL="0" indent="0" algn="just">
              <a:buNone/>
            </a:pPr>
            <a:r>
              <a:rPr lang="fr-FR" sz="4000" i="1" dirty="0" smtClean="0"/>
              <a:t>un cah</a:t>
            </a:r>
            <a:r>
              <a:rPr lang="fr-FR" sz="4000" i="1" dirty="0" smtClean="0">
                <a:solidFill>
                  <a:srgbClr val="FF0000"/>
                </a:solidFill>
              </a:rPr>
              <a:t>i</a:t>
            </a:r>
            <a:r>
              <a:rPr lang="fr-FR" sz="4000" i="1" dirty="0" smtClean="0"/>
              <a:t>er</a:t>
            </a:r>
          </a:p>
          <a:p>
            <a:pPr marL="0" indent="0" algn="just">
              <a:buNone/>
            </a:pPr>
            <a:endParaRPr lang="fr-FR" sz="3600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6228184" y="3429000"/>
            <a:ext cx="252028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solidFill>
                  <a:srgbClr val="F20000"/>
                </a:solidFill>
              </a:rPr>
              <a:t> </a:t>
            </a:r>
            <a:r>
              <a:rPr lang="fr-FR" sz="2400" dirty="0" smtClean="0">
                <a:solidFill>
                  <a:srgbClr val="F20000"/>
                </a:solidFill>
              </a:rPr>
              <a:t>On remarque qu’il y a toujours une consonne devant !</a:t>
            </a:r>
            <a:endParaRPr lang="fr-FR" sz="2400" dirty="0">
              <a:solidFill>
                <a:srgbClr val="F20000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429000"/>
            <a:ext cx="1296144" cy="154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4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Le son [j]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4000" b="1" dirty="0" smtClean="0">
                <a:solidFill>
                  <a:srgbClr val="FF0000"/>
                </a:solidFill>
              </a:rPr>
              <a:t>Le son [j] peut s’écrire avec un i.</a:t>
            </a:r>
          </a:p>
          <a:p>
            <a:pPr marL="0" indent="0" algn="just">
              <a:buNone/>
            </a:pPr>
            <a:r>
              <a:rPr lang="fr-FR" sz="4000" i="1" dirty="0" smtClean="0"/>
              <a:t>la lu</a:t>
            </a:r>
            <a:r>
              <a:rPr lang="fr-FR" sz="4000" i="1" dirty="0" smtClean="0">
                <a:solidFill>
                  <a:srgbClr val="0070C0"/>
                </a:solidFill>
              </a:rPr>
              <a:t>m</a:t>
            </a:r>
            <a:r>
              <a:rPr lang="fr-FR" sz="4000" i="1" dirty="0" smtClean="0">
                <a:solidFill>
                  <a:srgbClr val="F20000"/>
                </a:solidFill>
              </a:rPr>
              <a:t>i</a:t>
            </a:r>
            <a:r>
              <a:rPr lang="fr-FR" sz="4000" i="1" dirty="0" smtClean="0"/>
              <a:t>ère</a:t>
            </a:r>
          </a:p>
          <a:p>
            <a:pPr marL="0" indent="0" algn="just">
              <a:buNone/>
            </a:pPr>
            <a:r>
              <a:rPr lang="fr-FR" sz="4000" i="1" dirty="0" smtClean="0"/>
              <a:t>une clai</a:t>
            </a:r>
            <a:r>
              <a:rPr lang="fr-FR" sz="4000" i="1" dirty="0" smtClean="0">
                <a:solidFill>
                  <a:srgbClr val="0070C0"/>
                </a:solidFill>
              </a:rPr>
              <a:t>r</a:t>
            </a:r>
            <a:r>
              <a:rPr lang="fr-FR" sz="4000" i="1" dirty="0" smtClean="0">
                <a:solidFill>
                  <a:srgbClr val="F20000"/>
                </a:solidFill>
              </a:rPr>
              <a:t>i</a:t>
            </a:r>
            <a:r>
              <a:rPr lang="fr-FR" sz="4000" i="1" dirty="0" smtClean="0"/>
              <a:t>ère</a:t>
            </a:r>
          </a:p>
          <a:p>
            <a:pPr marL="0" indent="0" algn="just">
              <a:buNone/>
            </a:pPr>
            <a:r>
              <a:rPr lang="fr-FR" sz="4000" i="1" dirty="0" smtClean="0"/>
              <a:t>c</a:t>
            </a:r>
            <a:r>
              <a:rPr lang="fr-FR" sz="4000" i="1" dirty="0" smtClean="0">
                <a:solidFill>
                  <a:srgbClr val="0070C0"/>
                </a:solidFill>
              </a:rPr>
              <a:t>r</a:t>
            </a:r>
            <a:r>
              <a:rPr lang="fr-FR" sz="4000" i="1" dirty="0" smtClean="0">
                <a:solidFill>
                  <a:srgbClr val="F20000"/>
                </a:solidFill>
              </a:rPr>
              <a:t>i</a:t>
            </a:r>
            <a:r>
              <a:rPr lang="fr-FR" sz="4000" i="1" dirty="0" smtClean="0"/>
              <a:t>er</a:t>
            </a:r>
          </a:p>
          <a:p>
            <a:pPr marL="0" indent="0" algn="just">
              <a:buNone/>
            </a:pPr>
            <a:r>
              <a:rPr lang="fr-FR" sz="4000" i="1" dirty="0" smtClean="0"/>
              <a:t>une </a:t>
            </a:r>
            <a:r>
              <a:rPr lang="fr-FR" sz="4000" i="1" dirty="0" smtClean="0">
                <a:solidFill>
                  <a:srgbClr val="0070C0"/>
                </a:solidFill>
              </a:rPr>
              <a:t>p</a:t>
            </a:r>
            <a:r>
              <a:rPr lang="fr-FR" sz="4000" i="1" dirty="0" smtClean="0">
                <a:solidFill>
                  <a:srgbClr val="FF0000"/>
                </a:solidFill>
              </a:rPr>
              <a:t>i</a:t>
            </a:r>
            <a:r>
              <a:rPr lang="fr-FR" sz="4000" i="1" dirty="0" smtClean="0"/>
              <a:t>èce</a:t>
            </a:r>
          </a:p>
          <a:p>
            <a:pPr marL="0" indent="0" algn="just">
              <a:buNone/>
            </a:pPr>
            <a:r>
              <a:rPr lang="fr-FR" sz="4000" i="1" dirty="0"/>
              <a:t>un ca</a:t>
            </a:r>
            <a:r>
              <a:rPr lang="fr-FR" sz="4000" i="1" dirty="0">
                <a:solidFill>
                  <a:srgbClr val="0070C0"/>
                </a:solidFill>
              </a:rPr>
              <a:t>h</a:t>
            </a:r>
            <a:r>
              <a:rPr lang="fr-FR" sz="4000" i="1" dirty="0">
                <a:solidFill>
                  <a:srgbClr val="FF0000"/>
                </a:solidFill>
              </a:rPr>
              <a:t>i</a:t>
            </a:r>
            <a:r>
              <a:rPr lang="fr-FR" sz="4000" i="1" dirty="0"/>
              <a:t>er</a:t>
            </a:r>
          </a:p>
          <a:p>
            <a:pPr marL="0" indent="0" algn="just">
              <a:buNone/>
            </a:pPr>
            <a:endParaRPr lang="fr-FR" sz="3600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6228184" y="3429000"/>
            <a:ext cx="252028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solidFill>
                  <a:srgbClr val="F20000"/>
                </a:solidFill>
              </a:rPr>
              <a:t> </a:t>
            </a:r>
            <a:r>
              <a:rPr lang="fr-FR" sz="2400" dirty="0" smtClean="0">
                <a:solidFill>
                  <a:srgbClr val="F20000"/>
                </a:solidFill>
              </a:rPr>
              <a:t>On remarque qu’il y a toujours une consonne devant !</a:t>
            </a:r>
            <a:endParaRPr lang="fr-FR" sz="2400" dirty="0">
              <a:solidFill>
                <a:srgbClr val="F20000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429000"/>
            <a:ext cx="1296144" cy="154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38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Le son [j]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4000" b="1" dirty="0" smtClean="0">
                <a:solidFill>
                  <a:srgbClr val="FF0000"/>
                </a:solidFill>
              </a:rPr>
              <a:t>Le son [j] peut s’écrire avec un y.</a:t>
            </a:r>
          </a:p>
          <a:p>
            <a:pPr marL="0" indent="0" algn="just">
              <a:buNone/>
            </a:pPr>
            <a:r>
              <a:rPr lang="fr-FR" sz="4000" i="1" dirty="0" smtClean="0"/>
              <a:t>jo</a:t>
            </a:r>
            <a:r>
              <a:rPr lang="fr-FR" sz="4000" i="1" dirty="0" smtClean="0">
                <a:solidFill>
                  <a:srgbClr val="FF0000"/>
                </a:solidFill>
              </a:rPr>
              <a:t>y</a:t>
            </a:r>
            <a:r>
              <a:rPr lang="fr-FR" sz="4000" i="1" dirty="0" smtClean="0"/>
              <a:t>eux</a:t>
            </a:r>
          </a:p>
          <a:p>
            <a:pPr marL="0" indent="0" algn="just">
              <a:buNone/>
            </a:pPr>
            <a:r>
              <a:rPr lang="fr-FR" sz="4000" i="1" dirty="0" smtClean="0"/>
              <a:t>un vo</a:t>
            </a:r>
            <a:r>
              <a:rPr lang="fr-FR" sz="4000" i="1" dirty="0" smtClean="0">
                <a:solidFill>
                  <a:srgbClr val="FF0000"/>
                </a:solidFill>
              </a:rPr>
              <a:t>y</a:t>
            </a:r>
            <a:r>
              <a:rPr lang="fr-FR" sz="4000" i="1" dirty="0" smtClean="0"/>
              <a:t>age</a:t>
            </a:r>
          </a:p>
          <a:p>
            <a:pPr marL="0" indent="0" algn="just">
              <a:buNone/>
            </a:pPr>
            <a:r>
              <a:rPr lang="fr-FR" sz="4000" i="1" dirty="0" smtClean="0"/>
              <a:t>effra</a:t>
            </a:r>
            <a:r>
              <a:rPr lang="fr-FR" sz="4000" i="1" dirty="0" smtClean="0">
                <a:solidFill>
                  <a:srgbClr val="FF0000"/>
                </a:solidFill>
              </a:rPr>
              <a:t>y</a:t>
            </a:r>
            <a:r>
              <a:rPr lang="fr-FR" sz="4000" i="1" dirty="0" smtClean="0"/>
              <a:t>ant</a:t>
            </a:r>
          </a:p>
          <a:p>
            <a:pPr marL="0" indent="0" algn="just">
              <a:buNone/>
            </a:pPr>
            <a:r>
              <a:rPr lang="fr-FR" sz="4000" i="1" dirty="0" smtClean="0"/>
              <a:t>un ra</a:t>
            </a:r>
            <a:r>
              <a:rPr lang="fr-FR" sz="4000" i="1" dirty="0" smtClean="0">
                <a:solidFill>
                  <a:srgbClr val="FF0000"/>
                </a:solidFill>
              </a:rPr>
              <a:t>y</a:t>
            </a:r>
            <a:r>
              <a:rPr lang="fr-FR" sz="4000" i="1" dirty="0" smtClean="0"/>
              <a:t>on</a:t>
            </a:r>
          </a:p>
          <a:p>
            <a:pPr marL="0" indent="0" algn="just">
              <a:buNone/>
            </a:pPr>
            <a:r>
              <a:rPr lang="fr-FR" sz="4000" i="1" dirty="0" smtClean="0"/>
              <a:t>les </a:t>
            </a:r>
            <a:r>
              <a:rPr lang="fr-FR" sz="4000" i="1" dirty="0" smtClean="0">
                <a:solidFill>
                  <a:srgbClr val="FF0000"/>
                </a:solidFill>
              </a:rPr>
              <a:t>y</a:t>
            </a:r>
            <a:r>
              <a:rPr lang="fr-FR" sz="4000" i="1" dirty="0" smtClean="0"/>
              <a:t>eux</a:t>
            </a:r>
          </a:p>
          <a:p>
            <a:pPr marL="0" indent="0" algn="just">
              <a:buNone/>
            </a:pPr>
            <a:endParaRPr lang="fr-FR" sz="3600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6228184" y="3429000"/>
            <a:ext cx="252028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solidFill>
                  <a:srgbClr val="F20000"/>
                </a:solidFill>
              </a:rPr>
              <a:t> </a:t>
            </a:r>
            <a:r>
              <a:rPr lang="fr-FR" sz="2400" dirty="0" smtClean="0">
                <a:solidFill>
                  <a:srgbClr val="F20000"/>
                </a:solidFill>
              </a:rPr>
              <a:t>On remarque que c’est presque toujours au milieu du mot, entre deux voyelles !</a:t>
            </a:r>
            <a:endParaRPr lang="fr-FR" sz="2400" dirty="0">
              <a:solidFill>
                <a:srgbClr val="F20000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429000"/>
            <a:ext cx="1296144" cy="154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557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Le son [j]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4000" b="1" dirty="0" smtClean="0">
                <a:solidFill>
                  <a:srgbClr val="FF0000"/>
                </a:solidFill>
              </a:rPr>
              <a:t>Le son [j] peut s’écrire avec un y.</a:t>
            </a:r>
          </a:p>
          <a:p>
            <a:pPr marL="0" indent="0" algn="just">
              <a:buNone/>
            </a:pPr>
            <a:r>
              <a:rPr lang="fr-FR" sz="4000" i="1" dirty="0"/>
              <a:t>j</a:t>
            </a:r>
            <a:r>
              <a:rPr lang="fr-FR" sz="4000" i="1" dirty="0">
                <a:solidFill>
                  <a:srgbClr val="0070C0"/>
                </a:solidFill>
              </a:rPr>
              <a:t>o</a:t>
            </a:r>
            <a:r>
              <a:rPr lang="fr-FR" sz="4000" i="1" dirty="0">
                <a:solidFill>
                  <a:srgbClr val="FF0000"/>
                </a:solidFill>
              </a:rPr>
              <a:t>y</a:t>
            </a:r>
            <a:r>
              <a:rPr lang="fr-FR" sz="4000" i="1" dirty="0">
                <a:solidFill>
                  <a:srgbClr val="0070C0"/>
                </a:solidFill>
              </a:rPr>
              <a:t>e</a:t>
            </a:r>
            <a:r>
              <a:rPr lang="fr-FR" sz="4000" i="1" dirty="0"/>
              <a:t>ux</a:t>
            </a:r>
          </a:p>
          <a:p>
            <a:pPr marL="0" indent="0" algn="just">
              <a:buNone/>
            </a:pPr>
            <a:r>
              <a:rPr lang="fr-FR" sz="4000" i="1" dirty="0"/>
              <a:t>un v</a:t>
            </a:r>
            <a:r>
              <a:rPr lang="fr-FR" sz="4000" i="1" dirty="0">
                <a:solidFill>
                  <a:srgbClr val="0070C0"/>
                </a:solidFill>
              </a:rPr>
              <a:t>o</a:t>
            </a:r>
            <a:r>
              <a:rPr lang="fr-FR" sz="4000" i="1" dirty="0">
                <a:solidFill>
                  <a:srgbClr val="FF0000"/>
                </a:solidFill>
              </a:rPr>
              <a:t>y</a:t>
            </a:r>
            <a:r>
              <a:rPr lang="fr-FR" sz="4000" i="1" dirty="0">
                <a:solidFill>
                  <a:srgbClr val="0070C0"/>
                </a:solidFill>
              </a:rPr>
              <a:t>a</a:t>
            </a:r>
            <a:r>
              <a:rPr lang="fr-FR" sz="4000" i="1" dirty="0"/>
              <a:t>ge</a:t>
            </a:r>
          </a:p>
          <a:p>
            <a:pPr marL="0" indent="0" algn="just">
              <a:buNone/>
            </a:pPr>
            <a:r>
              <a:rPr lang="fr-FR" sz="4000" i="1" dirty="0"/>
              <a:t>effr</a:t>
            </a:r>
            <a:r>
              <a:rPr lang="fr-FR" sz="4000" i="1" dirty="0">
                <a:solidFill>
                  <a:srgbClr val="0070C0"/>
                </a:solidFill>
              </a:rPr>
              <a:t>a</a:t>
            </a:r>
            <a:r>
              <a:rPr lang="fr-FR" sz="4000" i="1" dirty="0">
                <a:solidFill>
                  <a:srgbClr val="FF0000"/>
                </a:solidFill>
              </a:rPr>
              <a:t>y</a:t>
            </a:r>
            <a:r>
              <a:rPr lang="fr-FR" sz="4000" i="1" dirty="0">
                <a:solidFill>
                  <a:srgbClr val="0070C0"/>
                </a:solidFill>
              </a:rPr>
              <a:t>a</a:t>
            </a:r>
            <a:r>
              <a:rPr lang="fr-FR" sz="4000" i="1" dirty="0"/>
              <a:t>nt</a:t>
            </a:r>
          </a:p>
          <a:p>
            <a:pPr marL="0" indent="0" algn="just">
              <a:buNone/>
            </a:pPr>
            <a:r>
              <a:rPr lang="fr-FR" sz="4000" i="1" dirty="0"/>
              <a:t>un r</a:t>
            </a:r>
            <a:r>
              <a:rPr lang="fr-FR" sz="4000" i="1" dirty="0">
                <a:solidFill>
                  <a:srgbClr val="0070C0"/>
                </a:solidFill>
              </a:rPr>
              <a:t>a</a:t>
            </a:r>
            <a:r>
              <a:rPr lang="fr-FR" sz="4000" i="1" dirty="0">
                <a:solidFill>
                  <a:srgbClr val="FF0000"/>
                </a:solidFill>
              </a:rPr>
              <a:t>y</a:t>
            </a:r>
            <a:r>
              <a:rPr lang="fr-FR" sz="4000" i="1" dirty="0">
                <a:solidFill>
                  <a:srgbClr val="0070C0"/>
                </a:solidFill>
              </a:rPr>
              <a:t>o</a:t>
            </a:r>
            <a:r>
              <a:rPr lang="fr-FR" sz="4000" i="1" dirty="0"/>
              <a:t>n</a:t>
            </a:r>
          </a:p>
          <a:p>
            <a:pPr marL="0" indent="0" algn="just">
              <a:buNone/>
            </a:pPr>
            <a:r>
              <a:rPr lang="fr-FR" sz="4000" i="1" dirty="0"/>
              <a:t>les </a:t>
            </a:r>
            <a:r>
              <a:rPr lang="fr-FR" sz="4000" i="1" dirty="0">
                <a:solidFill>
                  <a:srgbClr val="FF0000"/>
                </a:solidFill>
              </a:rPr>
              <a:t>y</a:t>
            </a:r>
            <a:r>
              <a:rPr lang="fr-FR" sz="4000" i="1" dirty="0"/>
              <a:t>eux</a:t>
            </a:r>
          </a:p>
          <a:p>
            <a:pPr marL="0" indent="0" algn="just">
              <a:buNone/>
            </a:pPr>
            <a:endParaRPr lang="fr-FR" sz="3600" dirty="0" smtClean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429000"/>
            <a:ext cx="1296144" cy="1549050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6228184" y="3429000"/>
            <a:ext cx="252028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solidFill>
                  <a:srgbClr val="F20000"/>
                </a:solidFill>
              </a:rPr>
              <a:t> </a:t>
            </a:r>
            <a:r>
              <a:rPr lang="fr-FR" sz="2400" dirty="0" smtClean="0">
                <a:solidFill>
                  <a:srgbClr val="F20000"/>
                </a:solidFill>
              </a:rPr>
              <a:t>On remarque que c’est presque toujours au milieu du mot, entre deux voyelles !</a:t>
            </a:r>
            <a:endParaRPr lang="fr-FR" sz="2400" dirty="0">
              <a:solidFill>
                <a:srgbClr val="F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93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Le son [j]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4000" b="1" dirty="0" smtClean="0">
                <a:solidFill>
                  <a:srgbClr val="FF0000"/>
                </a:solidFill>
              </a:rPr>
              <a:t>Le son [j] peut s’écrire avec un -ill.</a:t>
            </a:r>
          </a:p>
          <a:p>
            <a:pPr marL="0" indent="0" algn="just">
              <a:buNone/>
            </a:pPr>
            <a:r>
              <a:rPr lang="fr-FR" sz="4000" i="1" dirty="0" smtClean="0"/>
              <a:t>un pa</a:t>
            </a:r>
            <a:r>
              <a:rPr lang="fr-FR" sz="4000" i="1" dirty="0" smtClean="0">
                <a:solidFill>
                  <a:srgbClr val="FF0000"/>
                </a:solidFill>
              </a:rPr>
              <a:t>ill</a:t>
            </a:r>
            <a:r>
              <a:rPr lang="fr-FR" sz="4000" i="1" dirty="0" smtClean="0"/>
              <a:t>asson</a:t>
            </a:r>
            <a:endParaRPr lang="fr-FR" sz="4000" i="1" dirty="0"/>
          </a:p>
          <a:p>
            <a:pPr marL="0" indent="0" algn="just">
              <a:buNone/>
            </a:pPr>
            <a:r>
              <a:rPr lang="fr-FR" sz="4000" i="1" dirty="0"/>
              <a:t>un </a:t>
            </a:r>
            <a:r>
              <a:rPr lang="fr-FR" sz="4000" i="1" dirty="0" smtClean="0"/>
              <a:t>pap</a:t>
            </a:r>
            <a:r>
              <a:rPr lang="fr-FR" sz="4000" i="1" dirty="0" smtClean="0">
                <a:solidFill>
                  <a:srgbClr val="FF0000"/>
                </a:solidFill>
              </a:rPr>
              <a:t>ill</a:t>
            </a:r>
            <a:r>
              <a:rPr lang="fr-FR" sz="4000" i="1" dirty="0" smtClean="0"/>
              <a:t>on</a:t>
            </a:r>
            <a:endParaRPr lang="fr-FR" sz="4000" i="1" dirty="0"/>
          </a:p>
          <a:p>
            <a:pPr marL="0" indent="0" algn="just">
              <a:buNone/>
            </a:pPr>
            <a:r>
              <a:rPr lang="fr-FR" sz="4000" i="1" dirty="0" smtClean="0"/>
              <a:t>un b</a:t>
            </a:r>
            <a:r>
              <a:rPr lang="fr-FR" sz="4000" i="1" dirty="0" smtClean="0">
                <a:solidFill>
                  <a:srgbClr val="FF0000"/>
                </a:solidFill>
              </a:rPr>
              <a:t>ill</a:t>
            </a:r>
            <a:r>
              <a:rPr lang="fr-FR" sz="4000" i="1" dirty="0" smtClean="0"/>
              <a:t>ard</a:t>
            </a:r>
            <a:endParaRPr lang="fr-FR" sz="4000" i="1" dirty="0"/>
          </a:p>
          <a:p>
            <a:pPr marL="0" indent="0" algn="just">
              <a:buNone/>
            </a:pPr>
            <a:r>
              <a:rPr lang="fr-FR" sz="4000" i="1" dirty="0"/>
              <a:t>un </a:t>
            </a:r>
            <a:r>
              <a:rPr lang="fr-FR" sz="4000" i="1" dirty="0" smtClean="0"/>
              <a:t>tourb</a:t>
            </a:r>
            <a:r>
              <a:rPr lang="fr-FR" sz="4000" i="1" dirty="0" smtClean="0">
                <a:solidFill>
                  <a:srgbClr val="FF0000"/>
                </a:solidFill>
              </a:rPr>
              <a:t>ill</a:t>
            </a:r>
            <a:r>
              <a:rPr lang="fr-FR" sz="4000" i="1" dirty="0" smtClean="0"/>
              <a:t>on</a:t>
            </a:r>
            <a:endParaRPr lang="fr-FR" sz="4000" i="1" dirty="0"/>
          </a:p>
          <a:p>
            <a:pPr marL="0" indent="0" algn="just">
              <a:buNone/>
            </a:pPr>
            <a:r>
              <a:rPr lang="fr-FR" sz="4000" i="1" dirty="0" smtClean="0"/>
              <a:t>un ma</a:t>
            </a:r>
            <a:r>
              <a:rPr lang="fr-FR" sz="4000" i="1" dirty="0" smtClean="0">
                <a:solidFill>
                  <a:srgbClr val="FF0000"/>
                </a:solidFill>
              </a:rPr>
              <a:t>ill</a:t>
            </a:r>
            <a:r>
              <a:rPr lang="fr-FR" sz="4000" i="1" dirty="0" smtClean="0"/>
              <a:t>ot</a:t>
            </a:r>
            <a:endParaRPr lang="fr-FR" sz="4000" i="1" dirty="0"/>
          </a:p>
          <a:p>
            <a:pPr marL="0" indent="0" algn="just">
              <a:buNone/>
            </a:pPr>
            <a:endParaRPr lang="fr-FR" sz="3600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6282462" y="3799429"/>
            <a:ext cx="25202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solidFill>
                  <a:srgbClr val="F20000"/>
                </a:solidFill>
              </a:rPr>
              <a:t> </a:t>
            </a:r>
            <a:r>
              <a:rPr lang="fr-FR" sz="3200" dirty="0">
                <a:solidFill>
                  <a:srgbClr val="F20000"/>
                </a:solidFill>
              </a:rPr>
              <a:t> </a:t>
            </a:r>
            <a:r>
              <a:rPr lang="fr-FR" sz="2400" dirty="0" smtClean="0">
                <a:solidFill>
                  <a:srgbClr val="F20000"/>
                </a:solidFill>
              </a:rPr>
              <a:t>Au milieu du mot, comme pour le y !</a:t>
            </a:r>
            <a:endParaRPr lang="fr-FR" sz="2400" dirty="0">
              <a:solidFill>
                <a:srgbClr val="F20000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7035" y="3574741"/>
            <a:ext cx="1772816" cy="1772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779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Le son [j] 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3600" b="1" dirty="0" smtClean="0">
                <a:solidFill>
                  <a:srgbClr val="FF0000"/>
                </a:solidFill>
              </a:rPr>
              <a:t>En fin de mot, le son [j] s’écrit –il ou –</a:t>
            </a:r>
            <a:r>
              <a:rPr lang="fr-FR" sz="3600" b="1" dirty="0" err="1" smtClean="0">
                <a:solidFill>
                  <a:srgbClr val="FF0000"/>
                </a:solidFill>
              </a:rPr>
              <a:t>ille</a:t>
            </a:r>
            <a:r>
              <a:rPr lang="fr-FR" sz="3600" b="1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39552" y="2204864"/>
            <a:ext cx="81369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002060"/>
                </a:solidFill>
              </a:rPr>
              <a:t>Si le mot est masculin, on écrit –il : </a:t>
            </a:r>
          </a:p>
          <a:p>
            <a:r>
              <a:rPr lang="fr-FR" sz="2800" i="1" dirty="0" smtClean="0">
                <a:solidFill>
                  <a:srgbClr val="002060"/>
                </a:solidFill>
              </a:rPr>
              <a:t>un porta</a:t>
            </a:r>
            <a:r>
              <a:rPr lang="fr-FR" sz="2800" i="1" dirty="0" smtClean="0">
                <a:solidFill>
                  <a:srgbClr val="FF0000"/>
                </a:solidFill>
              </a:rPr>
              <a:t>il</a:t>
            </a:r>
            <a:r>
              <a:rPr lang="fr-FR" sz="2800" i="1" dirty="0" smtClean="0">
                <a:solidFill>
                  <a:srgbClr val="002060"/>
                </a:solidFill>
              </a:rPr>
              <a:t>, un réve</a:t>
            </a:r>
            <a:r>
              <a:rPr lang="fr-FR" sz="2800" i="1" dirty="0" smtClean="0">
                <a:solidFill>
                  <a:srgbClr val="FF0000"/>
                </a:solidFill>
              </a:rPr>
              <a:t>il</a:t>
            </a:r>
            <a:r>
              <a:rPr lang="fr-FR" sz="2800" i="1" dirty="0" smtClean="0">
                <a:solidFill>
                  <a:srgbClr val="002060"/>
                </a:solidFill>
              </a:rPr>
              <a:t>, un chevreu</a:t>
            </a:r>
            <a:r>
              <a:rPr lang="fr-FR" sz="2800" i="1" dirty="0" smtClean="0">
                <a:solidFill>
                  <a:srgbClr val="FF0000"/>
                </a:solidFill>
              </a:rPr>
              <a:t>il</a:t>
            </a:r>
            <a:r>
              <a:rPr lang="fr-FR" sz="2800" i="1" dirty="0" smtClean="0">
                <a:solidFill>
                  <a:srgbClr val="002060"/>
                </a:solidFill>
              </a:rPr>
              <a:t>, du fenou</a:t>
            </a:r>
            <a:r>
              <a:rPr lang="fr-FR" sz="2800" i="1" dirty="0" smtClean="0">
                <a:solidFill>
                  <a:srgbClr val="FF0000"/>
                </a:solidFill>
              </a:rPr>
              <a:t>il</a:t>
            </a:r>
            <a:r>
              <a:rPr lang="fr-FR" sz="2800" i="1" dirty="0" smtClean="0">
                <a:solidFill>
                  <a:srgbClr val="002060"/>
                </a:solidFill>
              </a:rPr>
              <a:t>…</a:t>
            </a:r>
            <a:endParaRPr lang="fr-FR" sz="2800" i="1" dirty="0">
              <a:solidFill>
                <a:srgbClr val="00206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39552" y="3501008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3 exceptions à connaître !</a:t>
            </a:r>
            <a:endParaRPr lang="fr-FR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96013" y="5484031"/>
            <a:ext cx="18275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un portefeu</a:t>
            </a:r>
            <a:r>
              <a:rPr lang="fr-FR" dirty="0" smtClean="0">
                <a:solidFill>
                  <a:srgbClr val="FF0000"/>
                </a:solidFill>
              </a:rPr>
              <a:t>ille</a:t>
            </a:r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331" y="4178397"/>
            <a:ext cx="1763248" cy="1628800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2995514" y="5484031"/>
            <a:ext cx="18275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un millefeu</a:t>
            </a:r>
            <a:r>
              <a:rPr lang="fr-FR" dirty="0" smtClean="0">
                <a:solidFill>
                  <a:srgbClr val="FF0000"/>
                </a:solidFill>
              </a:rPr>
              <a:t>ille</a:t>
            </a:r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4529944"/>
            <a:ext cx="1763248" cy="925705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5587802" y="5484030"/>
            <a:ext cx="18275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le chèvrefeu</a:t>
            </a:r>
            <a:r>
              <a:rPr lang="fr-FR" dirty="0" smtClean="0">
                <a:solidFill>
                  <a:srgbClr val="FF0000"/>
                </a:solidFill>
              </a:rPr>
              <a:t>ille</a:t>
            </a:r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405047"/>
            <a:ext cx="1763248" cy="1175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084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3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443</Words>
  <Application>Microsoft Office PowerPoint</Application>
  <PresentationFormat>Affichage à l'écran (4:3)</PresentationFormat>
  <Paragraphs>76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Orthographe</vt:lpstr>
      <vt:lpstr>Aujourd’hui, nous allons travailler en orthographe.  Nous allons apprendre à orthographier le son [j]   </vt:lpstr>
      <vt:lpstr>Il y a 4 façons d’écrire le son [j] :</vt:lpstr>
      <vt:lpstr>Le son [j]</vt:lpstr>
      <vt:lpstr>Le son [j]</vt:lpstr>
      <vt:lpstr>Le son [j]</vt:lpstr>
      <vt:lpstr>Le son [j]</vt:lpstr>
      <vt:lpstr>Le son [j]</vt:lpstr>
      <vt:lpstr>Le son [j] </vt:lpstr>
      <vt:lpstr>Le son [j] 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</cp:lastModifiedBy>
  <cp:revision>36</cp:revision>
  <dcterms:created xsi:type="dcterms:W3CDTF">2020-05-20T07:22:41Z</dcterms:created>
  <dcterms:modified xsi:type="dcterms:W3CDTF">2020-08-26T13:01:38Z</dcterms:modified>
</cp:coreProperties>
</file>