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8" r:id="rId4"/>
    <p:sldId id="340" r:id="rId5"/>
    <p:sldId id="341" r:id="rId6"/>
    <p:sldId id="342" r:id="rId7"/>
    <p:sldId id="343" r:id="rId8"/>
    <p:sldId id="279" r:id="rId9"/>
    <p:sldId id="344" r:id="rId10"/>
    <p:sldId id="345" r:id="rId11"/>
    <p:sldId id="346" r:id="rId12"/>
    <p:sldId id="347" r:id="rId13"/>
    <p:sldId id="348" r:id="rId14"/>
    <p:sldId id="349" r:id="rId15"/>
    <p:sldId id="350" r:id="rId16"/>
    <p:sldId id="351" r:id="rId17"/>
    <p:sldId id="352" r:id="rId18"/>
    <p:sldId id="306" r:id="rId19"/>
    <p:sldId id="353" r:id="rId20"/>
    <p:sldId id="354" r:id="rId21"/>
    <p:sldId id="355" r:id="rId22"/>
    <p:sldId id="356" r:id="rId23"/>
    <p:sldId id="357" r:id="rId24"/>
    <p:sldId id="358" r:id="rId25"/>
    <p:sldId id="359" r:id="rId26"/>
    <p:sldId id="360" r:id="rId2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0000"/>
    <a:srgbClr val="FFFFFF"/>
    <a:srgbClr val="FFCC00"/>
    <a:srgbClr val="FF3399"/>
    <a:srgbClr val="FF99CC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1"/>
    <p:restoredTop sz="94364"/>
  </p:normalViewPr>
  <p:slideViewPr>
    <p:cSldViewPr>
      <p:cViewPr varScale="1">
        <p:scale>
          <a:sx n="126" d="100"/>
          <a:sy n="126" d="100"/>
        </p:scale>
        <p:origin x="263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microsoft.com/office/2007/relationships/hdphoto" Target="../media/hdphoto1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grammaire</a:t>
            </a:r>
            <a:r>
              <a:rPr lang="fr-FR" dirty="0" smtClean="0">
                <a:solidFill>
                  <a:srgbClr val="FFFFFF"/>
                </a:solidFill>
                <a:latin typeface="Cursif" panose="020B0603050302020204" pitchFamily="34" charset="0"/>
              </a:rPr>
              <a:t> 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La ponctuation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G2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La ponctuation de fin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3000" dirty="0" smtClean="0"/>
              <a:t>Ce sont les points qui mettent fin à la phrase.</a:t>
            </a:r>
          </a:p>
          <a:p>
            <a:pPr marL="0" indent="0" algn="just">
              <a:buNone/>
            </a:pPr>
            <a:endParaRPr lang="fr-FR" sz="3000" dirty="0"/>
          </a:p>
          <a:p>
            <a:pPr algn="just">
              <a:buFontTx/>
              <a:buChar char="-"/>
            </a:pPr>
            <a:r>
              <a:rPr lang="fr-FR" sz="3000" dirty="0" smtClean="0"/>
              <a:t>Le point « normal » 		</a:t>
            </a:r>
            <a:r>
              <a:rPr lang="fr-FR" sz="3000" dirty="0" smtClean="0">
                <a:solidFill>
                  <a:srgbClr val="FF0000"/>
                </a:solidFill>
              </a:rPr>
              <a:t>.</a:t>
            </a:r>
          </a:p>
          <a:p>
            <a:pPr algn="just">
              <a:buFontTx/>
              <a:buChar char="-"/>
            </a:pPr>
            <a:r>
              <a:rPr lang="fr-FR" sz="3000" dirty="0" smtClean="0"/>
              <a:t>Le point d’interrogation  </a:t>
            </a:r>
            <a:r>
              <a:rPr lang="fr-FR" sz="3000" dirty="0" smtClean="0">
                <a:solidFill>
                  <a:srgbClr val="FF0000"/>
                </a:solidFill>
              </a:rPr>
              <a:t>	?</a:t>
            </a:r>
          </a:p>
          <a:p>
            <a:pPr algn="just">
              <a:buFontTx/>
              <a:buChar char="-"/>
            </a:pPr>
            <a:r>
              <a:rPr lang="fr-FR" sz="3000" dirty="0" smtClean="0"/>
              <a:t>Le </a:t>
            </a:r>
            <a:r>
              <a:rPr lang="fr-FR" sz="3000" dirty="0"/>
              <a:t>point </a:t>
            </a:r>
            <a:r>
              <a:rPr lang="fr-FR" sz="3000" dirty="0" smtClean="0"/>
              <a:t>d’exclamation  </a:t>
            </a:r>
            <a:r>
              <a:rPr lang="fr-FR" sz="3000" dirty="0">
                <a:solidFill>
                  <a:srgbClr val="FF0000"/>
                </a:solidFill>
              </a:rPr>
              <a:t>	</a:t>
            </a:r>
            <a:r>
              <a:rPr lang="fr-FR" sz="3000" dirty="0" smtClean="0">
                <a:solidFill>
                  <a:srgbClr val="FF0000"/>
                </a:solidFill>
              </a:rPr>
              <a:t>!</a:t>
            </a:r>
          </a:p>
          <a:p>
            <a:pPr marL="0" indent="0" algn="just">
              <a:buNone/>
            </a:pPr>
            <a:endParaRPr lang="fr-FR" sz="28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73651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La ponctuation de fin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3000" dirty="0" smtClean="0"/>
              <a:t>Ce sont les points qui mettent fin à la phrase.</a:t>
            </a:r>
          </a:p>
          <a:p>
            <a:pPr marL="0" indent="0" algn="just">
              <a:buNone/>
            </a:pPr>
            <a:endParaRPr lang="fr-FR" sz="3000" dirty="0"/>
          </a:p>
          <a:p>
            <a:pPr algn="just">
              <a:buFontTx/>
              <a:buChar char="-"/>
            </a:pPr>
            <a:r>
              <a:rPr lang="fr-FR" sz="3000" dirty="0" smtClean="0"/>
              <a:t>Le point « normal » 		</a:t>
            </a:r>
            <a:r>
              <a:rPr lang="fr-FR" sz="3000" dirty="0" smtClean="0">
                <a:solidFill>
                  <a:srgbClr val="FF0000"/>
                </a:solidFill>
              </a:rPr>
              <a:t>.</a:t>
            </a:r>
          </a:p>
          <a:p>
            <a:pPr algn="just">
              <a:buFontTx/>
              <a:buChar char="-"/>
            </a:pPr>
            <a:r>
              <a:rPr lang="fr-FR" sz="3000" dirty="0" smtClean="0"/>
              <a:t>Le point d’interrogation  </a:t>
            </a:r>
            <a:r>
              <a:rPr lang="fr-FR" sz="3000" dirty="0" smtClean="0">
                <a:solidFill>
                  <a:srgbClr val="FF0000"/>
                </a:solidFill>
              </a:rPr>
              <a:t>	?</a:t>
            </a:r>
          </a:p>
          <a:p>
            <a:pPr algn="just">
              <a:buFontTx/>
              <a:buChar char="-"/>
            </a:pPr>
            <a:r>
              <a:rPr lang="fr-FR" sz="3000" dirty="0" smtClean="0"/>
              <a:t>Le </a:t>
            </a:r>
            <a:r>
              <a:rPr lang="fr-FR" sz="3000" dirty="0"/>
              <a:t>point </a:t>
            </a:r>
            <a:r>
              <a:rPr lang="fr-FR" sz="3000" dirty="0" smtClean="0"/>
              <a:t>d’exclamation  </a:t>
            </a:r>
            <a:r>
              <a:rPr lang="fr-FR" sz="3000" dirty="0">
                <a:solidFill>
                  <a:srgbClr val="FF0000"/>
                </a:solidFill>
              </a:rPr>
              <a:t>	</a:t>
            </a:r>
            <a:r>
              <a:rPr lang="fr-FR" sz="3000" dirty="0" smtClean="0">
                <a:solidFill>
                  <a:srgbClr val="FF0000"/>
                </a:solidFill>
              </a:rPr>
              <a:t>!</a:t>
            </a:r>
          </a:p>
          <a:p>
            <a:pPr marL="0" indent="0" algn="just">
              <a:buNone/>
            </a:pPr>
            <a:r>
              <a:rPr lang="fr-FR" sz="3000" dirty="0" smtClean="0"/>
              <a:t>-   Les points de suspension</a:t>
            </a:r>
            <a:r>
              <a:rPr lang="fr-FR" sz="3000" dirty="0">
                <a:solidFill>
                  <a:srgbClr val="FF0000"/>
                </a:solidFill>
              </a:rPr>
              <a:t>	</a:t>
            </a:r>
            <a:r>
              <a:rPr lang="fr-FR" sz="3000" dirty="0" smtClean="0">
                <a:solidFill>
                  <a:srgbClr val="FF0000"/>
                </a:solidFill>
              </a:rPr>
              <a:t>…</a:t>
            </a:r>
            <a:endParaRPr lang="fr-FR" sz="30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FR" sz="28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81475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La ponctuation de fin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3000" dirty="0" smtClean="0">
                <a:solidFill>
                  <a:srgbClr val="00B050"/>
                </a:solidFill>
              </a:rPr>
              <a:t>Exemples</a:t>
            </a:r>
            <a:r>
              <a:rPr lang="fr-FR" sz="3000" dirty="0" smtClean="0"/>
              <a:t> : </a:t>
            </a:r>
          </a:p>
          <a:p>
            <a:pPr marL="0" indent="0" algn="just">
              <a:buNone/>
            </a:pPr>
            <a:endParaRPr lang="fr-FR" sz="3000" dirty="0"/>
          </a:p>
          <a:p>
            <a:pPr marL="0" indent="0" algn="just">
              <a:buNone/>
            </a:pPr>
            <a:r>
              <a:rPr lang="fr-FR" sz="3000" dirty="0" smtClean="0"/>
              <a:t>- Le vent se lève</a:t>
            </a:r>
            <a:r>
              <a:rPr lang="fr-FR" sz="3000" dirty="0" smtClean="0">
                <a:solidFill>
                  <a:srgbClr val="FF0000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fr-FR" sz="3000" dirty="0" smtClean="0"/>
              <a:t>- As-tu pensé à fermer la fenêtre </a:t>
            </a:r>
            <a:r>
              <a:rPr lang="fr-FR" sz="3000" dirty="0" smtClean="0">
                <a:solidFill>
                  <a:srgbClr val="FF0000"/>
                </a:solidFill>
              </a:rPr>
              <a:t>?</a:t>
            </a:r>
          </a:p>
          <a:p>
            <a:pPr marL="0" indent="0" algn="just">
              <a:buNone/>
            </a:pPr>
            <a:r>
              <a:rPr lang="fr-FR" sz="3000" dirty="0" smtClean="0"/>
              <a:t>- Quelle tempête </a:t>
            </a:r>
            <a:r>
              <a:rPr lang="fr-FR" sz="3000" dirty="0" smtClean="0">
                <a:solidFill>
                  <a:srgbClr val="FF0000"/>
                </a:solidFill>
              </a:rPr>
              <a:t>!</a:t>
            </a:r>
          </a:p>
          <a:p>
            <a:pPr marL="0" indent="0" algn="just">
              <a:buNone/>
            </a:pPr>
            <a:r>
              <a:rPr lang="fr-FR" sz="3000" dirty="0" smtClean="0"/>
              <a:t>- Des arbres ont été arrachés, des  lignes électriques coupées, des toitures endommagées</a:t>
            </a:r>
            <a:r>
              <a:rPr lang="fr-FR" sz="3000" dirty="0" smtClean="0">
                <a:solidFill>
                  <a:srgbClr val="FF0000"/>
                </a:solidFill>
              </a:rPr>
              <a:t>…</a:t>
            </a:r>
            <a:endParaRPr lang="fr-FR" sz="30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FR" sz="28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79435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La ponctuation en milieu ou début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fr-FR" sz="2800" dirty="0" smtClean="0"/>
              <a:t>La virgule </a:t>
            </a:r>
            <a:r>
              <a:rPr lang="fr-FR" sz="2800" dirty="0" smtClean="0">
                <a:solidFill>
                  <a:srgbClr val="FF0000"/>
                </a:solidFill>
              </a:rPr>
              <a:t>,</a:t>
            </a:r>
          </a:p>
          <a:p>
            <a:pPr marL="0" indent="0" algn="just">
              <a:buNone/>
            </a:pPr>
            <a:r>
              <a:rPr lang="fr-FR" sz="2400" i="1" dirty="0" smtClean="0"/>
              <a:t>Elle sert à faire une pause dans la phrase :</a:t>
            </a:r>
          </a:p>
          <a:p>
            <a:pPr marL="0" indent="0" algn="just">
              <a:buNone/>
            </a:pPr>
            <a:r>
              <a:rPr lang="fr-FR" sz="2400" i="1" dirty="0" smtClean="0">
                <a:solidFill>
                  <a:srgbClr val="00B050"/>
                </a:solidFill>
              </a:rPr>
              <a:t>Exemple</a:t>
            </a:r>
            <a:r>
              <a:rPr lang="fr-FR" sz="2400" i="1" dirty="0" smtClean="0"/>
              <a:t> : Dans une semaine</a:t>
            </a:r>
            <a:r>
              <a:rPr lang="fr-FR" sz="2400" i="1" dirty="0" smtClean="0">
                <a:solidFill>
                  <a:srgbClr val="FF0000"/>
                </a:solidFill>
              </a:rPr>
              <a:t>,</a:t>
            </a:r>
            <a:r>
              <a:rPr lang="fr-FR" sz="2400" i="1" dirty="0" smtClean="0"/>
              <a:t> je fêterai mes dix ans.</a:t>
            </a:r>
            <a:endParaRPr lang="fr-FR" sz="2400" i="1" dirty="0"/>
          </a:p>
          <a:p>
            <a:pPr marL="0" indent="0" algn="just">
              <a:buNone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48245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La ponctuation en milieu ou début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fr-FR" sz="2800" dirty="0" smtClean="0"/>
              <a:t>La virgule </a:t>
            </a:r>
            <a:r>
              <a:rPr lang="fr-FR" sz="2800" dirty="0" smtClean="0">
                <a:solidFill>
                  <a:srgbClr val="FF0000"/>
                </a:solidFill>
              </a:rPr>
              <a:t>,</a:t>
            </a:r>
          </a:p>
          <a:p>
            <a:pPr marL="0" indent="0" algn="just">
              <a:buNone/>
            </a:pPr>
            <a:r>
              <a:rPr lang="fr-FR" sz="2400" i="1" dirty="0" smtClean="0"/>
              <a:t>Elle sert à faire une pause dans la phrase :</a:t>
            </a:r>
          </a:p>
          <a:p>
            <a:pPr marL="0" indent="0" algn="just">
              <a:buNone/>
            </a:pPr>
            <a:r>
              <a:rPr lang="fr-FR" sz="2400" i="1" dirty="0" smtClean="0">
                <a:solidFill>
                  <a:srgbClr val="00B050"/>
                </a:solidFill>
              </a:rPr>
              <a:t>Exemple</a:t>
            </a:r>
            <a:r>
              <a:rPr lang="fr-FR" sz="2400" i="1" dirty="0" smtClean="0"/>
              <a:t> : Dans une semaine</a:t>
            </a:r>
            <a:r>
              <a:rPr lang="fr-FR" sz="2400" i="1" dirty="0" smtClean="0">
                <a:solidFill>
                  <a:srgbClr val="FF0000"/>
                </a:solidFill>
              </a:rPr>
              <a:t>,</a:t>
            </a:r>
            <a:r>
              <a:rPr lang="fr-FR" sz="2400" i="1" dirty="0" smtClean="0"/>
              <a:t> je fêterai mes dix ans.</a:t>
            </a:r>
            <a:endParaRPr lang="fr-FR" sz="2400" i="1" dirty="0"/>
          </a:p>
          <a:p>
            <a:pPr marL="0" indent="0" algn="just">
              <a:buNone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38274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La ponctuation en milieu ou début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fr-FR" sz="2800" dirty="0" smtClean="0"/>
              <a:t>La virgule </a:t>
            </a:r>
            <a:r>
              <a:rPr lang="fr-FR" sz="2800" dirty="0" smtClean="0">
                <a:solidFill>
                  <a:srgbClr val="FF0000"/>
                </a:solidFill>
              </a:rPr>
              <a:t>,</a:t>
            </a:r>
          </a:p>
          <a:p>
            <a:pPr marL="0" indent="0" algn="just">
              <a:buNone/>
            </a:pPr>
            <a:r>
              <a:rPr lang="fr-FR" sz="2400" i="1" dirty="0" smtClean="0"/>
              <a:t>Elle sert à faire une pause dans la phrase :</a:t>
            </a:r>
          </a:p>
          <a:p>
            <a:pPr marL="0" indent="0" algn="just">
              <a:buNone/>
            </a:pPr>
            <a:r>
              <a:rPr lang="fr-FR" sz="2400" i="1" dirty="0" smtClean="0">
                <a:solidFill>
                  <a:srgbClr val="00B050"/>
                </a:solidFill>
              </a:rPr>
              <a:t>Exemple</a:t>
            </a:r>
            <a:r>
              <a:rPr lang="fr-FR" sz="2400" i="1" dirty="0" smtClean="0"/>
              <a:t> : Dans une semaine</a:t>
            </a:r>
            <a:r>
              <a:rPr lang="fr-FR" sz="2400" i="1" dirty="0" smtClean="0">
                <a:solidFill>
                  <a:srgbClr val="FF0000"/>
                </a:solidFill>
              </a:rPr>
              <a:t>,</a:t>
            </a:r>
            <a:r>
              <a:rPr lang="fr-FR" sz="2400" i="1" dirty="0" smtClean="0"/>
              <a:t> je fêterai mes dix ans.</a:t>
            </a:r>
            <a:endParaRPr lang="fr-FR" sz="2400" i="1" dirty="0"/>
          </a:p>
          <a:p>
            <a:pPr marL="0" indent="0" algn="just">
              <a:buNone/>
            </a:pPr>
            <a:endParaRPr lang="fr-FR" sz="2800" dirty="0" smtClean="0"/>
          </a:p>
          <a:p>
            <a:pPr algn="just">
              <a:buFontTx/>
              <a:buChar char="-"/>
            </a:pPr>
            <a:r>
              <a:rPr lang="fr-FR" sz="2800" dirty="0" smtClean="0"/>
              <a:t>Le point </a:t>
            </a:r>
            <a:r>
              <a:rPr lang="fr-FR" sz="2800" dirty="0"/>
              <a:t>virgule </a:t>
            </a:r>
            <a:r>
              <a:rPr lang="fr-FR" sz="2800" dirty="0" smtClean="0">
                <a:solidFill>
                  <a:srgbClr val="FF0000"/>
                </a:solidFill>
              </a:rPr>
              <a:t>;</a:t>
            </a:r>
            <a:endParaRPr lang="fr-FR" sz="28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fr-FR" sz="2800" i="1" dirty="0" smtClean="0"/>
              <a:t>Il </a:t>
            </a:r>
            <a:r>
              <a:rPr lang="fr-FR" sz="2800" i="1" dirty="0"/>
              <a:t>sert à faire une </a:t>
            </a:r>
            <a:r>
              <a:rPr lang="fr-FR" sz="2800" i="1" dirty="0" smtClean="0"/>
              <a:t>pause plus longue dans </a:t>
            </a:r>
            <a:r>
              <a:rPr lang="fr-FR" sz="2800" i="1" dirty="0"/>
              <a:t>la phrase :</a:t>
            </a:r>
          </a:p>
          <a:p>
            <a:pPr marL="0" indent="0" algn="just">
              <a:buNone/>
            </a:pPr>
            <a:r>
              <a:rPr lang="fr-FR" sz="2800" i="1" dirty="0">
                <a:solidFill>
                  <a:srgbClr val="00B050"/>
                </a:solidFill>
              </a:rPr>
              <a:t>Exemple</a:t>
            </a:r>
            <a:r>
              <a:rPr lang="fr-FR" sz="2800" i="1" dirty="0"/>
              <a:t> : </a:t>
            </a:r>
            <a:r>
              <a:rPr lang="fr-FR" sz="2800" i="1" dirty="0" smtClean="0"/>
              <a:t>La pluie se met à tomber </a:t>
            </a:r>
            <a:r>
              <a:rPr lang="fr-FR" sz="2800" i="1" dirty="0" smtClean="0">
                <a:solidFill>
                  <a:srgbClr val="FF0000"/>
                </a:solidFill>
              </a:rPr>
              <a:t>;</a:t>
            </a:r>
            <a:r>
              <a:rPr lang="fr-FR" sz="2800" i="1" dirty="0" smtClean="0"/>
              <a:t> les gens se mettent à l’abri.</a:t>
            </a:r>
            <a:endParaRPr lang="fr-FR" sz="2800" i="1" dirty="0"/>
          </a:p>
          <a:p>
            <a:pPr marL="0" indent="0" algn="just">
              <a:buNone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81321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La ponctuation en milieu ou début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853136"/>
          </a:xfrm>
        </p:spPr>
        <p:txBody>
          <a:bodyPr>
            <a:normAutofit fontScale="92500" lnSpcReduction="10000"/>
          </a:bodyPr>
          <a:lstStyle/>
          <a:p>
            <a:pPr algn="just">
              <a:buFontTx/>
              <a:buChar char="-"/>
            </a:pPr>
            <a:r>
              <a:rPr lang="fr-FR" sz="2800" dirty="0" smtClean="0"/>
              <a:t>Les deux points </a:t>
            </a:r>
            <a:r>
              <a:rPr lang="fr-FR" sz="2800" dirty="0" smtClean="0">
                <a:solidFill>
                  <a:srgbClr val="FF0000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fr-FR" sz="2400" i="1" dirty="0" smtClean="0"/>
              <a:t>Ils servent à annoncer une liste ou que quelqu’un va parler :</a:t>
            </a:r>
          </a:p>
          <a:p>
            <a:pPr marL="0" indent="0" algn="just">
              <a:buNone/>
            </a:pPr>
            <a:r>
              <a:rPr lang="fr-FR" sz="2400" i="1" dirty="0" smtClean="0">
                <a:solidFill>
                  <a:srgbClr val="00B050"/>
                </a:solidFill>
              </a:rPr>
              <a:t>Exemples</a:t>
            </a:r>
            <a:r>
              <a:rPr lang="fr-FR" sz="2400" i="1" dirty="0" smtClean="0"/>
              <a:t> : </a:t>
            </a:r>
          </a:p>
          <a:p>
            <a:pPr marL="0" indent="0" algn="just">
              <a:buNone/>
            </a:pPr>
            <a:r>
              <a:rPr lang="fr-FR" sz="2400" i="1" dirty="0" smtClean="0"/>
              <a:t>Dans mon sac, il y a </a:t>
            </a:r>
            <a:r>
              <a:rPr lang="fr-FR" sz="2400" i="1" dirty="0" smtClean="0">
                <a:solidFill>
                  <a:srgbClr val="FF0000"/>
                </a:solidFill>
              </a:rPr>
              <a:t>:</a:t>
            </a:r>
            <a:r>
              <a:rPr lang="fr-FR" sz="2400" i="1" dirty="0" smtClean="0"/>
              <a:t> mes cahiers, ma trousse, ma règle, mon classeur…</a:t>
            </a:r>
          </a:p>
          <a:p>
            <a:pPr marL="0" indent="0" algn="just">
              <a:buNone/>
            </a:pPr>
            <a:r>
              <a:rPr lang="fr-FR" sz="2400" i="1" dirty="0" smtClean="0"/>
              <a:t>Le juge entre et dit </a:t>
            </a:r>
            <a:r>
              <a:rPr lang="fr-FR" sz="2400" i="1" dirty="0" smtClean="0">
                <a:solidFill>
                  <a:srgbClr val="FF0000"/>
                </a:solidFill>
              </a:rPr>
              <a:t>:</a:t>
            </a:r>
            <a:r>
              <a:rPr lang="fr-FR" sz="2400" i="1" dirty="0" smtClean="0"/>
              <a:t> « Accusé, levez-vous. »</a:t>
            </a:r>
          </a:p>
          <a:p>
            <a:pPr marL="0" indent="0" algn="just">
              <a:buNone/>
            </a:pPr>
            <a:endParaRPr lang="fr-FR" sz="2400" i="1" dirty="0"/>
          </a:p>
          <a:p>
            <a:pPr algn="just">
              <a:buFontTx/>
              <a:buChar char="-"/>
            </a:pPr>
            <a:r>
              <a:rPr lang="fr-FR" sz="2800" dirty="0" smtClean="0"/>
              <a:t>Les guillemets </a:t>
            </a:r>
            <a:r>
              <a:rPr lang="fr-FR" sz="2800" dirty="0" smtClean="0">
                <a:solidFill>
                  <a:srgbClr val="FF0000"/>
                </a:solidFill>
              </a:rPr>
              <a:t>«  »</a:t>
            </a:r>
          </a:p>
          <a:p>
            <a:pPr marL="0" indent="0" algn="just">
              <a:buNone/>
            </a:pPr>
            <a:r>
              <a:rPr lang="fr-FR" sz="2400" i="1" dirty="0"/>
              <a:t>Ils servent à annoncer </a:t>
            </a:r>
            <a:r>
              <a:rPr lang="fr-FR" sz="2400" i="1" dirty="0" smtClean="0"/>
              <a:t>le début et la fin d’un dialogue.</a:t>
            </a:r>
            <a:endParaRPr lang="fr-FR" sz="2400" i="1" dirty="0"/>
          </a:p>
          <a:p>
            <a:pPr marL="0" lvl="0" indent="0" algn="just">
              <a:buNone/>
            </a:pPr>
            <a:r>
              <a:rPr lang="fr-FR" sz="2400" i="1" dirty="0" smtClean="0">
                <a:solidFill>
                  <a:srgbClr val="00B050"/>
                </a:solidFill>
              </a:rPr>
              <a:t>Exemple</a:t>
            </a:r>
            <a:r>
              <a:rPr lang="fr-FR" sz="2400" i="1" dirty="0" smtClean="0">
                <a:solidFill>
                  <a:prstClr val="black"/>
                </a:solidFill>
              </a:rPr>
              <a:t> </a:t>
            </a:r>
            <a:r>
              <a:rPr lang="fr-FR" sz="2400" i="1" dirty="0">
                <a:solidFill>
                  <a:prstClr val="black"/>
                </a:solidFill>
              </a:rPr>
              <a:t>: </a:t>
            </a:r>
            <a:r>
              <a:rPr lang="fr-FR" sz="2400" i="1" dirty="0" smtClean="0">
                <a:solidFill>
                  <a:prstClr val="black"/>
                </a:solidFill>
              </a:rPr>
              <a:t>Le serveur arrive et demande :</a:t>
            </a:r>
          </a:p>
          <a:p>
            <a:pPr marL="0" lvl="0" indent="0" algn="just">
              <a:buNone/>
            </a:pPr>
            <a:r>
              <a:rPr lang="fr-FR" sz="2400" i="1" dirty="0" smtClean="0">
                <a:solidFill>
                  <a:srgbClr val="FF0000"/>
                </a:solidFill>
              </a:rPr>
              <a:t>«</a:t>
            </a:r>
            <a:r>
              <a:rPr lang="fr-FR" sz="2400" i="1" dirty="0" smtClean="0">
                <a:solidFill>
                  <a:prstClr val="black"/>
                </a:solidFill>
              </a:rPr>
              <a:t> Que voulez-vous boire ?</a:t>
            </a:r>
          </a:p>
          <a:p>
            <a:pPr marL="0" lvl="0" indent="0" algn="just">
              <a:buNone/>
            </a:pPr>
            <a:r>
              <a:rPr lang="fr-FR" sz="2400" i="1" dirty="0" smtClean="0">
                <a:solidFill>
                  <a:prstClr val="black"/>
                </a:solidFill>
              </a:rPr>
              <a:t>- Un verre d’eau gazeuse, s’il-vous-plaît ? </a:t>
            </a:r>
            <a:r>
              <a:rPr lang="fr-FR" sz="2400" i="1" dirty="0" smtClean="0">
                <a:solidFill>
                  <a:srgbClr val="FF0000"/>
                </a:solidFill>
              </a:rPr>
              <a:t>»</a:t>
            </a:r>
            <a:endParaRPr lang="fr-FR" sz="2400" i="1" dirty="0">
              <a:solidFill>
                <a:srgbClr val="FF0000"/>
              </a:solidFill>
            </a:endParaRPr>
          </a:p>
          <a:p>
            <a:pPr algn="just">
              <a:buFontTx/>
              <a:buChar char="-"/>
            </a:pP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98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La ponctuation en milieu ou début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853136"/>
          </a:xfrm>
        </p:spPr>
        <p:txBody>
          <a:bodyPr>
            <a:normAutofit fontScale="92500" lnSpcReduction="20000"/>
          </a:bodyPr>
          <a:lstStyle/>
          <a:p>
            <a:pPr algn="just">
              <a:buFontTx/>
              <a:buChar char="-"/>
            </a:pPr>
            <a:r>
              <a:rPr lang="fr-FR" sz="2800" dirty="0" smtClean="0"/>
              <a:t>Les tirets </a:t>
            </a:r>
            <a:r>
              <a:rPr lang="fr-FR" sz="2800" dirty="0" smtClean="0">
                <a:solidFill>
                  <a:srgbClr val="FF0000"/>
                </a:solidFill>
              </a:rPr>
              <a:t>-</a:t>
            </a:r>
          </a:p>
          <a:p>
            <a:pPr marL="0" indent="0" algn="just">
              <a:buNone/>
            </a:pPr>
            <a:r>
              <a:rPr lang="fr-FR" sz="2400" i="1" dirty="0" smtClean="0"/>
              <a:t>Ils </a:t>
            </a:r>
            <a:r>
              <a:rPr lang="fr-FR" sz="2400" i="1" dirty="0"/>
              <a:t>annoncent les différents éléments d'une liste ou indique un changement de la personne qui s'exprime dans un dialogue</a:t>
            </a:r>
            <a:r>
              <a:rPr lang="fr-FR" sz="2400" i="1" dirty="0" smtClean="0"/>
              <a:t>.</a:t>
            </a:r>
          </a:p>
          <a:p>
            <a:pPr marL="0" indent="0" algn="just">
              <a:buNone/>
            </a:pPr>
            <a:r>
              <a:rPr lang="fr-FR" sz="2400" i="1" dirty="0" smtClean="0">
                <a:solidFill>
                  <a:srgbClr val="00B050"/>
                </a:solidFill>
              </a:rPr>
              <a:t>Exemple</a:t>
            </a:r>
            <a:r>
              <a:rPr lang="fr-FR" sz="2400" i="1" dirty="0" smtClean="0"/>
              <a:t> : </a:t>
            </a:r>
          </a:p>
          <a:p>
            <a:pPr marL="0" lvl="0" indent="0" algn="just">
              <a:buNone/>
            </a:pPr>
            <a:r>
              <a:rPr lang="fr-FR" sz="2400" i="1" dirty="0">
                <a:solidFill>
                  <a:prstClr val="black"/>
                </a:solidFill>
              </a:rPr>
              <a:t>Le serveur arrive et demande :</a:t>
            </a:r>
          </a:p>
          <a:p>
            <a:pPr marL="0" lvl="0" indent="0" algn="just">
              <a:buNone/>
            </a:pPr>
            <a:r>
              <a:rPr lang="fr-FR" sz="2400" i="1" dirty="0"/>
              <a:t>«</a:t>
            </a:r>
            <a:r>
              <a:rPr lang="fr-FR" sz="2400" i="1" dirty="0">
                <a:solidFill>
                  <a:prstClr val="black"/>
                </a:solidFill>
              </a:rPr>
              <a:t> Que voulez-vous boire </a:t>
            </a:r>
            <a:r>
              <a:rPr lang="fr-FR" sz="2400" i="1" dirty="0" smtClean="0">
                <a:solidFill>
                  <a:prstClr val="black"/>
                </a:solidFill>
              </a:rPr>
              <a:t>?</a:t>
            </a:r>
          </a:p>
          <a:p>
            <a:pPr marL="0" lvl="0" indent="0" algn="just">
              <a:buNone/>
            </a:pPr>
            <a:r>
              <a:rPr lang="fr-FR" sz="2400" i="1" dirty="0" smtClean="0">
                <a:solidFill>
                  <a:srgbClr val="FF0000"/>
                </a:solidFill>
              </a:rPr>
              <a:t>-</a:t>
            </a:r>
            <a:r>
              <a:rPr lang="fr-FR" sz="2400" i="1" dirty="0" smtClean="0">
                <a:solidFill>
                  <a:prstClr val="black"/>
                </a:solidFill>
              </a:rPr>
              <a:t> Un </a:t>
            </a:r>
            <a:r>
              <a:rPr lang="fr-FR" sz="2400" i="1" dirty="0">
                <a:solidFill>
                  <a:prstClr val="black"/>
                </a:solidFill>
              </a:rPr>
              <a:t>verre d’eau gazeuse, s’il-vous-plaît </a:t>
            </a:r>
            <a:r>
              <a:rPr lang="fr-FR" sz="2400" i="1" dirty="0" smtClean="0">
                <a:solidFill>
                  <a:prstClr val="black"/>
                </a:solidFill>
              </a:rPr>
              <a:t>?</a:t>
            </a:r>
          </a:p>
          <a:p>
            <a:pPr marL="0" lvl="0" indent="0" algn="just">
              <a:buNone/>
            </a:pPr>
            <a:r>
              <a:rPr lang="fr-FR" sz="2400" i="1" dirty="0" smtClean="0">
                <a:solidFill>
                  <a:srgbClr val="FF0000"/>
                </a:solidFill>
              </a:rPr>
              <a:t>-</a:t>
            </a:r>
            <a:r>
              <a:rPr lang="fr-FR" sz="2400" i="1" dirty="0" smtClean="0">
                <a:solidFill>
                  <a:prstClr val="black"/>
                </a:solidFill>
              </a:rPr>
              <a:t> Et vous Madame ?</a:t>
            </a:r>
          </a:p>
          <a:p>
            <a:pPr marL="0" lvl="0" indent="0" algn="just">
              <a:buNone/>
            </a:pPr>
            <a:r>
              <a:rPr lang="fr-FR" sz="2400" i="1" dirty="0" smtClean="0">
                <a:solidFill>
                  <a:srgbClr val="FF0000"/>
                </a:solidFill>
              </a:rPr>
              <a:t>-</a:t>
            </a:r>
            <a:r>
              <a:rPr lang="fr-FR" sz="2400" i="1" dirty="0" smtClean="0">
                <a:solidFill>
                  <a:prstClr val="black"/>
                </a:solidFill>
              </a:rPr>
              <a:t> La même chose, merci</a:t>
            </a:r>
            <a:r>
              <a:rPr lang="fr-FR" sz="2400" i="1" dirty="0">
                <a:solidFill>
                  <a:prstClr val="black"/>
                </a:solidFill>
              </a:rPr>
              <a:t> </a:t>
            </a:r>
            <a:r>
              <a:rPr lang="fr-FR" sz="2400" i="1" dirty="0"/>
              <a:t>»</a:t>
            </a:r>
          </a:p>
          <a:p>
            <a:pPr marL="0" indent="0" algn="just">
              <a:buNone/>
            </a:pPr>
            <a:endParaRPr lang="fr-FR" sz="2400" i="1" dirty="0"/>
          </a:p>
          <a:p>
            <a:pPr algn="just">
              <a:buFontTx/>
              <a:buChar char="-"/>
            </a:pPr>
            <a:r>
              <a:rPr lang="fr-FR" sz="2800" dirty="0" smtClean="0"/>
              <a:t>Les parenthèses </a:t>
            </a:r>
            <a:r>
              <a:rPr lang="fr-FR" sz="2800" dirty="0" smtClean="0">
                <a:solidFill>
                  <a:srgbClr val="FF0000"/>
                </a:solidFill>
              </a:rPr>
              <a:t>( )</a:t>
            </a:r>
          </a:p>
          <a:p>
            <a:pPr marL="0" indent="0" algn="just">
              <a:buNone/>
            </a:pPr>
            <a:r>
              <a:rPr lang="fr-FR" sz="2400" i="1" dirty="0" smtClean="0"/>
              <a:t>Elles </a:t>
            </a:r>
            <a:r>
              <a:rPr lang="fr-FR" sz="2400" i="1" dirty="0"/>
              <a:t>servent à </a:t>
            </a:r>
            <a:r>
              <a:rPr lang="fr-FR" sz="2400" i="1" dirty="0" smtClean="0"/>
              <a:t>donner des précisions.</a:t>
            </a:r>
            <a:endParaRPr lang="fr-FR" sz="2400" i="1" dirty="0"/>
          </a:p>
          <a:p>
            <a:pPr marL="0" lvl="0" indent="0" algn="just">
              <a:buNone/>
            </a:pPr>
            <a:r>
              <a:rPr lang="fr-FR" sz="2400" i="1" dirty="0" smtClean="0">
                <a:solidFill>
                  <a:srgbClr val="00B050"/>
                </a:solidFill>
              </a:rPr>
              <a:t>Exemple</a:t>
            </a:r>
            <a:r>
              <a:rPr lang="fr-FR" sz="2400" i="1" dirty="0" smtClean="0">
                <a:solidFill>
                  <a:prstClr val="black"/>
                </a:solidFill>
              </a:rPr>
              <a:t> </a:t>
            </a:r>
            <a:r>
              <a:rPr lang="fr-FR" sz="2400" i="1" dirty="0">
                <a:solidFill>
                  <a:prstClr val="black"/>
                </a:solidFill>
              </a:rPr>
              <a:t>: </a:t>
            </a:r>
            <a:r>
              <a:rPr lang="fr-FR" sz="2400" i="1" dirty="0" smtClean="0">
                <a:solidFill>
                  <a:prstClr val="black"/>
                </a:solidFill>
              </a:rPr>
              <a:t>Le chien (un labrador) aboie dès qu’il voit la factrice.</a:t>
            </a:r>
            <a:endParaRPr lang="fr-FR" sz="2400" i="1" dirty="0">
              <a:solidFill>
                <a:srgbClr val="FF0000"/>
              </a:solidFill>
            </a:endParaRPr>
          </a:p>
          <a:p>
            <a:pPr algn="just">
              <a:buFontTx/>
              <a:buChar char="-"/>
            </a:pP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56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24862"/>
            <a:ext cx="8229600" cy="56720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2400" i="1" dirty="0"/>
          </a:p>
          <a:p>
            <a:pPr marL="0" indent="0" algn="just">
              <a:buNone/>
            </a:pPr>
            <a:endParaRPr lang="fr-FR" sz="2400" i="1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57200" y="274638"/>
            <a:ext cx="7931224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rgbClr val="C00000"/>
                </a:solidFill>
              </a:rPr>
              <a:t>Je m’entraîne…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1412775"/>
            <a:ext cx="78488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L’homme resta un moment sans parler Puis il dit brusquement</a:t>
            </a:r>
          </a:p>
          <a:p>
            <a:pPr algn="just"/>
            <a:r>
              <a:rPr lang="fr-FR" sz="2400" dirty="0" smtClean="0"/>
              <a:t>Tu n’as donc pas de mère</a:t>
            </a:r>
          </a:p>
          <a:p>
            <a:pPr algn="just"/>
            <a:r>
              <a:rPr lang="fr-FR" sz="2400" dirty="0" smtClean="0"/>
              <a:t>Non </a:t>
            </a:r>
          </a:p>
          <a:p>
            <a:pPr algn="just"/>
            <a:r>
              <a:rPr lang="fr-FR" sz="2400" dirty="0" smtClean="0"/>
              <a:t>Quel âge as-tu</a:t>
            </a:r>
          </a:p>
          <a:p>
            <a:pPr algn="just"/>
            <a:r>
              <a:rPr lang="fr-FR" sz="2400" dirty="0" smtClean="0"/>
              <a:t>J’ai huit ans monsieur</a:t>
            </a:r>
          </a:p>
          <a:p>
            <a:pPr algn="just"/>
            <a:r>
              <a:rPr lang="fr-FR" sz="2400" dirty="0" smtClean="0"/>
              <a:t>Il partit dans une échoppe sortit cent sous et acheta plusieurs choses des pulls deux robes des sabots et un bonnet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61197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24862"/>
            <a:ext cx="8229600" cy="56720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2400" i="1" dirty="0"/>
          </a:p>
          <a:p>
            <a:pPr marL="0" indent="0" algn="just">
              <a:buNone/>
            </a:pPr>
            <a:endParaRPr lang="fr-FR" sz="2400" i="1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57200" y="274638"/>
            <a:ext cx="7931224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rgbClr val="C00000"/>
                </a:solidFill>
              </a:rPr>
              <a:t>Je m’entraîne…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1412775"/>
            <a:ext cx="78488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L’homme resta un moment sans parler</a:t>
            </a:r>
            <a:r>
              <a:rPr lang="fr-FR" sz="2400" dirty="0" smtClean="0">
                <a:solidFill>
                  <a:srgbClr val="FF0000"/>
                </a:solidFill>
              </a:rPr>
              <a:t>.</a:t>
            </a:r>
            <a:r>
              <a:rPr lang="fr-FR" sz="2400" dirty="0"/>
              <a:t> </a:t>
            </a:r>
            <a:r>
              <a:rPr lang="fr-FR" sz="2400" dirty="0" smtClean="0"/>
              <a:t>Puis il dit brusquement</a:t>
            </a:r>
          </a:p>
          <a:p>
            <a:pPr algn="just"/>
            <a:r>
              <a:rPr lang="fr-FR" sz="2400" dirty="0" smtClean="0"/>
              <a:t>Tu n’as donc pas de mère</a:t>
            </a:r>
          </a:p>
          <a:p>
            <a:pPr algn="just"/>
            <a:r>
              <a:rPr lang="fr-FR" sz="2400" dirty="0" smtClean="0"/>
              <a:t>Non </a:t>
            </a:r>
          </a:p>
          <a:p>
            <a:pPr algn="just"/>
            <a:r>
              <a:rPr lang="fr-FR" sz="2400" dirty="0" smtClean="0"/>
              <a:t>Quel âge as-tu</a:t>
            </a:r>
          </a:p>
          <a:p>
            <a:pPr algn="just"/>
            <a:r>
              <a:rPr lang="fr-FR" sz="2400" dirty="0" smtClean="0"/>
              <a:t>J’ai huit ans monsieur</a:t>
            </a:r>
          </a:p>
          <a:p>
            <a:pPr algn="just"/>
            <a:r>
              <a:rPr lang="fr-FR" sz="2400" dirty="0" smtClean="0"/>
              <a:t>Il partit dans une échoppe sortit cent sous et acheta plusieurs choses des pulls deux robes des sabots et un bonnet</a:t>
            </a:r>
          </a:p>
          <a:p>
            <a:pPr algn="just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97573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sz="3600" b="1" dirty="0" smtClean="0">
                <a:solidFill>
                  <a:srgbClr val="FFFF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grammaire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 </a:t>
            </a:r>
            <a:b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apprendre à </a:t>
            </a:r>
            <a:r>
              <a:rPr lang="fr-FR" sz="3600" b="1" dirty="0" smtClean="0">
                <a:solidFill>
                  <a:srgbClr val="FF0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connaître et à utiliser la ponctuation.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/>
            </a:r>
            <a:b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24862"/>
            <a:ext cx="8229600" cy="56720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2400" i="1" dirty="0"/>
          </a:p>
          <a:p>
            <a:pPr marL="0" indent="0" algn="just">
              <a:buNone/>
            </a:pPr>
            <a:endParaRPr lang="fr-FR" sz="2400" i="1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57200" y="274638"/>
            <a:ext cx="7931224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rgbClr val="C00000"/>
                </a:solidFill>
              </a:rPr>
              <a:t>Je m’entraîne…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1412775"/>
            <a:ext cx="78488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L’homme resta un moment sans parler</a:t>
            </a:r>
            <a:r>
              <a:rPr lang="fr-FR" sz="2400" dirty="0" smtClean="0">
                <a:solidFill>
                  <a:srgbClr val="FF0000"/>
                </a:solidFill>
              </a:rPr>
              <a:t>.</a:t>
            </a:r>
            <a:r>
              <a:rPr lang="fr-FR" sz="2400" dirty="0"/>
              <a:t> </a:t>
            </a:r>
            <a:r>
              <a:rPr lang="fr-FR" sz="2400" dirty="0" smtClean="0"/>
              <a:t>Puis il dit brusquement </a:t>
            </a:r>
            <a:r>
              <a:rPr lang="fr-FR" sz="2400" dirty="0" smtClean="0">
                <a:solidFill>
                  <a:srgbClr val="FF0000"/>
                </a:solidFill>
              </a:rPr>
              <a:t>:</a:t>
            </a:r>
          </a:p>
          <a:p>
            <a:pPr algn="just"/>
            <a:r>
              <a:rPr lang="fr-FR" sz="2400" dirty="0" smtClean="0">
                <a:solidFill>
                  <a:srgbClr val="FF0000"/>
                </a:solidFill>
              </a:rPr>
              <a:t>«</a:t>
            </a:r>
            <a:r>
              <a:rPr lang="fr-FR" sz="2400" dirty="0" smtClean="0"/>
              <a:t> Tu n’as donc pas de mère</a:t>
            </a:r>
          </a:p>
          <a:p>
            <a:pPr algn="just"/>
            <a:r>
              <a:rPr lang="fr-FR" sz="2400" dirty="0" smtClean="0"/>
              <a:t>Non </a:t>
            </a:r>
          </a:p>
          <a:p>
            <a:pPr algn="just"/>
            <a:r>
              <a:rPr lang="fr-FR" sz="2400" dirty="0" smtClean="0"/>
              <a:t>Quel âge as-tu</a:t>
            </a:r>
          </a:p>
          <a:p>
            <a:pPr algn="just"/>
            <a:r>
              <a:rPr lang="fr-FR" sz="2400" dirty="0" smtClean="0"/>
              <a:t>J’ai huit ans monsieur</a:t>
            </a:r>
          </a:p>
          <a:p>
            <a:pPr algn="just"/>
            <a:r>
              <a:rPr lang="fr-FR" sz="2400" dirty="0" smtClean="0"/>
              <a:t>Il partit dans une échoppe sortit cent sous et acheta plusieurs choses des pulls deux robes des sabots et un bonnet</a:t>
            </a:r>
          </a:p>
          <a:p>
            <a:pPr algn="just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98620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24862"/>
            <a:ext cx="8229600" cy="56720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2400" i="1" dirty="0"/>
          </a:p>
          <a:p>
            <a:pPr marL="0" indent="0" algn="just">
              <a:buNone/>
            </a:pPr>
            <a:endParaRPr lang="fr-FR" sz="2400" i="1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57200" y="274638"/>
            <a:ext cx="7931224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rgbClr val="C00000"/>
                </a:solidFill>
              </a:rPr>
              <a:t>Je m’entraîne…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1412775"/>
            <a:ext cx="78488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L’homme resta un moment sans parler</a:t>
            </a:r>
            <a:r>
              <a:rPr lang="fr-FR" sz="2400" dirty="0" smtClean="0">
                <a:solidFill>
                  <a:srgbClr val="FF0000"/>
                </a:solidFill>
              </a:rPr>
              <a:t>.</a:t>
            </a:r>
            <a:r>
              <a:rPr lang="fr-FR" sz="2400" dirty="0"/>
              <a:t> </a:t>
            </a:r>
            <a:r>
              <a:rPr lang="fr-FR" sz="2400" dirty="0" smtClean="0"/>
              <a:t>Puis il dit brusquement </a:t>
            </a:r>
            <a:r>
              <a:rPr lang="fr-FR" sz="2400" dirty="0" smtClean="0">
                <a:solidFill>
                  <a:srgbClr val="FF0000"/>
                </a:solidFill>
              </a:rPr>
              <a:t>:</a:t>
            </a:r>
          </a:p>
          <a:p>
            <a:pPr algn="just"/>
            <a:r>
              <a:rPr lang="fr-FR" sz="2400" dirty="0" smtClean="0">
                <a:solidFill>
                  <a:srgbClr val="FF0000"/>
                </a:solidFill>
              </a:rPr>
              <a:t>«</a:t>
            </a:r>
            <a:r>
              <a:rPr lang="fr-FR" sz="2400" dirty="0" smtClean="0"/>
              <a:t> Tu n’as donc pas de mère </a:t>
            </a:r>
            <a:r>
              <a:rPr lang="fr-FR" sz="2400" dirty="0" smtClean="0">
                <a:solidFill>
                  <a:srgbClr val="FF0000"/>
                </a:solidFill>
              </a:rPr>
              <a:t>?</a:t>
            </a:r>
          </a:p>
          <a:p>
            <a:pPr algn="just"/>
            <a:r>
              <a:rPr lang="fr-FR" sz="2400" dirty="0" smtClean="0"/>
              <a:t>Non </a:t>
            </a:r>
          </a:p>
          <a:p>
            <a:pPr algn="just"/>
            <a:r>
              <a:rPr lang="fr-FR" sz="2400" dirty="0" smtClean="0"/>
              <a:t>Quel âge as-tu</a:t>
            </a:r>
          </a:p>
          <a:p>
            <a:pPr algn="just"/>
            <a:r>
              <a:rPr lang="fr-FR" sz="2400" dirty="0" smtClean="0"/>
              <a:t>J’ai huit ans monsieur</a:t>
            </a:r>
          </a:p>
          <a:p>
            <a:pPr algn="just"/>
            <a:r>
              <a:rPr lang="fr-FR" sz="2400" dirty="0" smtClean="0"/>
              <a:t>Il partit dans une échoppe sortit cent sous et acheta plusieurs choses des pulls deux robes des sabots et un bonnet</a:t>
            </a:r>
          </a:p>
          <a:p>
            <a:pPr algn="just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03814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24862"/>
            <a:ext cx="8229600" cy="56720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2400" i="1" dirty="0"/>
          </a:p>
          <a:p>
            <a:pPr marL="0" indent="0" algn="just">
              <a:buNone/>
            </a:pPr>
            <a:endParaRPr lang="fr-FR" sz="2400" i="1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57200" y="274638"/>
            <a:ext cx="7931224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rgbClr val="C00000"/>
                </a:solidFill>
              </a:rPr>
              <a:t>Je m’entraîne…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1412775"/>
            <a:ext cx="78488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L’homme resta un moment sans parler</a:t>
            </a:r>
            <a:r>
              <a:rPr lang="fr-FR" sz="2400" dirty="0" smtClean="0">
                <a:solidFill>
                  <a:srgbClr val="FF0000"/>
                </a:solidFill>
              </a:rPr>
              <a:t>.</a:t>
            </a:r>
            <a:r>
              <a:rPr lang="fr-FR" sz="2400" dirty="0"/>
              <a:t> </a:t>
            </a:r>
            <a:r>
              <a:rPr lang="fr-FR" sz="2400" dirty="0" smtClean="0"/>
              <a:t>Puis il dit brusquement </a:t>
            </a:r>
            <a:r>
              <a:rPr lang="fr-FR" sz="2400" dirty="0" smtClean="0">
                <a:solidFill>
                  <a:srgbClr val="FF0000"/>
                </a:solidFill>
              </a:rPr>
              <a:t>:</a:t>
            </a:r>
          </a:p>
          <a:p>
            <a:pPr algn="just"/>
            <a:r>
              <a:rPr lang="fr-FR" sz="2400" dirty="0" smtClean="0">
                <a:solidFill>
                  <a:srgbClr val="FF0000"/>
                </a:solidFill>
              </a:rPr>
              <a:t>«</a:t>
            </a:r>
            <a:r>
              <a:rPr lang="fr-FR" sz="2400" dirty="0" smtClean="0"/>
              <a:t> Tu n’as donc pas de mère </a:t>
            </a:r>
            <a:r>
              <a:rPr lang="fr-FR" sz="2400" dirty="0" smtClean="0">
                <a:solidFill>
                  <a:srgbClr val="FF0000"/>
                </a:solidFill>
              </a:rPr>
              <a:t>?</a:t>
            </a:r>
          </a:p>
          <a:p>
            <a:pPr algn="just"/>
            <a:r>
              <a:rPr lang="fr-FR" sz="2400" dirty="0" smtClean="0">
                <a:solidFill>
                  <a:srgbClr val="FF0000"/>
                </a:solidFill>
              </a:rPr>
              <a:t>-</a:t>
            </a:r>
            <a:r>
              <a:rPr lang="fr-FR" sz="2400" dirty="0" smtClean="0"/>
              <a:t> Non</a:t>
            </a:r>
            <a:r>
              <a:rPr lang="fr-FR" sz="2400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fr-FR" sz="2400" dirty="0" smtClean="0"/>
              <a:t>Quel âge as-tu</a:t>
            </a:r>
          </a:p>
          <a:p>
            <a:pPr algn="just"/>
            <a:r>
              <a:rPr lang="fr-FR" sz="2400" dirty="0" smtClean="0"/>
              <a:t>J’ai huit ans monsieur</a:t>
            </a:r>
          </a:p>
          <a:p>
            <a:pPr algn="just"/>
            <a:r>
              <a:rPr lang="fr-FR" sz="2400" dirty="0" smtClean="0"/>
              <a:t>Il partit dans une échoppe sortit cent sous et acheta plusieurs choses des pulls deux robes des sabots et un bonnet</a:t>
            </a:r>
          </a:p>
          <a:p>
            <a:pPr algn="just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50397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24862"/>
            <a:ext cx="8229600" cy="56720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2400" i="1" dirty="0"/>
          </a:p>
          <a:p>
            <a:pPr marL="0" indent="0" algn="just">
              <a:buNone/>
            </a:pPr>
            <a:endParaRPr lang="fr-FR" sz="2400" i="1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57200" y="274638"/>
            <a:ext cx="7931224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rgbClr val="C00000"/>
                </a:solidFill>
              </a:rPr>
              <a:t>Je m’entraîne…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1412775"/>
            <a:ext cx="78488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L’homme resta un moment sans parler</a:t>
            </a:r>
            <a:r>
              <a:rPr lang="fr-FR" sz="2400" dirty="0" smtClean="0">
                <a:solidFill>
                  <a:srgbClr val="FF0000"/>
                </a:solidFill>
              </a:rPr>
              <a:t>.</a:t>
            </a:r>
            <a:r>
              <a:rPr lang="fr-FR" sz="2400" dirty="0"/>
              <a:t> </a:t>
            </a:r>
            <a:r>
              <a:rPr lang="fr-FR" sz="2400" dirty="0" smtClean="0"/>
              <a:t>Puis il dit brusquement </a:t>
            </a:r>
            <a:r>
              <a:rPr lang="fr-FR" sz="2400" dirty="0" smtClean="0">
                <a:solidFill>
                  <a:srgbClr val="FF0000"/>
                </a:solidFill>
              </a:rPr>
              <a:t>:</a:t>
            </a:r>
          </a:p>
          <a:p>
            <a:pPr algn="just"/>
            <a:r>
              <a:rPr lang="fr-FR" sz="2400" dirty="0" smtClean="0">
                <a:solidFill>
                  <a:srgbClr val="FF0000"/>
                </a:solidFill>
              </a:rPr>
              <a:t>«</a:t>
            </a:r>
            <a:r>
              <a:rPr lang="fr-FR" sz="2400" dirty="0" smtClean="0"/>
              <a:t> Tu n’as donc pas de mère </a:t>
            </a:r>
            <a:r>
              <a:rPr lang="fr-FR" sz="2400" dirty="0" smtClean="0">
                <a:solidFill>
                  <a:srgbClr val="FF0000"/>
                </a:solidFill>
              </a:rPr>
              <a:t>?</a:t>
            </a:r>
          </a:p>
          <a:p>
            <a:pPr algn="just"/>
            <a:r>
              <a:rPr lang="fr-FR" sz="2400" dirty="0" smtClean="0">
                <a:solidFill>
                  <a:srgbClr val="FF0000"/>
                </a:solidFill>
              </a:rPr>
              <a:t>-</a:t>
            </a:r>
            <a:r>
              <a:rPr lang="fr-FR" sz="2400" dirty="0" smtClean="0"/>
              <a:t> Non</a:t>
            </a:r>
            <a:r>
              <a:rPr lang="fr-FR" sz="2400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fr-FR" sz="2400" dirty="0" smtClean="0">
                <a:solidFill>
                  <a:srgbClr val="FF0000"/>
                </a:solidFill>
              </a:rPr>
              <a:t>- </a:t>
            </a:r>
            <a:r>
              <a:rPr lang="fr-FR" sz="2400" dirty="0" smtClean="0"/>
              <a:t>Quel âge as-tu </a:t>
            </a:r>
            <a:r>
              <a:rPr lang="fr-FR" sz="2400" dirty="0" smtClean="0">
                <a:solidFill>
                  <a:srgbClr val="FF0000"/>
                </a:solidFill>
              </a:rPr>
              <a:t>?</a:t>
            </a:r>
          </a:p>
          <a:p>
            <a:pPr algn="just"/>
            <a:r>
              <a:rPr lang="fr-FR" sz="2400" dirty="0" smtClean="0">
                <a:solidFill>
                  <a:srgbClr val="FF0000"/>
                </a:solidFill>
              </a:rPr>
              <a:t>- </a:t>
            </a:r>
            <a:r>
              <a:rPr lang="fr-FR" sz="2400" dirty="0" smtClean="0"/>
              <a:t>J’ai huit ans monsieur</a:t>
            </a:r>
            <a:r>
              <a:rPr lang="fr-FR" sz="2400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fr-FR" sz="2400" dirty="0" smtClean="0"/>
              <a:t>Il partit dans une échoppe sortit cent sous et acheta plusieurs choses des pulls deux robes des sabots et un bonnet</a:t>
            </a:r>
          </a:p>
          <a:p>
            <a:pPr algn="just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4763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24862"/>
            <a:ext cx="8229600" cy="56720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2400" i="1" dirty="0"/>
          </a:p>
          <a:p>
            <a:pPr marL="0" indent="0" algn="just">
              <a:buNone/>
            </a:pPr>
            <a:endParaRPr lang="fr-FR" sz="2400" i="1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57200" y="274638"/>
            <a:ext cx="7931224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rgbClr val="C00000"/>
                </a:solidFill>
              </a:rPr>
              <a:t>Je m’entraîne…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1412775"/>
            <a:ext cx="78488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L’homme resta un moment sans parler</a:t>
            </a:r>
            <a:r>
              <a:rPr lang="fr-FR" sz="2400" dirty="0" smtClean="0">
                <a:solidFill>
                  <a:srgbClr val="FF0000"/>
                </a:solidFill>
              </a:rPr>
              <a:t>.</a:t>
            </a:r>
            <a:r>
              <a:rPr lang="fr-FR" sz="2400" dirty="0"/>
              <a:t> </a:t>
            </a:r>
            <a:r>
              <a:rPr lang="fr-FR" sz="2400" dirty="0" smtClean="0"/>
              <a:t>Puis il dit brusquement </a:t>
            </a:r>
            <a:r>
              <a:rPr lang="fr-FR" sz="2400" dirty="0" smtClean="0">
                <a:solidFill>
                  <a:srgbClr val="FF0000"/>
                </a:solidFill>
              </a:rPr>
              <a:t>:</a:t>
            </a:r>
          </a:p>
          <a:p>
            <a:pPr algn="just"/>
            <a:r>
              <a:rPr lang="fr-FR" sz="2400" dirty="0" smtClean="0">
                <a:solidFill>
                  <a:srgbClr val="FF0000"/>
                </a:solidFill>
              </a:rPr>
              <a:t>«</a:t>
            </a:r>
            <a:r>
              <a:rPr lang="fr-FR" sz="2400" dirty="0" smtClean="0"/>
              <a:t> Tu n’as donc pas de mère </a:t>
            </a:r>
            <a:r>
              <a:rPr lang="fr-FR" sz="2400" dirty="0" smtClean="0">
                <a:solidFill>
                  <a:srgbClr val="FF0000"/>
                </a:solidFill>
              </a:rPr>
              <a:t>?</a:t>
            </a:r>
          </a:p>
          <a:p>
            <a:pPr algn="just"/>
            <a:r>
              <a:rPr lang="fr-FR" sz="2400" dirty="0" smtClean="0">
                <a:solidFill>
                  <a:srgbClr val="FF0000"/>
                </a:solidFill>
              </a:rPr>
              <a:t>-</a:t>
            </a:r>
            <a:r>
              <a:rPr lang="fr-FR" sz="2400" dirty="0" smtClean="0"/>
              <a:t> Non</a:t>
            </a:r>
            <a:r>
              <a:rPr lang="fr-FR" sz="2400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fr-FR" sz="2400" dirty="0" smtClean="0">
                <a:solidFill>
                  <a:srgbClr val="FF0000"/>
                </a:solidFill>
              </a:rPr>
              <a:t>- </a:t>
            </a:r>
            <a:r>
              <a:rPr lang="fr-FR" sz="2400" dirty="0" smtClean="0"/>
              <a:t>Quel âge as-tu </a:t>
            </a:r>
            <a:r>
              <a:rPr lang="fr-FR" sz="2400" dirty="0" smtClean="0">
                <a:solidFill>
                  <a:srgbClr val="FF0000"/>
                </a:solidFill>
              </a:rPr>
              <a:t>?</a:t>
            </a:r>
          </a:p>
          <a:p>
            <a:pPr algn="just"/>
            <a:r>
              <a:rPr lang="fr-FR" sz="2400" dirty="0" smtClean="0">
                <a:solidFill>
                  <a:srgbClr val="FF0000"/>
                </a:solidFill>
              </a:rPr>
              <a:t>- </a:t>
            </a:r>
            <a:r>
              <a:rPr lang="fr-FR" sz="2400" dirty="0" smtClean="0"/>
              <a:t>J’ai huit ans monsieur</a:t>
            </a:r>
            <a:r>
              <a:rPr lang="fr-FR" sz="2400" dirty="0" smtClean="0">
                <a:solidFill>
                  <a:srgbClr val="FF0000"/>
                </a:solidFill>
              </a:rPr>
              <a:t>. »</a:t>
            </a:r>
          </a:p>
          <a:p>
            <a:pPr algn="just"/>
            <a:r>
              <a:rPr lang="fr-FR" sz="2400" dirty="0" smtClean="0"/>
              <a:t>Il partit dans une échoppe sortit cent sous et acheta plusieurs choses des pulls deux robes des sabots et un bonnet</a:t>
            </a:r>
          </a:p>
          <a:p>
            <a:pPr algn="just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5019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24862"/>
            <a:ext cx="8229600" cy="56720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2400" i="1" dirty="0"/>
          </a:p>
          <a:p>
            <a:pPr marL="0" indent="0" algn="just">
              <a:buNone/>
            </a:pPr>
            <a:endParaRPr lang="fr-FR" sz="2400" i="1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57200" y="274638"/>
            <a:ext cx="7931224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rgbClr val="C00000"/>
                </a:solidFill>
              </a:rPr>
              <a:t>Je m’entraîne…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1412775"/>
            <a:ext cx="78488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L’homme resta un moment sans parler</a:t>
            </a:r>
            <a:r>
              <a:rPr lang="fr-FR" sz="2400" dirty="0" smtClean="0">
                <a:solidFill>
                  <a:srgbClr val="FF0000"/>
                </a:solidFill>
              </a:rPr>
              <a:t>.</a:t>
            </a:r>
            <a:r>
              <a:rPr lang="fr-FR" sz="2400" dirty="0"/>
              <a:t> </a:t>
            </a:r>
            <a:r>
              <a:rPr lang="fr-FR" sz="2400" dirty="0" smtClean="0"/>
              <a:t>Puis il dit brusquement </a:t>
            </a:r>
            <a:r>
              <a:rPr lang="fr-FR" sz="2400" dirty="0" smtClean="0">
                <a:solidFill>
                  <a:srgbClr val="FF0000"/>
                </a:solidFill>
              </a:rPr>
              <a:t>:</a:t>
            </a:r>
          </a:p>
          <a:p>
            <a:pPr algn="just"/>
            <a:r>
              <a:rPr lang="fr-FR" sz="2400" dirty="0" smtClean="0">
                <a:solidFill>
                  <a:srgbClr val="FF0000"/>
                </a:solidFill>
              </a:rPr>
              <a:t>«</a:t>
            </a:r>
            <a:r>
              <a:rPr lang="fr-FR" sz="2400" dirty="0" smtClean="0"/>
              <a:t> Tu n’as donc pas de mère </a:t>
            </a:r>
            <a:r>
              <a:rPr lang="fr-FR" sz="2400" dirty="0" smtClean="0">
                <a:solidFill>
                  <a:srgbClr val="FF0000"/>
                </a:solidFill>
              </a:rPr>
              <a:t>?</a:t>
            </a:r>
          </a:p>
          <a:p>
            <a:pPr algn="just"/>
            <a:r>
              <a:rPr lang="fr-FR" sz="2400" dirty="0" smtClean="0">
                <a:solidFill>
                  <a:srgbClr val="FF0000"/>
                </a:solidFill>
              </a:rPr>
              <a:t>-</a:t>
            </a:r>
            <a:r>
              <a:rPr lang="fr-FR" sz="2400" dirty="0" smtClean="0"/>
              <a:t> Non</a:t>
            </a:r>
            <a:r>
              <a:rPr lang="fr-FR" sz="2400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fr-FR" sz="2400" dirty="0" smtClean="0">
                <a:solidFill>
                  <a:srgbClr val="FF0000"/>
                </a:solidFill>
              </a:rPr>
              <a:t>- </a:t>
            </a:r>
            <a:r>
              <a:rPr lang="fr-FR" sz="2400" dirty="0" smtClean="0"/>
              <a:t>Quel âge as-tu </a:t>
            </a:r>
            <a:r>
              <a:rPr lang="fr-FR" sz="2400" dirty="0" smtClean="0">
                <a:solidFill>
                  <a:srgbClr val="FF0000"/>
                </a:solidFill>
              </a:rPr>
              <a:t>?</a:t>
            </a:r>
          </a:p>
          <a:p>
            <a:pPr algn="just"/>
            <a:r>
              <a:rPr lang="fr-FR" sz="2400" dirty="0" smtClean="0">
                <a:solidFill>
                  <a:srgbClr val="FF0000"/>
                </a:solidFill>
              </a:rPr>
              <a:t>- </a:t>
            </a:r>
            <a:r>
              <a:rPr lang="fr-FR" sz="2400" dirty="0" smtClean="0"/>
              <a:t>J’ai huit ans monsieur</a:t>
            </a:r>
            <a:r>
              <a:rPr lang="fr-FR" sz="2400" dirty="0" smtClean="0">
                <a:solidFill>
                  <a:srgbClr val="FF0000"/>
                </a:solidFill>
              </a:rPr>
              <a:t>. »</a:t>
            </a:r>
          </a:p>
          <a:p>
            <a:pPr algn="just"/>
            <a:r>
              <a:rPr lang="fr-FR" sz="2400" dirty="0" smtClean="0"/>
              <a:t>Il partit dans une échoppe</a:t>
            </a:r>
            <a:r>
              <a:rPr lang="fr-FR" sz="2400" dirty="0" smtClean="0">
                <a:solidFill>
                  <a:srgbClr val="FF0000"/>
                </a:solidFill>
              </a:rPr>
              <a:t>,</a:t>
            </a:r>
            <a:r>
              <a:rPr lang="fr-FR" sz="2400" dirty="0" smtClean="0"/>
              <a:t> sortit cent sous et acheta plusieurs choses des pulls deux robes des sabots et un bonnet</a:t>
            </a:r>
          </a:p>
          <a:p>
            <a:pPr algn="just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82133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24862"/>
            <a:ext cx="8229600" cy="56720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2400" i="1" dirty="0"/>
          </a:p>
          <a:p>
            <a:pPr marL="0" indent="0" algn="just">
              <a:buNone/>
            </a:pPr>
            <a:endParaRPr lang="fr-FR" sz="2400" i="1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57200" y="274638"/>
            <a:ext cx="7931224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rgbClr val="C00000"/>
                </a:solidFill>
              </a:rPr>
              <a:t>Je m’entraîne…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1412775"/>
            <a:ext cx="78488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L’homme resta un moment sans parler</a:t>
            </a:r>
            <a:r>
              <a:rPr lang="fr-FR" sz="2400" dirty="0" smtClean="0">
                <a:solidFill>
                  <a:srgbClr val="FF0000"/>
                </a:solidFill>
              </a:rPr>
              <a:t>.</a:t>
            </a:r>
            <a:r>
              <a:rPr lang="fr-FR" sz="2400" dirty="0"/>
              <a:t> </a:t>
            </a:r>
            <a:r>
              <a:rPr lang="fr-FR" sz="2400" dirty="0" smtClean="0"/>
              <a:t>Puis il dit brusquement </a:t>
            </a:r>
            <a:r>
              <a:rPr lang="fr-FR" sz="2400" dirty="0" smtClean="0">
                <a:solidFill>
                  <a:srgbClr val="FF0000"/>
                </a:solidFill>
              </a:rPr>
              <a:t>:</a:t>
            </a:r>
          </a:p>
          <a:p>
            <a:pPr algn="just"/>
            <a:r>
              <a:rPr lang="fr-FR" sz="2400" dirty="0" smtClean="0">
                <a:solidFill>
                  <a:srgbClr val="FF0000"/>
                </a:solidFill>
              </a:rPr>
              <a:t>«</a:t>
            </a:r>
            <a:r>
              <a:rPr lang="fr-FR" sz="2400" dirty="0" smtClean="0"/>
              <a:t> Tu n’as donc pas de mère </a:t>
            </a:r>
            <a:r>
              <a:rPr lang="fr-FR" sz="2400" dirty="0" smtClean="0">
                <a:solidFill>
                  <a:srgbClr val="FF0000"/>
                </a:solidFill>
              </a:rPr>
              <a:t>?</a:t>
            </a:r>
          </a:p>
          <a:p>
            <a:pPr algn="just"/>
            <a:r>
              <a:rPr lang="fr-FR" sz="2400" dirty="0" smtClean="0">
                <a:solidFill>
                  <a:srgbClr val="FF0000"/>
                </a:solidFill>
              </a:rPr>
              <a:t>-</a:t>
            </a:r>
            <a:r>
              <a:rPr lang="fr-FR" sz="2400" dirty="0" smtClean="0"/>
              <a:t> Non</a:t>
            </a:r>
            <a:r>
              <a:rPr lang="fr-FR" sz="2400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fr-FR" sz="2400" dirty="0" smtClean="0">
                <a:solidFill>
                  <a:srgbClr val="FF0000"/>
                </a:solidFill>
              </a:rPr>
              <a:t>- </a:t>
            </a:r>
            <a:r>
              <a:rPr lang="fr-FR" sz="2400" dirty="0" smtClean="0"/>
              <a:t>Quel âge as-tu </a:t>
            </a:r>
            <a:r>
              <a:rPr lang="fr-FR" sz="2400" dirty="0" smtClean="0">
                <a:solidFill>
                  <a:srgbClr val="FF0000"/>
                </a:solidFill>
              </a:rPr>
              <a:t>?</a:t>
            </a:r>
          </a:p>
          <a:p>
            <a:pPr algn="just"/>
            <a:r>
              <a:rPr lang="fr-FR" sz="2400" dirty="0" smtClean="0">
                <a:solidFill>
                  <a:srgbClr val="FF0000"/>
                </a:solidFill>
              </a:rPr>
              <a:t>- </a:t>
            </a:r>
            <a:r>
              <a:rPr lang="fr-FR" sz="2400" dirty="0" smtClean="0"/>
              <a:t>J’ai huit ans monsieur</a:t>
            </a:r>
            <a:r>
              <a:rPr lang="fr-FR" sz="2400" dirty="0" smtClean="0">
                <a:solidFill>
                  <a:srgbClr val="FF0000"/>
                </a:solidFill>
              </a:rPr>
              <a:t>. »</a:t>
            </a:r>
          </a:p>
          <a:p>
            <a:pPr algn="just"/>
            <a:r>
              <a:rPr lang="fr-FR" sz="2400" dirty="0" smtClean="0"/>
              <a:t>Il partit dans une échoppe</a:t>
            </a:r>
            <a:r>
              <a:rPr lang="fr-FR" sz="2400" dirty="0" smtClean="0">
                <a:solidFill>
                  <a:srgbClr val="FF0000"/>
                </a:solidFill>
              </a:rPr>
              <a:t>,</a:t>
            </a:r>
            <a:r>
              <a:rPr lang="fr-FR" sz="2400" dirty="0" smtClean="0"/>
              <a:t> sortit cent sous et acheta plusieurs choses </a:t>
            </a:r>
            <a:r>
              <a:rPr lang="fr-FR" sz="2400" dirty="0" smtClean="0">
                <a:solidFill>
                  <a:srgbClr val="FF0000"/>
                </a:solidFill>
              </a:rPr>
              <a:t>:</a:t>
            </a:r>
            <a:r>
              <a:rPr lang="fr-FR" sz="2400" dirty="0" smtClean="0"/>
              <a:t> des pulls</a:t>
            </a:r>
            <a:r>
              <a:rPr lang="fr-FR" sz="2400" dirty="0" smtClean="0">
                <a:solidFill>
                  <a:srgbClr val="FF0000"/>
                </a:solidFill>
              </a:rPr>
              <a:t>,</a:t>
            </a:r>
            <a:r>
              <a:rPr lang="fr-FR" sz="2400" dirty="0" smtClean="0"/>
              <a:t> deux </a:t>
            </a:r>
            <a:r>
              <a:rPr lang="fr-FR" sz="2400" dirty="0" smtClean="0"/>
              <a:t>robes</a:t>
            </a:r>
            <a:r>
              <a:rPr lang="fr-FR" sz="2400" dirty="0" smtClean="0">
                <a:solidFill>
                  <a:srgbClr val="FF0000"/>
                </a:solidFill>
              </a:rPr>
              <a:t>,</a:t>
            </a:r>
            <a:r>
              <a:rPr lang="fr-FR" sz="2400" dirty="0" smtClean="0"/>
              <a:t> </a:t>
            </a:r>
            <a:r>
              <a:rPr lang="fr-FR" sz="2400" dirty="0" smtClean="0"/>
              <a:t>des sabots et un bonnet</a:t>
            </a:r>
            <a:r>
              <a:rPr lang="fr-FR" sz="2400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08782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136904" cy="1224136"/>
          </a:xfrm>
        </p:spPr>
        <p:txBody>
          <a:bodyPr>
            <a:noAutofit/>
          </a:bodyPr>
          <a:lstStyle/>
          <a:p>
            <a:pPr algn="just"/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La ponctuation, c’est très important.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827584" y="2420888"/>
            <a:ext cx="7560840" cy="1446550"/>
          </a:xfrm>
          <a:prstGeom prst="rect">
            <a:avLst/>
          </a:prstGeom>
          <a:noFill/>
          <a:ln w="50800" cap="rnd" cmpd="dbl">
            <a:solidFill>
              <a:schemeClr val="bg1"/>
            </a:solidFill>
            <a:bevel/>
          </a:ln>
        </p:spPr>
        <p:txBody>
          <a:bodyPr wrap="square" rtlCol="0">
            <a:spAutoFit/>
          </a:bodyPr>
          <a:lstStyle/>
          <a:p>
            <a:pPr lvl="0" algn="just"/>
            <a:r>
              <a:rPr lang="fr-FR" sz="3200" b="1" dirty="0" smtClean="0">
                <a:solidFill>
                  <a:schemeClr val="bg1"/>
                </a:solidFill>
                <a:ea typeface="Script Ecole 2" panose="02000400000000000000" pitchFamily="2" charset="0"/>
              </a:rPr>
              <a:t>Certaines phrases peuvent dire des choses très différentes selon la ponctuation.</a:t>
            </a:r>
            <a:endParaRPr lang="fr-FR" sz="3200" b="1" dirty="0">
              <a:solidFill>
                <a:schemeClr val="bg1"/>
              </a:solidFill>
            </a:endParaRPr>
          </a:p>
          <a:p>
            <a:pPr algn="just"/>
            <a:endParaRPr lang="fr-FR" sz="2400" b="1" dirty="0" smtClean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69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136904" cy="1224136"/>
          </a:xfrm>
        </p:spPr>
        <p:txBody>
          <a:bodyPr>
            <a:noAutofit/>
          </a:bodyPr>
          <a:lstStyle/>
          <a:p>
            <a:pPr algn="just"/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La ponctuation, c’est très important.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17681" y="1465510"/>
            <a:ext cx="7560840" cy="4893647"/>
          </a:xfrm>
          <a:prstGeom prst="rect">
            <a:avLst/>
          </a:prstGeom>
          <a:noFill/>
          <a:ln w="50800" cap="rnd" cmpd="dbl">
            <a:solidFill>
              <a:schemeClr val="bg1"/>
            </a:solidFill>
            <a:bevel/>
          </a:ln>
        </p:spPr>
        <p:txBody>
          <a:bodyPr wrap="square" rtlCol="0">
            <a:spAutoFit/>
          </a:bodyPr>
          <a:lstStyle/>
          <a:p>
            <a:pPr lvl="0" algn="just"/>
            <a:r>
              <a:rPr lang="fr-FR" sz="3200" b="1" dirty="0" smtClean="0">
                <a:solidFill>
                  <a:schemeClr val="bg1"/>
                </a:solidFill>
                <a:ea typeface="Script Ecole 2" panose="02000400000000000000" pitchFamily="2" charset="0"/>
              </a:rPr>
              <a:t>Certaines phrases peuvent dire des choses très différentes selon la ponctuation.</a:t>
            </a:r>
          </a:p>
          <a:p>
            <a:pPr lvl="0" algn="just"/>
            <a:endParaRPr lang="fr-FR" sz="3200" b="1" dirty="0">
              <a:solidFill>
                <a:schemeClr val="bg1"/>
              </a:solidFill>
            </a:endParaRPr>
          </a:p>
          <a:p>
            <a:pPr algn="just"/>
            <a:r>
              <a:rPr lang="fr-FR" sz="24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Prenons un exemple :</a:t>
            </a:r>
          </a:p>
          <a:p>
            <a:pPr algn="just"/>
            <a:endParaRPr lang="fr-FR" sz="2400" b="1" dirty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just"/>
            <a:endParaRPr lang="fr-FR" sz="2400" b="1" dirty="0" smtClean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just"/>
            <a:endParaRPr lang="fr-FR" sz="2400" b="1" dirty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just"/>
            <a:endParaRPr lang="fr-FR" sz="2400" b="1" dirty="0" smtClean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just"/>
            <a:endParaRPr lang="fr-FR" sz="2400" b="1" dirty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just"/>
            <a:endParaRPr lang="fr-FR" sz="2400" b="1" dirty="0" smtClean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just"/>
            <a:endParaRPr lang="fr-FR" sz="2400" b="1" dirty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just"/>
            <a:endParaRPr lang="fr-FR" sz="2400" b="1" dirty="0" smtClean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417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136904" cy="1224136"/>
          </a:xfrm>
        </p:spPr>
        <p:txBody>
          <a:bodyPr>
            <a:noAutofit/>
          </a:bodyPr>
          <a:lstStyle/>
          <a:p>
            <a:pPr algn="just"/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La ponctuation, c’est très important.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17681" y="1465510"/>
            <a:ext cx="7560840" cy="4893647"/>
          </a:xfrm>
          <a:prstGeom prst="rect">
            <a:avLst/>
          </a:prstGeom>
          <a:noFill/>
          <a:ln w="50800" cap="rnd" cmpd="dbl">
            <a:solidFill>
              <a:schemeClr val="bg1"/>
            </a:solidFill>
            <a:bevel/>
          </a:ln>
        </p:spPr>
        <p:txBody>
          <a:bodyPr wrap="square" rtlCol="0">
            <a:spAutoFit/>
          </a:bodyPr>
          <a:lstStyle/>
          <a:p>
            <a:pPr lvl="0" algn="just"/>
            <a:r>
              <a:rPr lang="fr-FR" sz="3200" b="1" dirty="0" smtClean="0">
                <a:solidFill>
                  <a:schemeClr val="bg1"/>
                </a:solidFill>
                <a:ea typeface="Script Ecole 2" panose="02000400000000000000" pitchFamily="2" charset="0"/>
              </a:rPr>
              <a:t>Certaines phrases peuvent dire des choses très différentes selon la ponctuation.</a:t>
            </a:r>
          </a:p>
          <a:p>
            <a:pPr lvl="0" algn="just"/>
            <a:endParaRPr lang="fr-FR" sz="3200" b="1" dirty="0">
              <a:solidFill>
                <a:schemeClr val="bg1"/>
              </a:solidFill>
            </a:endParaRPr>
          </a:p>
          <a:p>
            <a:pPr algn="just"/>
            <a:r>
              <a:rPr lang="fr-FR" sz="24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Prenons un exemple :</a:t>
            </a:r>
          </a:p>
          <a:p>
            <a:pPr algn="just"/>
            <a:endParaRPr lang="fr-FR" sz="2400" b="1" dirty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just"/>
            <a:r>
              <a:rPr lang="fr-FR" sz="24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Et si on mangeait Mamie ?</a:t>
            </a:r>
          </a:p>
          <a:p>
            <a:pPr algn="just"/>
            <a:endParaRPr lang="fr-FR" sz="2400" b="1" dirty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just"/>
            <a:r>
              <a:rPr lang="fr-FR" sz="24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Et si on mangeait, Mamie ?</a:t>
            </a:r>
          </a:p>
          <a:p>
            <a:pPr algn="just"/>
            <a:endParaRPr lang="fr-FR" sz="2400" b="1" dirty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just"/>
            <a:endParaRPr lang="fr-FR" sz="2400" b="1" dirty="0" smtClean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just"/>
            <a:endParaRPr lang="fr-FR" sz="2400" b="1" dirty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just"/>
            <a:endParaRPr lang="fr-FR" sz="2400" b="1" dirty="0" smtClean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94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136904" cy="1224136"/>
          </a:xfrm>
        </p:spPr>
        <p:txBody>
          <a:bodyPr>
            <a:noAutofit/>
          </a:bodyPr>
          <a:lstStyle/>
          <a:p>
            <a:pPr algn="just"/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La ponctuation, c’est très important.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17681" y="1465510"/>
            <a:ext cx="7560840" cy="4985980"/>
          </a:xfrm>
          <a:prstGeom prst="rect">
            <a:avLst/>
          </a:prstGeom>
          <a:noFill/>
          <a:ln w="50800" cap="rnd" cmpd="dbl">
            <a:solidFill>
              <a:schemeClr val="bg1"/>
            </a:solidFill>
            <a:bevel/>
          </a:ln>
        </p:spPr>
        <p:txBody>
          <a:bodyPr wrap="square" rtlCol="0">
            <a:spAutoFit/>
          </a:bodyPr>
          <a:lstStyle/>
          <a:p>
            <a:pPr lvl="0" algn="just"/>
            <a:r>
              <a:rPr lang="fr-FR" sz="3200" b="1" dirty="0" smtClean="0">
                <a:solidFill>
                  <a:schemeClr val="bg1"/>
                </a:solidFill>
                <a:ea typeface="Script Ecole 2" panose="02000400000000000000" pitchFamily="2" charset="0"/>
              </a:rPr>
              <a:t>Certaines phrases peuvent dire des choses très différentes selon la ponctuation.</a:t>
            </a:r>
          </a:p>
          <a:p>
            <a:pPr lvl="0" algn="just"/>
            <a:endParaRPr lang="fr-FR" sz="3200" b="1" dirty="0">
              <a:solidFill>
                <a:schemeClr val="bg1"/>
              </a:solidFill>
            </a:endParaRPr>
          </a:p>
          <a:p>
            <a:pPr algn="just"/>
            <a:r>
              <a:rPr lang="fr-FR" sz="24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Prenons un exemple :</a:t>
            </a:r>
          </a:p>
          <a:p>
            <a:pPr algn="just"/>
            <a:endParaRPr lang="fr-FR" sz="2400" b="1" dirty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just"/>
            <a:r>
              <a:rPr lang="fr-FR" sz="24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Et si on mangeait Mamie ?</a:t>
            </a:r>
          </a:p>
          <a:p>
            <a:pPr algn="just"/>
            <a:endParaRPr lang="fr-FR" sz="2400" b="1" dirty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just"/>
            <a:r>
              <a:rPr lang="fr-FR" sz="24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Et si on mangeait, Mamie ?</a:t>
            </a:r>
          </a:p>
          <a:p>
            <a:pPr algn="just"/>
            <a:endParaRPr lang="fr-FR" sz="2400" b="1" dirty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just"/>
            <a:r>
              <a:rPr lang="fr-FR" b="1" i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La virgule change tout ! Dans la première phrase, on propose de manger notre grand-mère ; dans la seconde, on propose à notre grand-mère de manger …</a:t>
            </a:r>
          </a:p>
          <a:p>
            <a:pPr algn="just"/>
            <a:endParaRPr lang="fr-FR" sz="2400" b="1" dirty="0" smtClean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143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136904" cy="1224136"/>
          </a:xfrm>
        </p:spPr>
        <p:txBody>
          <a:bodyPr>
            <a:noAutofit/>
          </a:bodyPr>
          <a:lstStyle/>
          <a:p>
            <a:pPr algn="just"/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On va séparer la ponctuation en deux groupes :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55576" y="2276872"/>
            <a:ext cx="7200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2800" dirty="0" smtClean="0">
                <a:solidFill>
                  <a:schemeClr val="bg1"/>
                </a:solidFill>
              </a:rPr>
              <a:t>La ponctuation de fin de phrase,</a:t>
            </a:r>
          </a:p>
          <a:p>
            <a:pPr marL="285750" indent="-285750">
              <a:buFontTx/>
              <a:buChar char="-"/>
            </a:pPr>
            <a:endParaRPr lang="fr-FR" sz="2800" dirty="0" smtClean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sz="2800" dirty="0" smtClean="0">
                <a:solidFill>
                  <a:schemeClr val="bg1"/>
                </a:solidFill>
              </a:rPr>
              <a:t>La ponctuation de milieu ou de début de phrase.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340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La ponctuation de fin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3000" dirty="0" smtClean="0"/>
              <a:t>Ce sont les points qui mettent fin à la phrase.</a:t>
            </a:r>
          </a:p>
          <a:p>
            <a:pPr marL="0" indent="0" algn="just">
              <a:buNone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8704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La ponctuation de fin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67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3000" dirty="0" smtClean="0"/>
              <a:t>Ce sont les points qui mettent fin à la phrase.</a:t>
            </a:r>
          </a:p>
          <a:p>
            <a:pPr marL="0" indent="0" algn="just">
              <a:buNone/>
            </a:pPr>
            <a:endParaRPr lang="fr-FR" sz="3000" dirty="0"/>
          </a:p>
          <a:p>
            <a:pPr algn="just">
              <a:buFontTx/>
              <a:buChar char="-"/>
            </a:pPr>
            <a:r>
              <a:rPr lang="fr-FR" sz="3000" dirty="0" smtClean="0"/>
              <a:t>Le point « normal » 		</a:t>
            </a:r>
            <a:r>
              <a:rPr lang="fr-FR" sz="3000" dirty="0" smtClean="0">
                <a:solidFill>
                  <a:srgbClr val="FF0000"/>
                </a:solidFill>
              </a:rPr>
              <a:t>.</a:t>
            </a:r>
          </a:p>
          <a:p>
            <a:pPr marL="0" indent="0" algn="just">
              <a:buNone/>
            </a:pPr>
            <a:endParaRPr lang="fr-FR" sz="2800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609600" y="4077072"/>
            <a:ext cx="8229600" cy="1756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fr-FR" sz="2800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467544" y="3198676"/>
            <a:ext cx="8229600" cy="1756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3000" dirty="0" smtClean="0"/>
              <a:t>- Le point d’interrogation	</a:t>
            </a:r>
            <a:r>
              <a:rPr lang="fr-FR" sz="3000" dirty="0" smtClean="0">
                <a:solidFill>
                  <a:srgbClr val="FF0000"/>
                </a:solidFill>
              </a:rPr>
              <a:t>?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7162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737</Words>
  <Application>Microsoft Macintosh PowerPoint</Application>
  <PresentationFormat>Présentation à l'écran (4:3)</PresentationFormat>
  <Paragraphs>171</Paragraphs>
  <Slides>26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Cursif</vt:lpstr>
      <vt:lpstr>Script Ecole 2</vt:lpstr>
      <vt:lpstr>Thème Office</vt:lpstr>
      <vt:lpstr>grammaire </vt:lpstr>
      <vt:lpstr>Aujourd’hui, nous allons travailler en grammaire.  Nous allons apprendre à connaître et à utiliser la ponctuation.   </vt:lpstr>
      <vt:lpstr>La ponctuation, c’est très important.</vt:lpstr>
      <vt:lpstr>La ponctuation, c’est très important.</vt:lpstr>
      <vt:lpstr>La ponctuation, c’est très important.</vt:lpstr>
      <vt:lpstr>La ponctuation, c’est très important.</vt:lpstr>
      <vt:lpstr>On va séparer la ponctuation en deux groupes :</vt:lpstr>
      <vt:lpstr>La ponctuation de fin de phrase</vt:lpstr>
      <vt:lpstr>La ponctuation de fin de phrase</vt:lpstr>
      <vt:lpstr>La ponctuation de fin de phrase</vt:lpstr>
      <vt:lpstr>La ponctuation de fin de phrase</vt:lpstr>
      <vt:lpstr>La ponctuation de fin de phrase</vt:lpstr>
      <vt:lpstr>La ponctuation en milieu ou début de phrase</vt:lpstr>
      <vt:lpstr>La ponctuation en milieu ou début de phrase</vt:lpstr>
      <vt:lpstr>La ponctuation en milieu ou début de phrase</vt:lpstr>
      <vt:lpstr>La ponctuation en milieu ou début de phrase</vt:lpstr>
      <vt:lpstr>La ponctuation en milieu ou début de phrase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 de Microsoft Office</cp:lastModifiedBy>
  <cp:revision>37</cp:revision>
  <dcterms:created xsi:type="dcterms:W3CDTF">2020-05-20T07:22:41Z</dcterms:created>
  <dcterms:modified xsi:type="dcterms:W3CDTF">2020-08-29T14:53:41Z</dcterms:modified>
</cp:coreProperties>
</file>