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62" r:id="rId4"/>
    <p:sldId id="260" r:id="rId5"/>
    <p:sldId id="261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2E6C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96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33E551-5EF3-4075-9419-0BC681F71D05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AA7E42-88D0-4CAC-AFFA-252CD47012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9659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4284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8618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8118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4806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9112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8778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442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2071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5236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2087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7233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5E204-ECAF-4230-B909-93799A7B8B73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5929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2259683"/>
          </a:xfrm>
        </p:spPr>
        <p:txBody>
          <a:bodyPr>
            <a:normAutofit/>
          </a:bodyPr>
          <a:lstStyle/>
          <a:p>
            <a:r>
              <a:rPr lang="fr-FR" sz="6600" dirty="0" smtClean="0">
                <a:solidFill>
                  <a:schemeClr val="bg1"/>
                </a:solidFill>
                <a:latin typeface="Cursif" panose="020B0603050302020204" pitchFamily="34" charset="0"/>
              </a:rPr>
              <a:t>Conjugaison</a:t>
            </a:r>
            <a:endParaRPr lang="fr-FR" sz="6600" dirty="0">
              <a:solidFill>
                <a:schemeClr val="bg1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rot="528486">
            <a:off x="2723976" y="3796990"/>
            <a:ext cx="3704456" cy="622920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Présent de l’indicatif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 rot="412450">
            <a:off x="704845" y="4690075"/>
            <a:ext cx="3850082" cy="58678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Futur simple de l’indicatif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 rot="21221105">
            <a:off x="994621" y="5706995"/>
            <a:ext cx="3704456" cy="622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Imparfait de l’indicatif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 rot="20388693">
            <a:off x="5603603" y="4455359"/>
            <a:ext cx="3337003" cy="489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Passé simple de l’indicatif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-1458485"/>
            <a:ext cx="6956425" cy="535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ous-titre 2"/>
          <p:cNvSpPr txBox="1">
            <a:spLocks/>
          </p:cNvSpPr>
          <p:nvPr/>
        </p:nvSpPr>
        <p:spPr>
          <a:xfrm rot="20749835">
            <a:off x="191700" y="3425326"/>
            <a:ext cx="2969856" cy="46869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Présent de l’impératif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 rot="472542">
            <a:off x="5625251" y="5784105"/>
            <a:ext cx="2969856" cy="46869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Présent du conditionnel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467544" y="620688"/>
            <a:ext cx="1152128" cy="1152128"/>
          </a:xfrm>
          <a:prstGeom prst="ellipse">
            <a:avLst/>
          </a:prstGeom>
          <a:solidFill>
            <a:srgbClr val="33CC33"/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>
                <a:solidFill>
                  <a:schemeClr val="tx1"/>
                </a:solidFill>
              </a:rPr>
              <a:t>C2</a:t>
            </a:r>
            <a:endParaRPr lang="fr-FR" sz="4400" dirty="0">
              <a:solidFill>
                <a:schemeClr val="tx1"/>
              </a:solidFill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 rot="930355">
            <a:off x="4769700" y="3143637"/>
            <a:ext cx="3704456" cy="622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Passé composé de l’indicatif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123728" y="3565499"/>
            <a:ext cx="5328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solidFill>
                  <a:schemeClr val="bg1"/>
                </a:solidFill>
              </a:rPr>
              <a:t>L’infinitif du verbe</a:t>
            </a:r>
            <a:endParaRPr lang="fr-FR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635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09114E-6 L -0.00625 0.5877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3" y="2937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15221E-6 L -0.00364 0.6259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3129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54846E-6 L 0.00208 0.4906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2452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01319E-6 L -0.00399 0.4337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2167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68795E-6 L -5.55556E-7 0.2500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491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68795E-6 L -4.72222E-6 0.2500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491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87694E-6 L -0.00017 0.371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185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  <p:bldP spid="7" grpId="0"/>
      <p:bldP spid="8" grpId="0"/>
      <p:bldP spid="9" grpId="0"/>
      <p:bldP spid="5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fr-FR" sz="6000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L’infinitif du verbe</a:t>
            </a:r>
            <a:endParaRPr lang="fr-FR" sz="6000" dirty="0">
              <a:solidFill>
                <a:schemeClr val="bg1"/>
              </a:solidFill>
              <a:latin typeface="+mn-lt"/>
              <a:ea typeface="Script Ecole 2" panose="02000400000000000000" pitchFamily="2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683568" y="1916832"/>
            <a:ext cx="7848872" cy="326896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fr-FR" sz="4800" dirty="0" smtClean="0">
                <a:solidFill>
                  <a:schemeClr val="bg1"/>
                </a:solidFill>
              </a:rPr>
              <a:t>Aujourd’hui, nous allons </a:t>
            </a:r>
            <a:r>
              <a:rPr lang="fr-FR" sz="4800" dirty="0" smtClean="0">
                <a:solidFill>
                  <a:schemeClr val="bg1"/>
                </a:solidFill>
              </a:rPr>
              <a:t>travailler en </a:t>
            </a:r>
            <a:r>
              <a:rPr lang="fr-FR" sz="4800" dirty="0" smtClean="0">
                <a:solidFill>
                  <a:srgbClr val="00CC00"/>
                </a:solidFill>
              </a:rPr>
              <a:t>conjugaison</a:t>
            </a:r>
            <a:r>
              <a:rPr lang="fr-FR" sz="4800" dirty="0" smtClean="0">
                <a:solidFill>
                  <a:schemeClr val="bg1"/>
                </a:solidFill>
              </a:rPr>
              <a:t>, nous allons </a:t>
            </a:r>
            <a:r>
              <a:rPr lang="fr-FR" sz="4800" dirty="0" smtClean="0">
                <a:solidFill>
                  <a:schemeClr val="bg1"/>
                </a:solidFill>
              </a:rPr>
              <a:t>apprendre </a:t>
            </a:r>
            <a:r>
              <a:rPr lang="fr-FR" sz="4800" dirty="0" smtClean="0">
                <a:solidFill>
                  <a:srgbClr val="FF0000"/>
                </a:solidFill>
              </a:rPr>
              <a:t>à trouver l’infinitif d’un verbe </a:t>
            </a:r>
            <a:r>
              <a:rPr lang="fr-FR" sz="4800" dirty="0" smtClean="0">
                <a:solidFill>
                  <a:schemeClr val="bg1"/>
                </a:solidFill>
              </a:rPr>
              <a:t>et </a:t>
            </a:r>
            <a:r>
              <a:rPr lang="fr-FR" sz="4800" dirty="0" smtClean="0">
                <a:solidFill>
                  <a:srgbClr val="FF0000"/>
                </a:solidFill>
              </a:rPr>
              <a:t>à les classer dans les trois groupes</a:t>
            </a:r>
            <a:r>
              <a:rPr lang="fr-FR" sz="4800" dirty="0" smtClean="0">
                <a:solidFill>
                  <a:schemeClr val="bg1"/>
                </a:solidFill>
              </a:rPr>
              <a:t>.</a:t>
            </a:r>
            <a:endParaRPr lang="fr-FR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06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fr-FR" sz="6000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L’infinitif du verbe</a:t>
            </a:r>
            <a:endParaRPr lang="fr-FR" sz="6000" dirty="0">
              <a:solidFill>
                <a:schemeClr val="bg1"/>
              </a:solidFill>
              <a:latin typeface="+mn-lt"/>
              <a:ea typeface="Script Ecole 2" panose="02000400000000000000" pitchFamily="2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683568" y="1268760"/>
            <a:ext cx="7848872" cy="32689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800" dirty="0" smtClean="0">
                <a:solidFill>
                  <a:schemeClr val="bg1"/>
                </a:solidFill>
              </a:rPr>
              <a:t>Tous les verbes sont constitués de </a:t>
            </a:r>
            <a:r>
              <a:rPr lang="fr-FR" sz="4800" dirty="0" smtClean="0">
                <a:solidFill>
                  <a:srgbClr val="00B050"/>
                </a:solidFill>
              </a:rPr>
              <a:t>deux parties</a:t>
            </a:r>
            <a:r>
              <a:rPr lang="fr-FR" sz="4800" dirty="0" smtClean="0">
                <a:solidFill>
                  <a:schemeClr val="bg1"/>
                </a:solidFill>
              </a:rPr>
              <a:t>.</a:t>
            </a:r>
            <a:endParaRPr lang="fr-FR" sz="4800" dirty="0">
              <a:solidFill>
                <a:schemeClr val="bg1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123728" y="3284984"/>
            <a:ext cx="2304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solidFill>
                  <a:srgbClr val="00B050"/>
                </a:solidFill>
              </a:rPr>
              <a:t>Le radical</a:t>
            </a:r>
            <a:endParaRPr lang="fr-FR" sz="4000" dirty="0">
              <a:solidFill>
                <a:srgbClr val="00B05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292080" y="3284984"/>
            <a:ext cx="33759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solidFill>
                  <a:srgbClr val="00B050"/>
                </a:solidFill>
              </a:rPr>
              <a:t>La terminaison</a:t>
            </a:r>
            <a:endParaRPr lang="fr-FR" sz="4000" dirty="0">
              <a:solidFill>
                <a:srgbClr val="00B050"/>
              </a:solidFill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 flipH="1">
            <a:off x="3923928" y="2724388"/>
            <a:ext cx="1008112" cy="72008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5652120" y="2724388"/>
            <a:ext cx="1071736" cy="777607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1979712" y="3783652"/>
            <a:ext cx="23042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4000" dirty="0" err="1" smtClean="0">
                <a:solidFill>
                  <a:schemeClr val="bg1"/>
                </a:solidFill>
              </a:rPr>
              <a:t>mélang</a:t>
            </a:r>
            <a:endParaRPr lang="fr-FR" sz="4000" dirty="0" smtClean="0">
              <a:solidFill>
                <a:schemeClr val="bg1"/>
              </a:solidFill>
            </a:endParaRPr>
          </a:p>
          <a:p>
            <a:pPr algn="r"/>
            <a:r>
              <a:rPr lang="fr-FR" sz="4000" dirty="0" smtClean="0">
                <a:solidFill>
                  <a:schemeClr val="bg1"/>
                </a:solidFill>
              </a:rPr>
              <a:t>grand</a:t>
            </a:r>
          </a:p>
          <a:p>
            <a:pPr algn="r"/>
            <a:r>
              <a:rPr lang="fr-FR" sz="4000" dirty="0" smtClean="0">
                <a:solidFill>
                  <a:schemeClr val="bg1"/>
                </a:solidFill>
              </a:rPr>
              <a:t>paraît</a:t>
            </a:r>
          </a:p>
          <a:p>
            <a:pPr algn="r"/>
            <a:r>
              <a:rPr lang="fr-FR" sz="4000" dirty="0" err="1" smtClean="0">
                <a:solidFill>
                  <a:schemeClr val="bg1"/>
                </a:solidFill>
              </a:rPr>
              <a:t>pouv</a:t>
            </a:r>
            <a:endParaRPr lang="fr-FR" sz="4000" dirty="0">
              <a:solidFill>
                <a:schemeClr val="bg1"/>
              </a:solidFill>
            </a:endParaRPr>
          </a:p>
        </p:txBody>
      </p:sp>
      <p:cxnSp>
        <p:nvCxnSpPr>
          <p:cNvPr id="11" name="Connecteur droit avec flèche 10"/>
          <p:cNvCxnSpPr/>
          <p:nvPr/>
        </p:nvCxnSpPr>
        <p:spPr>
          <a:xfrm flipH="1">
            <a:off x="4427984" y="4222075"/>
            <a:ext cx="1224136" cy="0"/>
          </a:xfrm>
          <a:prstGeom prst="straightConnector1">
            <a:avLst/>
          </a:prstGeom>
          <a:ln w="38100">
            <a:solidFill>
              <a:schemeClr val="bg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5652120" y="3783652"/>
            <a:ext cx="23042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solidFill>
                  <a:schemeClr val="bg1"/>
                </a:solidFill>
              </a:rPr>
              <a:t>er</a:t>
            </a:r>
          </a:p>
          <a:p>
            <a:r>
              <a:rPr lang="fr-FR" sz="4000" dirty="0" err="1" smtClean="0">
                <a:solidFill>
                  <a:schemeClr val="bg1"/>
                </a:solidFill>
              </a:rPr>
              <a:t>ir</a:t>
            </a:r>
            <a:endParaRPr lang="fr-FR" sz="4000" dirty="0" smtClean="0">
              <a:solidFill>
                <a:schemeClr val="bg1"/>
              </a:solidFill>
            </a:endParaRPr>
          </a:p>
          <a:p>
            <a:r>
              <a:rPr lang="fr-FR" sz="4000" dirty="0" err="1" smtClean="0">
                <a:solidFill>
                  <a:schemeClr val="bg1"/>
                </a:solidFill>
              </a:rPr>
              <a:t>re</a:t>
            </a:r>
            <a:endParaRPr lang="fr-FR" sz="4000" dirty="0" smtClean="0">
              <a:solidFill>
                <a:schemeClr val="bg1"/>
              </a:solidFill>
            </a:endParaRPr>
          </a:p>
          <a:p>
            <a:r>
              <a:rPr lang="fr-FR" sz="4000" dirty="0" err="1" smtClean="0">
                <a:solidFill>
                  <a:schemeClr val="bg1"/>
                </a:solidFill>
              </a:rPr>
              <a:t>oir</a:t>
            </a:r>
            <a:endParaRPr lang="fr-FR" sz="4000" dirty="0">
              <a:solidFill>
                <a:schemeClr val="bg1"/>
              </a:solidFill>
            </a:endParaRPr>
          </a:p>
        </p:txBody>
      </p:sp>
      <p:cxnSp>
        <p:nvCxnSpPr>
          <p:cNvPr id="14" name="Connecteur droit avec flèche 13"/>
          <p:cNvCxnSpPr/>
          <p:nvPr/>
        </p:nvCxnSpPr>
        <p:spPr>
          <a:xfrm flipH="1">
            <a:off x="4427984" y="4797152"/>
            <a:ext cx="1224136" cy="0"/>
          </a:xfrm>
          <a:prstGeom prst="straightConnector1">
            <a:avLst/>
          </a:prstGeom>
          <a:ln w="38100">
            <a:solidFill>
              <a:schemeClr val="bg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flipH="1">
            <a:off x="4427984" y="5445224"/>
            <a:ext cx="1224136" cy="0"/>
          </a:xfrm>
          <a:prstGeom prst="straightConnector1">
            <a:avLst/>
          </a:prstGeom>
          <a:ln w="38100">
            <a:solidFill>
              <a:schemeClr val="bg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H="1">
            <a:off x="4427984" y="6021288"/>
            <a:ext cx="1224136" cy="0"/>
          </a:xfrm>
          <a:prstGeom prst="straightConnector1">
            <a:avLst/>
          </a:prstGeom>
          <a:ln w="38100">
            <a:solidFill>
              <a:schemeClr val="bg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5658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10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fr-FR" sz="6000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L’infinitif du verbe</a:t>
            </a:r>
            <a:endParaRPr lang="fr-FR" sz="6000" dirty="0">
              <a:solidFill>
                <a:schemeClr val="bg1"/>
              </a:solidFill>
              <a:latin typeface="+mn-lt"/>
              <a:ea typeface="Script Ecole 2" panose="02000400000000000000" pitchFamily="2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683568" y="1268760"/>
            <a:ext cx="7848872" cy="32689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3600" dirty="0" smtClean="0">
                <a:solidFill>
                  <a:schemeClr val="bg1"/>
                </a:solidFill>
              </a:rPr>
              <a:t>Selon leur terminaison, les verbes sont placer dans </a:t>
            </a:r>
            <a:r>
              <a:rPr lang="fr-FR" sz="3600" dirty="0" smtClean="0">
                <a:solidFill>
                  <a:srgbClr val="00B050"/>
                </a:solidFill>
              </a:rPr>
              <a:t>trois groupes </a:t>
            </a:r>
            <a:r>
              <a:rPr lang="fr-FR" sz="3600" dirty="0" smtClean="0">
                <a:solidFill>
                  <a:schemeClr val="bg1"/>
                </a:solidFill>
              </a:rPr>
              <a:t>différents</a:t>
            </a:r>
            <a:endParaRPr lang="fr-FR" sz="3600" dirty="0">
              <a:solidFill>
                <a:schemeClr val="bg1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611560" y="2708920"/>
            <a:ext cx="19442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solidFill>
                  <a:srgbClr val="00B050"/>
                </a:solidFill>
              </a:rPr>
              <a:t>Les verbes qui se terminent par </a:t>
            </a:r>
          </a:p>
          <a:p>
            <a:pPr algn="ctr"/>
            <a:r>
              <a:rPr lang="fr-FR" sz="2000" dirty="0" smtClean="0">
                <a:solidFill>
                  <a:srgbClr val="FF0000"/>
                </a:solidFill>
              </a:rPr>
              <a:t>-er </a:t>
            </a:r>
            <a:r>
              <a:rPr lang="fr-FR" sz="2000" dirty="0" smtClean="0">
                <a:solidFill>
                  <a:srgbClr val="00B050"/>
                </a:solidFill>
              </a:rPr>
              <a:t>sont dans le </a:t>
            </a:r>
            <a:r>
              <a:rPr lang="fr-FR" sz="2000" dirty="0" smtClean="0">
                <a:solidFill>
                  <a:srgbClr val="FF0000"/>
                </a:solidFill>
              </a:rPr>
              <a:t>1</a:t>
            </a:r>
            <a:r>
              <a:rPr lang="fr-FR" sz="2000" baseline="30000" dirty="0" smtClean="0">
                <a:solidFill>
                  <a:srgbClr val="FF0000"/>
                </a:solidFill>
              </a:rPr>
              <a:t>er</a:t>
            </a:r>
            <a:r>
              <a:rPr lang="fr-FR" sz="2000" dirty="0" smtClean="0">
                <a:solidFill>
                  <a:srgbClr val="FF0000"/>
                </a:solidFill>
              </a:rPr>
              <a:t> groupe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22891" y="4005800"/>
            <a:ext cx="19442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bg1"/>
                </a:solidFill>
              </a:rPr>
              <a:t>mélanger</a:t>
            </a:r>
          </a:p>
          <a:p>
            <a:pPr algn="ctr"/>
            <a:r>
              <a:rPr lang="fr-FR" sz="2800" dirty="0" smtClean="0">
                <a:solidFill>
                  <a:schemeClr val="bg1"/>
                </a:solidFill>
              </a:rPr>
              <a:t>donner</a:t>
            </a:r>
          </a:p>
          <a:p>
            <a:pPr algn="ctr"/>
            <a:r>
              <a:rPr lang="fr-FR" sz="2800" dirty="0" smtClean="0">
                <a:solidFill>
                  <a:schemeClr val="bg1"/>
                </a:solidFill>
              </a:rPr>
              <a:t>danser</a:t>
            </a:r>
          </a:p>
          <a:p>
            <a:pPr algn="ctr"/>
            <a:r>
              <a:rPr lang="fr-FR" sz="2800" dirty="0" smtClean="0">
                <a:solidFill>
                  <a:schemeClr val="bg1"/>
                </a:solidFill>
              </a:rPr>
              <a:t>crier…</a:t>
            </a:r>
          </a:p>
        </p:txBody>
      </p:sp>
      <p:sp>
        <p:nvSpPr>
          <p:cNvPr id="6" name="Rectangle 5"/>
          <p:cNvSpPr/>
          <p:nvPr/>
        </p:nvSpPr>
        <p:spPr>
          <a:xfrm>
            <a:off x="611560" y="2708920"/>
            <a:ext cx="1955547" cy="3112762"/>
          </a:xfrm>
          <a:prstGeom prst="rect">
            <a:avLst/>
          </a:prstGeom>
          <a:noFill/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7" name="Groupe 16"/>
          <p:cNvGrpSpPr/>
          <p:nvPr/>
        </p:nvGrpSpPr>
        <p:grpSpPr>
          <a:xfrm>
            <a:off x="660942" y="5864149"/>
            <a:ext cx="1856782" cy="369332"/>
            <a:chOff x="351870" y="6021288"/>
            <a:chExt cx="1856782" cy="369332"/>
          </a:xfrm>
        </p:grpSpPr>
        <p:pic>
          <p:nvPicPr>
            <p:cNvPr id="9" name="Image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870" y="6021288"/>
              <a:ext cx="369332" cy="36933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12" name="ZoneTexte 11"/>
            <p:cNvSpPr txBox="1"/>
            <p:nvPr/>
          </p:nvSpPr>
          <p:spPr>
            <a:xfrm>
              <a:off x="697442" y="6021288"/>
              <a:ext cx="151121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solidFill>
                    <a:srgbClr val="FF0000"/>
                  </a:solidFill>
                </a:rPr>
                <a:t>sauf aller !</a:t>
              </a:r>
              <a:endParaRPr lang="fr-FR" dirty="0">
                <a:solidFill>
                  <a:srgbClr val="FF0000"/>
                </a:solidFill>
              </a:endParaRPr>
            </a:p>
          </p:txBody>
        </p:sp>
      </p:grpSp>
      <p:sp>
        <p:nvSpPr>
          <p:cNvPr id="18" name="ZoneTexte 17"/>
          <p:cNvSpPr txBox="1"/>
          <p:nvPr/>
        </p:nvSpPr>
        <p:spPr>
          <a:xfrm>
            <a:off x="2699792" y="2708920"/>
            <a:ext cx="35283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solidFill>
                  <a:srgbClr val="00B050"/>
                </a:solidFill>
              </a:rPr>
              <a:t>Les verbes qui se terminent par </a:t>
            </a:r>
            <a:r>
              <a:rPr lang="fr-FR" sz="2000" dirty="0" smtClean="0">
                <a:solidFill>
                  <a:srgbClr val="FF0000"/>
                </a:solidFill>
              </a:rPr>
              <a:t>-</a:t>
            </a:r>
            <a:r>
              <a:rPr lang="fr-FR" sz="2000" dirty="0" err="1" smtClean="0">
                <a:solidFill>
                  <a:srgbClr val="FF0000"/>
                </a:solidFill>
              </a:rPr>
              <a:t>ir</a:t>
            </a:r>
            <a:r>
              <a:rPr lang="fr-FR" sz="2000" dirty="0" smtClean="0">
                <a:solidFill>
                  <a:srgbClr val="FF0000"/>
                </a:solidFill>
              </a:rPr>
              <a:t> </a:t>
            </a:r>
            <a:r>
              <a:rPr lang="fr-FR" sz="2000" dirty="0" smtClean="0">
                <a:solidFill>
                  <a:srgbClr val="92D050"/>
                </a:solidFill>
              </a:rPr>
              <a:t>et qui font –issant quand on met « en » devant</a:t>
            </a:r>
            <a:r>
              <a:rPr lang="fr-FR" sz="2000" dirty="0" smtClean="0">
                <a:solidFill>
                  <a:srgbClr val="FF0000"/>
                </a:solidFill>
              </a:rPr>
              <a:t> </a:t>
            </a:r>
            <a:r>
              <a:rPr lang="fr-FR" sz="2000" dirty="0" smtClean="0">
                <a:solidFill>
                  <a:srgbClr val="00B050"/>
                </a:solidFill>
              </a:rPr>
              <a:t>sont dans le </a:t>
            </a:r>
            <a:r>
              <a:rPr lang="fr-FR" sz="2000" dirty="0" smtClean="0">
                <a:solidFill>
                  <a:srgbClr val="FF0000"/>
                </a:solidFill>
              </a:rPr>
              <a:t>2</a:t>
            </a:r>
            <a:r>
              <a:rPr lang="fr-FR" sz="2000" baseline="30000" dirty="0" smtClean="0">
                <a:solidFill>
                  <a:srgbClr val="FF0000"/>
                </a:solidFill>
              </a:rPr>
              <a:t>ème</a:t>
            </a:r>
            <a:r>
              <a:rPr lang="fr-FR" sz="2000" dirty="0" smtClean="0">
                <a:solidFill>
                  <a:srgbClr val="FF0000"/>
                </a:solidFill>
              </a:rPr>
              <a:t>  groupe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2771800" y="4005800"/>
            <a:ext cx="34563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bg1"/>
                </a:solidFill>
              </a:rPr>
              <a:t>finir </a:t>
            </a:r>
            <a:r>
              <a:rPr lang="fr-FR" sz="2000" dirty="0" smtClean="0">
                <a:solidFill>
                  <a:schemeClr val="bg1"/>
                </a:solidFill>
              </a:rPr>
              <a:t>(en finissant)</a:t>
            </a:r>
          </a:p>
          <a:p>
            <a:pPr algn="ctr"/>
            <a:r>
              <a:rPr lang="fr-FR" sz="2800" dirty="0" smtClean="0">
                <a:solidFill>
                  <a:schemeClr val="bg1"/>
                </a:solidFill>
              </a:rPr>
              <a:t>grandir </a:t>
            </a:r>
            <a:r>
              <a:rPr lang="fr-FR" sz="2000" dirty="0">
                <a:solidFill>
                  <a:schemeClr val="bg1"/>
                </a:solidFill>
              </a:rPr>
              <a:t>(en </a:t>
            </a:r>
            <a:r>
              <a:rPr lang="fr-FR" sz="2000" dirty="0" smtClean="0">
                <a:solidFill>
                  <a:schemeClr val="bg1"/>
                </a:solidFill>
              </a:rPr>
              <a:t>grandissant</a:t>
            </a:r>
            <a:r>
              <a:rPr lang="fr-FR" sz="2000" dirty="0">
                <a:solidFill>
                  <a:schemeClr val="bg1"/>
                </a:solidFill>
              </a:rPr>
              <a:t>)</a:t>
            </a:r>
          </a:p>
          <a:p>
            <a:pPr algn="ctr"/>
            <a:r>
              <a:rPr lang="fr-FR" sz="2800" dirty="0" smtClean="0">
                <a:solidFill>
                  <a:schemeClr val="bg1"/>
                </a:solidFill>
              </a:rPr>
              <a:t>saisir </a:t>
            </a:r>
            <a:r>
              <a:rPr lang="fr-FR" sz="2000" dirty="0">
                <a:solidFill>
                  <a:schemeClr val="bg1"/>
                </a:solidFill>
              </a:rPr>
              <a:t>(en </a:t>
            </a:r>
            <a:r>
              <a:rPr lang="fr-FR" sz="2000" dirty="0" smtClean="0">
                <a:solidFill>
                  <a:schemeClr val="bg1"/>
                </a:solidFill>
              </a:rPr>
              <a:t>saisissant</a:t>
            </a:r>
            <a:r>
              <a:rPr lang="fr-FR" sz="2000" dirty="0">
                <a:solidFill>
                  <a:schemeClr val="bg1"/>
                </a:solidFill>
              </a:rPr>
              <a:t>)</a:t>
            </a:r>
          </a:p>
          <a:p>
            <a:pPr algn="ctr"/>
            <a:r>
              <a:rPr lang="fr-FR" sz="2800" dirty="0" smtClean="0">
                <a:solidFill>
                  <a:schemeClr val="bg1"/>
                </a:solidFill>
              </a:rPr>
              <a:t>remplir </a:t>
            </a:r>
            <a:r>
              <a:rPr lang="fr-FR" sz="2000" dirty="0">
                <a:solidFill>
                  <a:schemeClr val="bg1"/>
                </a:solidFill>
              </a:rPr>
              <a:t>(en </a:t>
            </a:r>
            <a:r>
              <a:rPr lang="fr-FR" sz="2000" dirty="0" smtClean="0">
                <a:solidFill>
                  <a:schemeClr val="bg1"/>
                </a:solidFill>
              </a:rPr>
              <a:t>remplissant)...</a:t>
            </a:r>
            <a:endParaRPr lang="fr-FR" sz="2000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730046" y="2708919"/>
            <a:ext cx="3498138" cy="3112763"/>
          </a:xfrm>
          <a:prstGeom prst="rect">
            <a:avLst/>
          </a:prstGeom>
          <a:noFill/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6372200" y="2706407"/>
            <a:ext cx="23762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solidFill>
                  <a:srgbClr val="00B050"/>
                </a:solidFill>
              </a:rPr>
              <a:t>Tous les autres verbes sont dans le </a:t>
            </a:r>
            <a:r>
              <a:rPr lang="fr-FR" sz="2000" dirty="0" smtClean="0">
                <a:solidFill>
                  <a:srgbClr val="FF0000"/>
                </a:solidFill>
              </a:rPr>
              <a:t>3</a:t>
            </a:r>
            <a:r>
              <a:rPr lang="fr-FR" sz="2000" baseline="30000" dirty="0" smtClean="0">
                <a:solidFill>
                  <a:srgbClr val="FF0000"/>
                </a:solidFill>
              </a:rPr>
              <a:t>ème</a:t>
            </a:r>
            <a:r>
              <a:rPr lang="fr-FR" sz="2000" dirty="0" smtClean="0">
                <a:solidFill>
                  <a:srgbClr val="FF0000"/>
                </a:solidFill>
              </a:rPr>
              <a:t>  groupe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6300192" y="3573016"/>
            <a:ext cx="252028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bg1"/>
                </a:solidFill>
              </a:rPr>
              <a:t>mentir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000" dirty="0" smtClean="0">
                <a:solidFill>
                  <a:schemeClr val="bg1"/>
                </a:solidFill>
              </a:rPr>
              <a:t>(en mentant)</a:t>
            </a:r>
          </a:p>
          <a:p>
            <a:pPr algn="ctr"/>
            <a:r>
              <a:rPr lang="fr-FR" sz="2400" dirty="0" smtClean="0">
                <a:solidFill>
                  <a:schemeClr val="bg1"/>
                </a:solidFill>
              </a:rPr>
              <a:t>dire</a:t>
            </a:r>
          </a:p>
          <a:p>
            <a:pPr algn="ctr"/>
            <a:r>
              <a:rPr lang="fr-FR" sz="2400" dirty="0" smtClean="0">
                <a:solidFill>
                  <a:schemeClr val="bg1"/>
                </a:solidFill>
              </a:rPr>
              <a:t>faire</a:t>
            </a:r>
          </a:p>
          <a:p>
            <a:pPr algn="ctr"/>
            <a:r>
              <a:rPr lang="fr-FR" sz="2400" dirty="0" smtClean="0">
                <a:solidFill>
                  <a:schemeClr val="bg1"/>
                </a:solidFill>
              </a:rPr>
              <a:t>pouvoir</a:t>
            </a:r>
          </a:p>
          <a:p>
            <a:pPr algn="ctr"/>
            <a:r>
              <a:rPr lang="fr-FR" sz="2400" dirty="0" smtClean="0">
                <a:solidFill>
                  <a:schemeClr val="bg1"/>
                </a:solidFill>
              </a:rPr>
              <a:t>prendre</a:t>
            </a:r>
          </a:p>
          <a:p>
            <a:pPr algn="ctr"/>
            <a:r>
              <a:rPr lang="fr-FR" sz="2400" dirty="0" smtClean="0">
                <a:solidFill>
                  <a:schemeClr val="bg1"/>
                </a:solidFill>
              </a:rPr>
              <a:t>savoir</a:t>
            </a:r>
            <a:endParaRPr lang="fr-FR" sz="2000" dirty="0">
              <a:solidFill>
                <a:schemeClr val="bg1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6228184" y="5771816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rgbClr val="FF0000"/>
                </a:solidFill>
              </a:rPr>
              <a:t>aller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372199" y="2708920"/>
            <a:ext cx="2417851" cy="3605417"/>
          </a:xfrm>
          <a:prstGeom prst="rect">
            <a:avLst/>
          </a:prstGeom>
          <a:noFill/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6" name="Connecteur droit avec flèche 25"/>
          <p:cNvCxnSpPr/>
          <p:nvPr/>
        </p:nvCxnSpPr>
        <p:spPr>
          <a:xfrm>
            <a:off x="2267744" y="6048815"/>
            <a:ext cx="4824536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6509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6" grpId="0" animBg="1"/>
      <p:bldP spid="18" grpId="0"/>
      <p:bldP spid="19" grpId="0"/>
      <p:bldP spid="20" grpId="0" animBg="1"/>
      <p:bldP spid="21" grpId="0"/>
      <p:bldP spid="22" grpId="0"/>
      <p:bldP spid="23" grpId="0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fr-FR" sz="6000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L’infinitif du verbe</a:t>
            </a:r>
            <a:endParaRPr lang="fr-FR" sz="6000" dirty="0">
              <a:solidFill>
                <a:schemeClr val="bg1"/>
              </a:solidFill>
              <a:latin typeface="+mn-lt"/>
              <a:ea typeface="Script Ecole 2" panose="02000400000000000000" pitchFamily="2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683568" y="1268760"/>
            <a:ext cx="7848872" cy="32689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4000" dirty="0" smtClean="0">
                <a:solidFill>
                  <a:srgbClr val="FF0000"/>
                </a:solidFill>
              </a:rPr>
              <a:t>Pour trouver l’infinitif d’un verbe</a:t>
            </a:r>
            <a:r>
              <a:rPr lang="fr-FR" sz="4000" dirty="0" smtClean="0">
                <a:solidFill>
                  <a:schemeClr val="bg1"/>
                </a:solidFill>
              </a:rPr>
              <a:t>, on utilise la formule : 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511004" y="1844824"/>
            <a:ext cx="2304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rgbClr val="FF0000"/>
                </a:solidFill>
              </a:rPr>
              <a:t>Il faut …</a:t>
            </a:r>
            <a:endParaRPr lang="fr-FR" sz="4400" dirty="0">
              <a:solidFill>
                <a:srgbClr val="FF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67544" y="3783652"/>
            <a:ext cx="424847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dirty="0" smtClean="0">
                <a:solidFill>
                  <a:schemeClr val="bg1"/>
                </a:solidFill>
              </a:rPr>
              <a:t>Je mélange</a:t>
            </a:r>
          </a:p>
          <a:p>
            <a:pPr algn="r"/>
            <a:r>
              <a:rPr lang="fr-FR" sz="3200" dirty="0" smtClean="0">
                <a:solidFill>
                  <a:schemeClr val="bg1"/>
                </a:solidFill>
              </a:rPr>
              <a:t>Les enfants grandissent</a:t>
            </a:r>
          </a:p>
          <a:p>
            <a:pPr algn="r"/>
            <a:r>
              <a:rPr lang="fr-FR" sz="3200" dirty="0" smtClean="0">
                <a:solidFill>
                  <a:schemeClr val="bg1"/>
                </a:solidFill>
              </a:rPr>
              <a:t>Nous pouvons</a:t>
            </a:r>
          </a:p>
          <a:p>
            <a:pPr algn="r"/>
            <a:r>
              <a:rPr lang="fr-FR" sz="3200" dirty="0" smtClean="0">
                <a:solidFill>
                  <a:schemeClr val="bg1"/>
                </a:solidFill>
              </a:rPr>
              <a:t>Elles savent</a:t>
            </a:r>
            <a:endParaRPr lang="fr-FR" sz="3200" dirty="0">
              <a:solidFill>
                <a:schemeClr val="bg1"/>
              </a:solidFill>
            </a:endParaRPr>
          </a:p>
        </p:txBody>
      </p:sp>
      <p:cxnSp>
        <p:nvCxnSpPr>
          <p:cNvPr id="11" name="Connecteur droit avec flèche 10"/>
          <p:cNvCxnSpPr/>
          <p:nvPr/>
        </p:nvCxnSpPr>
        <p:spPr>
          <a:xfrm flipH="1">
            <a:off x="4716016" y="4149080"/>
            <a:ext cx="1224136" cy="0"/>
          </a:xfrm>
          <a:prstGeom prst="straightConnector1">
            <a:avLst/>
          </a:prstGeom>
          <a:ln w="38100">
            <a:solidFill>
              <a:schemeClr val="bg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5913610" y="3861048"/>
            <a:ext cx="309634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solidFill>
                  <a:schemeClr val="bg1"/>
                </a:solidFill>
              </a:rPr>
              <a:t>Il faut </a:t>
            </a:r>
            <a:r>
              <a:rPr lang="fr-FR" sz="3200" dirty="0" smtClean="0">
                <a:solidFill>
                  <a:srgbClr val="FF0000"/>
                </a:solidFill>
              </a:rPr>
              <a:t>mélanger</a:t>
            </a:r>
          </a:p>
          <a:p>
            <a:r>
              <a:rPr lang="fr-FR" sz="3200" dirty="0" smtClean="0">
                <a:solidFill>
                  <a:schemeClr val="bg1"/>
                </a:solidFill>
              </a:rPr>
              <a:t>Il faut </a:t>
            </a:r>
            <a:r>
              <a:rPr lang="fr-FR" sz="3200" dirty="0" smtClean="0">
                <a:solidFill>
                  <a:srgbClr val="FF0000"/>
                </a:solidFill>
              </a:rPr>
              <a:t>grandir</a:t>
            </a:r>
          </a:p>
          <a:p>
            <a:r>
              <a:rPr lang="fr-FR" sz="3200" dirty="0" smtClean="0">
                <a:solidFill>
                  <a:schemeClr val="bg1"/>
                </a:solidFill>
              </a:rPr>
              <a:t>Il faut </a:t>
            </a:r>
            <a:r>
              <a:rPr lang="fr-FR" sz="3200" dirty="0" smtClean="0">
                <a:solidFill>
                  <a:srgbClr val="FF0000"/>
                </a:solidFill>
              </a:rPr>
              <a:t>pouvoir</a:t>
            </a:r>
          </a:p>
          <a:p>
            <a:r>
              <a:rPr lang="fr-FR" sz="3200" dirty="0" smtClean="0">
                <a:solidFill>
                  <a:schemeClr val="bg1"/>
                </a:solidFill>
              </a:rPr>
              <a:t>Il faut </a:t>
            </a:r>
            <a:r>
              <a:rPr lang="fr-FR" sz="3200" dirty="0" smtClean="0">
                <a:solidFill>
                  <a:srgbClr val="FF0000"/>
                </a:solidFill>
              </a:rPr>
              <a:t>savoir</a:t>
            </a:r>
            <a:endParaRPr lang="fr-FR" sz="3200" dirty="0">
              <a:solidFill>
                <a:srgbClr val="FF0000"/>
              </a:solidFill>
            </a:endParaRPr>
          </a:p>
        </p:txBody>
      </p:sp>
      <p:cxnSp>
        <p:nvCxnSpPr>
          <p:cNvPr id="14" name="Connecteur droit avec flèche 13"/>
          <p:cNvCxnSpPr/>
          <p:nvPr/>
        </p:nvCxnSpPr>
        <p:spPr>
          <a:xfrm flipH="1">
            <a:off x="4716016" y="4653136"/>
            <a:ext cx="1224136" cy="0"/>
          </a:xfrm>
          <a:prstGeom prst="straightConnector1">
            <a:avLst/>
          </a:prstGeom>
          <a:ln w="38100">
            <a:solidFill>
              <a:schemeClr val="bg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flipH="1">
            <a:off x="4689474" y="5157192"/>
            <a:ext cx="1224136" cy="0"/>
          </a:xfrm>
          <a:prstGeom prst="straightConnector1">
            <a:avLst/>
          </a:prstGeom>
          <a:ln w="38100">
            <a:solidFill>
              <a:schemeClr val="bg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H="1">
            <a:off x="4689474" y="5589240"/>
            <a:ext cx="1224136" cy="0"/>
          </a:xfrm>
          <a:prstGeom prst="straightConnector1">
            <a:avLst/>
          </a:prstGeom>
          <a:ln w="38100">
            <a:solidFill>
              <a:schemeClr val="bg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3299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212</Words>
  <Application>Microsoft Office PowerPoint</Application>
  <PresentationFormat>Affichage à l'écran (4:3)</PresentationFormat>
  <Paragraphs>57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Conjugaison</vt:lpstr>
      <vt:lpstr>L’infinitif du verbe</vt:lpstr>
      <vt:lpstr>L’infinitif du verbe</vt:lpstr>
      <vt:lpstr>L’infinitif du verbe</vt:lpstr>
      <vt:lpstr>L’infinitif du verbe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Conjugaison</dc:title>
  <dc:creator>Utilisateur</dc:creator>
  <cp:lastModifiedBy>Utilisateur</cp:lastModifiedBy>
  <cp:revision>33</cp:revision>
  <dcterms:created xsi:type="dcterms:W3CDTF">2020-05-28T07:48:19Z</dcterms:created>
  <dcterms:modified xsi:type="dcterms:W3CDTF">2020-08-26T15:56:50Z</dcterms:modified>
</cp:coreProperties>
</file>