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/>
    <p:restoredTop sz="94629"/>
  </p:normalViewPr>
  <p:slideViewPr>
    <p:cSldViewPr>
      <p:cViewPr>
        <p:scale>
          <a:sx n="80" d="100"/>
          <a:sy n="80" d="100"/>
        </p:scale>
        <p:origin x="3056" y="12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3653-5102-414A-8DAE-2C5A518EDC7E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1D40-9E25-416B-96BC-18A05F1308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25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3653-5102-414A-8DAE-2C5A518EDC7E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1D40-9E25-416B-96BC-18A05F1308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85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3653-5102-414A-8DAE-2C5A518EDC7E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1D40-9E25-416B-96BC-18A05F1308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867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3653-5102-414A-8DAE-2C5A518EDC7E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1D40-9E25-416B-96BC-18A05F1308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01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3653-5102-414A-8DAE-2C5A518EDC7E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1D40-9E25-416B-96BC-18A05F1308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189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3653-5102-414A-8DAE-2C5A518EDC7E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1D40-9E25-416B-96BC-18A05F1308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393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3653-5102-414A-8DAE-2C5A518EDC7E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1D40-9E25-416B-96BC-18A05F1308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29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3653-5102-414A-8DAE-2C5A518EDC7E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1D40-9E25-416B-96BC-18A05F1308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817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3653-5102-414A-8DAE-2C5A518EDC7E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1D40-9E25-416B-96BC-18A05F1308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470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3653-5102-414A-8DAE-2C5A518EDC7E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1D40-9E25-416B-96BC-18A05F1308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04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3653-5102-414A-8DAE-2C5A518EDC7E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A1D40-9E25-416B-96BC-18A05F1308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857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E3653-5102-414A-8DAE-2C5A518EDC7E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A1D40-9E25-416B-96BC-18A05F1308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00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Calcul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7664" y="2636912"/>
            <a:ext cx="6400800" cy="1752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0070C0"/>
                </a:solidFill>
              </a:rPr>
              <a:t>Multiplier les nombres décimaux</a:t>
            </a:r>
            <a:endParaRPr lang="fr-FR" sz="5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40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Multiplier des nombres décimaux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32040" y="1700808"/>
            <a:ext cx="36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commence par poser le calcul.</a:t>
            </a:r>
          </a:p>
          <a:p>
            <a:r>
              <a:rPr lang="fr-FR" dirty="0" smtClean="0"/>
              <a:t>Pas besoin d’aligner les chiffres ou les virgules !</a:t>
            </a:r>
          </a:p>
          <a:p>
            <a:endParaRPr lang="fr-FR" dirty="0"/>
          </a:p>
          <a:p>
            <a:r>
              <a:rPr lang="fr-FR" dirty="0" smtClean="0"/>
              <a:t>Puis je commence ma multiplication comme s’il n’y avait pas les virgules.</a:t>
            </a:r>
          </a:p>
          <a:p>
            <a:r>
              <a:rPr lang="fr-FR" dirty="0" smtClean="0"/>
              <a:t>Je multiplie donc 464 x </a:t>
            </a:r>
            <a:r>
              <a:rPr lang="fr-FR" dirty="0" smtClean="0"/>
              <a:t>26.</a:t>
            </a:r>
            <a:endParaRPr lang="fr-FR" dirty="0"/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387726"/>
              </p:ext>
            </p:extLst>
          </p:nvPr>
        </p:nvGraphicFramePr>
        <p:xfrm>
          <a:off x="755576" y="1844824"/>
          <a:ext cx="311062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38"/>
                <a:gridCol w="518438"/>
                <a:gridCol w="518438"/>
                <a:gridCol w="518438"/>
                <a:gridCol w="518438"/>
                <a:gridCol w="518438"/>
              </a:tblGrid>
              <a:tr h="288032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③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②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4,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latin typeface="+mn-lt"/>
                        </a:rPr>
                        <a:t>2,</a:t>
                      </a:r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99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Multiplier des nombres décimaux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32040" y="1700808"/>
            <a:ext cx="36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commence par poser le calcul.</a:t>
            </a:r>
          </a:p>
          <a:p>
            <a:r>
              <a:rPr lang="fr-FR" dirty="0" smtClean="0"/>
              <a:t>Pas besoin d’aligner les chiffres ou les virgules !</a:t>
            </a:r>
          </a:p>
          <a:p>
            <a:endParaRPr lang="fr-FR" dirty="0"/>
          </a:p>
          <a:p>
            <a:r>
              <a:rPr lang="fr-FR" dirty="0" smtClean="0"/>
              <a:t>Puis je commence ma multiplication comme s’il n’y avait pas les virgules.</a:t>
            </a:r>
          </a:p>
          <a:p>
            <a:r>
              <a:rPr lang="fr-FR" dirty="0" smtClean="0"/>
              <a:t>Je multiplie donc 464 x </a:t>
            </a:r>
            <a:r>
              <a:rPr lang="fr-FR" dirty="0" smtClean="0"/>
              <a:t>26.</a:t>
            </a:r>
            <a:endParaRPr lang="fr-FR" dirty="0"/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488798"/>
              </p:ext>
            </p:extLst>
          </p:nvPr>
        </p:nvGraphicFramePr>
        <p:xfrm>
          <a:off x="755576" y="1844824"/>
          <a:ext cx="311062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38"/>
                <a:gridCol w="518438"/>
                <a:gridCol w="518438"/>
                <a:gridCol w="518438"/>
                <a:gridCol w="518438"/>
                <a:gridCol w="518438"/>
              </a:tblGrid>
              <a:tr h="288032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③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②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4,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latin typeface="+mn-lt"/>
                        </a:rPr>
                        <a:t>2,</a:t>
                      </a:r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6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Multiplier des nombres décimaux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32040" y="1700808"/>
            <a:ext cx="36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commence par poser le calcul.</a:t>
            </a:r>
          </a:p>
          <a:p>
            <a:r>
              <a:rPr lang="fr-FR" dirty="0" smtClean="0"/>
              <a:t>Pas besoin d’aligner les chiffres ou les virgules !</a:t>
            </a:r>
          </a:p>
          <a:p>
            <a:endParaRPr lang="fr-FR" dirty="0"/>
          </a:p>
          <a:p>
            <a:r>
              <a:rPr lang="fr-FR" dirty="0" smtClean="0"/>
              <a:t>Puis je commence ma multiplication comme s’il n’y avait pas les virgules.</a:t>
            </a:r>
          </a:p>
          <a:p>
            <a:r>
              <a:rPr lang="fr-FR" dirty="0" smtClean="0"/>
              <a:t>Je multiplie donc 464 x </a:t>
            </a:r>
            <a:r>
              <a:rPr lang="fr-FR" dirty="0" smtClean="0"/>
              <a:t>26.</a:t>
            </a:r>
            <a:endParaRPr lang="fr-FR" dirty="0"/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2253059"/>
              </p:ext>
            </p:extLst>
          </p:nvPr>
        </p:nvGraphicFramePr>
        <p:xfrm>
          <a:off x="755576" y="1844824"/>
          <a:ext cx="311062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38"/>
                <a:gridCol w="518438"/>
                <a:gridCol w="518438"/>
                <a:gridCol w="518438"/>
                <a:gridCol w="518438"/>
                <a:gridCol w="518438"/>
              </a:tblGrid>
              <a:tr h="288032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①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③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②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4,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latin typeface="+mn-lt"/>
                        </a:rPr>
                        <a:t>2,</a:t>
                      </a:r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01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Multiplier des nombres décimaux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32040" y="1700808"/>
            <a:ext cx="36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commence par poser le calcul.</a:t>
            </a:r>
          </a:p>
          <a:p>
            <a:r>
              <a:rPr lang="fr-FR" dirty="0" smtClean="0"/>
              <a:t>Pas besoin d’aligner les chiffres ou les virgules !</a:t>
            </a:r>
          </a:p>
          <a:p>
            <a:endParaRPr lang="fr-FR" dirty="0"/>
          </a:p>
          <a:p>
            <a:r>
              <a:rPr lang="fr-FR" dirty="0" smtClean="0"/>
              <a:t>Puis je commence ma multiplication comme s’il n’y avait pas les virgules.</a:t>
            </a:r>
          </a:p>
          <a:p>
            <a:r>
              <a:rPr lang="fr-FR" dirty="0" smtClean="0"/>
              <a:t>Je multiplie donc 464 x </a:t>
            </a:r>
            <a:r>
              <a:rPr lang="fr-FR" dirty="0" smtClean="0"/>
              <a:t>26.</a:t>
            </a:r>
            <a:endParaRPr lang="fr-FR" dirty="0"/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993368"/>
              </p:ext>
            </p:extLst>
          </p:nvPr>
        </p:nvGraphicFramePr>
        <p:xfrm>
          <a:off x="755576" y="1844824"/>
          <a:ext cx="311062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38"/>
                <a:gridCol w="518438"/>
                <a:gridCol w="518438"/>
                <a:gridCol w="518438"/>
                <a:gridCol w="518438"/>
                <a:gridCol w="518438"/>
              </a:tblGrid>
              <a:tr h="288032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①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③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②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4,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latin typeface="+mn-lt"/>
                        </a:rPr>
                        <a:t>2,</a:t>
                      </a:r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73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Multiplier des nombres décimaux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32040" y="1700808"/>
            <a:ext cx="36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commence par poser le calcul.</a:t>
            </a:r>
          </a:p>
          <a:p>
            <a:r>
              <a:rPr lang="fr-FR" dirty="0" smtClean="0"/>
              <a:t>Pas besoin d’aligner les chiffres ou les virgules !</a:t>
            </a:r>
          </a:p>
          <a:p>
            <a:endParaRPr lang="fr-FR" dirty="0"/>
          </a:p>
          <a:p>
            <a:r>
              <a:rPr lang="fr-FR" dirty="0" smtClean="0"/>
              <a:t>Puis je commence ma multiplication comme s’il n’y avait pas les virgules.</a:t>
            </a:r>
          </a:p>
          <a:p>
            <a:r>
              <a:rPr lang="fr-FR" dirty="0" smtClean="0"/>
              <a:t>Je multiplie donc 464 x </a:t>
            </a:r>
            <a:r>
              <a:rPr lang="fr-FR" dirty="0" smtClean="0"/>
              <a:t>26.</a:t>
            </a:r>
            <a:endParaRPr lang="fr-FR" dirty="0"/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8545594"/>
              </p:ext>
            </p:extLst>
          </p:nvPr>
        </p:nvGraphicFramePr>
        <p:xfrm>
          <a:off x="755576" y="1844824"/>
          <a:ext cx="311062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38"/>
                <a:gridCol w="518438"/>
                <a:gridCol w="518438"/>
                <a:gridCol w="518438"/>
                <a:gridCol w="518438"/>
                <a:gridCol w="518438"/>
              </a:tblGrid>
              <a:tr h="288032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①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③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②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4,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latin typeface="+mn-lt"/>
                        </a:rPr>
                        <a:t>2,</a:t>
                      </a:r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87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Multiplier des nombres décimaux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32040" y="1700808"/>
            <a:ext cx="36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commence par poser le calcul.</a:t>
            </a:r>
          </a:p>
          <a:p>
            <a:r>
              <a:rPr lang="fr-FR" dirty="0" smtClean="0"/>
              <a:t>Pas besoin d’aligner les chiffres ou les virgules !</a:t>
            </a:r>
          </a:p>
          <a:p>
            <a:endParaRPr lang="fr-FR" dirty="0"/>
          </a:p>
          <a:p>
            <a:r>
              <a:rPr lang="fr-FR" dirty="0" smtClean="0"/>
              <a:t>Puis je commence ma multiplication comme s’il n’y avait pas les virgules.</a:t>
            </a:r>
          </a:p>
          <a:p>
            <a:r>
              <a:rPr lang="fr-FR" dirty="0" smtClean="0"/>
              <a:t>Je multiplie donc 464 x </a:t>
            </a:r>
            <a:r>
              <a:rPr lang="fr-FR" dirty="0" smtClean="0"/>
              <a:t>26.</a:t>
            </a:r>
            <a:endParaRPr lang="fr-FR" dirty="0"/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191881"/>
              </p:ext>
            </p:extLst>
          </p:nvPr>
        </p:nvGraphicFramePr>
        <p:xfrm>
          <a:off x="755576" y="1844824"/>
          <a:ext cx="311062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38"/>
                <a:gridCol w="518438"/>
                <a:gridCol w="518438"/>
                <a:gridCol w="518438"/>
                <a:gridCol w="518438"/>
                <a:gridCol w="518438"/>
              </a:tblGrid>
              <a:tr h="288032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①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③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②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4,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latin typeface="+mn-lt"/>
                        </a:rPr>
                        <a:t>2,</a:t>
                      </a:r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625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Multiplier des nombres décimaux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32040" y="1700808"/>
            <a:ext cx="3600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commence par poser le calcul.</a:t>
            </a:r>
          </a:p>
          <a:p>
            <a:r>
              <a:rPr lang="fr-FR" dirty="0" smtClean="0"/>
              <a:t>Pas besoin d’aligner les chiffres ou les virgules !</a:t>
            </a:r>
          </a:p>
          <a:p>
            <a:endParaRPr lang="fr-FR" dirty="0"/>
          </a:p>
          <a:p>
            <a:r>
              <a:rPr lang="fr-FR" dirty="0" smtClean="0"/>
              <a:t>Puis je commence ma multiplication comme s’il n’y avait pas les virgules.</a:t>
            </a:r>
          </a:p>
          <a:p>
            <a:r>
              <a:rPr lang="fr-FR" dirty="0" smtClean="0"/>
              <a:t>Je multiplie donc 464 x </a:t>
            </a:r>
            <a:r>
              <a:rPr lang="fr-FR" dirty="0" smtClean="0"/>
              <a:t>26.</a:t>
            </a:r>
            <a:endParaRPr lang="fr-FR" dirty="0" smtClean="0"/>
          </a:p>
          <a:p>
            <a:r>
              <a:rPr lang="fr-FR" dirty="0" smtClean="0">
                <a:solidFill>
                  <a:srgbClr val="C00000"/>
                </a:solidFill>
              </a:rPr>
              <a:t>Une fois que j’ai mon résultat, je compte combien il y a de chiffres après la virgule dans les nombres que j’ai multiplié.</a:t>
            </a:r>
            <a:endParaRPr lang="fr-FR" dirty="0">
              <a:solidFill>
                <a:srgbClr val="C00000"/>
              </a:solidFill>
            </a:endParaRPr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7007063"/>
              </p:ext>
            </p:extLst>
          </p:nvPr>
        </p:nvGraphicFramePr>
        <p:xfrm>
          <a:off x="755576" y="1844824"/>
          <a:ext cx="311062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38"/>
                <a:gridCol w="518438"/>
                <a:gridCol w="518438"/>
                <a:gridCol w="518438"/>
                <a:gridCol w="518438"/>
                <a:gridCol w="518438"/>
              </a:tblGrid>
              <a:tr h="288032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①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③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②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4,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latin typeface="+mn-lt"/>
                        </a:rPr>
                        <a:t>2,</a:t>
                      </a:r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955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Multiplier des nombres décimaux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32040" y="1700808"/>
            <a:ext cx="3600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commence par poser le calcul.</a:t>
            </a:r>
          </a:p>
          <a:p>
            <a:r>
              <a:rPr lang="fr-FR" dirty="0" smtClean="0"/>
              <a:t>Pas besoin d’aligner les chiffres ou les virgules !</a:t>
            </a:r>
          </a:p>
          <a:p>
            <a:endParaRPr lang="fr-FR" dirty="0"/>
          </a:p>
          <a:p>
            <a:r>
              <a:rPr lang="fr-FR" dirty="0" smtClean="0"/>
              <a:t>Puis je commence ma multiplication comme s’il n’y avait pas les virgules.</a:t>
            </a:r>
          </a:p>
          <a:p>
            <a:r>
              <a:rPr lang="fr-FR" dirty="0" smtClean="0"/>
              <a:t>Je multiplie donc 464 x </a:t>
            </a:r>
            <a:r>
              <a:rPr lang="fr-FR" dirty="0" smtClean="0"/>
              <a:t>26.</a:t>
            </a:r>
            <a:endParaRPr lang="fr-FR" dirty="0" smtClean="0"/>
          </a:p>
          <a:p>
            <a:r>
              <a:rPr lang="fr-FR" dirty="0" smtClean="0">
                <a:solidFill>
                  <a:srgbClr val="C00000"/>
                </a:solidFill>
              </a:rPr>
              <a:t>Une fois que j’ai mon résultat, je compte combien il y a de chiffres après la virgule dans les nombres que j’ai multiplié.</a:t>
            </a:r>
            <a:endParaRPr lang="fr-FR" dirty="0">
              <a:solidFill>
                <a:srgbClr val="C00000"/>
              </a:solidFill>
            </a:endParaRPr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1587084"/>
              </p:ext>
            </p:extLst>
          </p:nvPr>
        </p:nvGraphicFramePr>
        <p:xfrm>
          <a:off x="755576" y="1844824"/>
          <a:ext cx="311062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38"/>
                <a:gridCol w="518438"/>
                <a:gridCol w="518438"/>
                <a:gridCol w="518438"/>
                <a:gridCol w="518438"/>
                <a:gridCol w="518438"/>
              </a:tblGrid>
              <a:tr h="288032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①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③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②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4,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6</a:t>
                      </a:r>
                      <a:endParaRPr lang="fr-FR" sz="2800" b="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4</a:t>
                      </a:r>
                      <a:endParaRPr lang="fr-FR" sz="2800" b="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latin typeface="+mn-lt"/>
                        </a:rPr>
                        <a:t>2,</a:t>
                      </a:r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6</a:t>
                      </a:r>
                      <a:endParaRPr lang="fr-FR" sz="28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Forme libre 6"/>
          <p:cNvSpPr/>
          <p:nvPr/>
        </p:nvSpPr>
        <p:spPr>
          <a:xfrm>
            <a:off x="2839453" y="2731168"/>
            <a:ext cx="902368" cy="914400"/>
          </a:xfrm>
          <a:custGeom>
            <a:avLst/>
            <a:gdLst>
              <a:gd name="connsiteX0" fmla="*/ 0 w 902368"/>
              <a:gd name="connsiteY0" fmla="*/ 0 h 914400"/>
              <a:gd name="connsiteX1" fmla="*/ 12031 w 902368"/>
              <a:gd name="connsiteY1" fmla="*/ 409074 h 914400"/>
              <a:gd name="connsiteX2" fmla="*/ 625642 w 902368"/>
              <a:gd name="connsiteY2" fmla="*/ 902369 h 914400"/>
              <a:gd name="connsiteX3" fmla="*/ 902368 w 902368"/>
              <a:gd name="connsiteY3" fmla="*/ 914400 h 914400"/>
              <a:gd name="connsiteX4" fmla="*/ 890336 w 902368"/>
              <a:gd name="connsiteY4" fmla="*/ 0 h 914400"/>
              <a:gd name="connsiteX5" fmla="*/ 60158 w 902368"/>
              <a:gd name="connsiteY5" fmla="*/ 12032 h 914400"/>
              <a:gd name="connsiteX6" fmla="*/ 0 w 902368"/>
              <a:gd name="connsiteY6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2368" h="914400">
                <a:moveTo>
                  <a:pt x="0" y="0"/>
                </a:moveTo>
                <a:lnTo>
                  <a:pt x="12031" y="409074"/>
                </a:lnTo>
                <a:lnTo>
                  <a:pt x="625642" y="902369"/>
                </a:lnTo>
                <a:lnTo>
                  <a:pt x="902368" y="914400"/>
                </a:lnTo>
                <a:lnTo>
                  <a:pt x="890336" y="0"/>
                </a:lnTo>
                <a:lnTo>
                  <a:pt x="60158" y="12032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859500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Multiplier des nombres décimaux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32040" y="1700808"/>
            <a:ext cx="3600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commence par poser le calcul.</a:t>
            </a:r>
          </a:p>
          <a:p>
            <a:r>
              <a:rPr lang="fr-FR" dirty="0" smtClean="0"/>
              <a:t>Pas besoin d’aligner les chiffres ou les virgules !</a:t>
            </a:r>
          </a:p>
          <a:p>
            <a:endParaRPr lang="fr-FR" dirty="0"/>
          </a:p>
          <a:p>
            <a:r>
              <a:rPr lang="fr-FR" dirty="0" smtClean="0"/>
              <a:t>Puis je commence ma multiplication comme s’il n’y avait pas les virgules.</a:t>
            </a:r>
          </a:p>
          <a:p>
            <a:r>
              <a:rPr lang="fr-FR" dirty="0" smtClean="0"/>
              <a:t>Je multiplie donc 464 x </a:t>
            </a:r>
            <a:r>
              <a:rPr lang="fr-FR" dirty="0" smtClean="0"/>
              <a:t>26.</a:t>
            </a:r>
            <a:endParaRPr lang="fr-FR" dirty="0" smtClean="0"/>
          </a:p>
          <a:p>
            <a:r>
              <a:rPr lang="fr-FR" dirty="0" smtClean="0">
                <a:solidFill>
                  <a:srgbClr val="C00000"/>
                </a:solidFill>
              </a:rPr>
              <a:t>Une fois que j’ai mon résultat, je compte combien il y a de chiffres après la virgule dans les nombres que j’ai multiplié.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Je reporte le même nombre de chiffres après la virgule au résultat de ma multiplication.</a:t>
            </a:r>
            <a:endParaRPr lang="fr-FR" dirty="0">
              <a:solidFill>
                <a:srgbClr val="C00000"/>
              </a:solidFill>
            </a:endParaRPr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363081"/>
              </p:ext>
            </p:extLst>
          </p:nvPr>
        </p:nvGraphicFramePr>
        <p:xfrm>
          <a:off x="755576" y="1844824"/>
          <a:ext cx="311062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38"/>
                <a:gridCol w="518438"/>
                <a:gridCol w="518438"/>
                <a:gridCol w="518438"/>
                <a:gridCol w="518438"/>
                <a:gridCol w="518438"/>
              </a:tblGrid>
              <a:tr h="288032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①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③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②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4,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6</a:t>
                      </a:r>
                      <a:endParaRPr lang="fr-FR" sz="2800" b="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4</a:t>
                      </a:r>
                      <a:endParaRPr lang="fr-FR" sz="2800" b="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latin typeface="+mn-lt"/>
                        </a:rPr>
                        <a:t>2,</a:t>
                      </a:r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6</a:t>
                      </a:r>
                      <a:endParaRPr lang="fr-FR" sz="28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Forme libre 6"/>
          <p:cNvSpPr/>
          <p:nvPr/>
        </p:nvSpPr>
        <p:spPr>
          <a:xfrm>
            <a:off x="2839453" y="2731168"/>
            <a:ext cx="902368" cy="914400"/>
          </a:xfrm>
          <a:custGeom>
            <a:avLst/>
            <a:gdLst>
              <a:gd name="connsiteX0" fmla="*/ 0 w 902368"/>
              <a:gd name="connsiteY0" fmla="*/ 0 h 914400"/>
              <a:gd name="connsiteX1" fmla="*/ 12031 w 902368"/>
              <a:gd name="connsiteY1" fmla="*/ 409074 h 914400"/>
              <a:gd name="connsiteX2" fmla="*/ 625642 w 902368"/>
              <a:gd name="connsiteY2" fmla="*/ 902369 h 914400"/>
              <a:gd name="connsiteX3" fmla="*/ 902368 w 902368"/>
              <a:gd name="connsiteY3" fmla="*/ 914400 h 914400"/>
              <a:gd name="connsiteX4" fmla="*/ 890336 w 902368"/>
              <a:gd name="connsiteY4" fmla="*/ 0 h 914400"/>
              <a:gd name="connsiteX5" fmla="*/ 60158 w 902368"/>
              <a:gd name="connsiteY5" fmla="*/ 12032 h 914400"/>
              <a:gd name="connsiteX6" fmla="*/ 0 w 902368"/>
              <a:gd name="connsiteY6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2368" h="914400">
                <a:moveTo>
                  <a:pt x="0" y="0"/>
                </a:moveTo>
                <a:lnTo>
                  <a:pt x="12031" y="409074"/>
                </a:lnTo>
                <a:lnTo>
                  <a:pt x="625642" y="902369"/>
                </a:lnTo>
                <a:lnTo>
                  <a:pt x="902368" y="914400"/>
                </a:lnTo>
                <a:lnTo>
                  <a:pt x="890336" y="0"/>
                </a:lnTo>
                <a:lnTo>
                  <a:pt x="60158" y="12032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134874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Multiplier des nombres décimaux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32040" y="1700808"/>
            <a:ext cx="3600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commence par poser le calcul.</a:t>
            </a:r>
          </a:p>
          <a:p>
            <a:r>
              <a:rPr lang="fr-FR" dirty="0" smtClean="0"/>
              <a:t>Pas besoin d’aligner les chiffres ou les virgules !</a:t>
            </a:r>
          </a:p>
          <a:p>
            <a:endParaRPr lang="fr-FR" dirty="0"/>
          </a:p>
          <a:p>
            <a:r>
              <a:rPr lang="fr-FR" dirty="0" smtClean="0"/>
              <a:t>Puis je commence ma multiplication comme s’il n’y avait pas les virgules.</a:t>
            </a:r>
          </a:p>
          <a:p>
            <a:r>
              <a:rPr lang="fr-FR" dirty="0" smtClean="0"/>
              <a:t>Je multiplie donc 464 x </a:t>
            </a:r>
            <a:r>
              <a:rPr lang="fr-FR" dirty="0" smtClean="0"/>
              <a:t>26.</a:t>
            </a:r>
            <a:endParaRPr lang="fr-FR" dirty="0" smtClean="0"/>
          </a:p>
          <a:p>
            <a:r>
              <a:rPr lang="fr-FR" dirty="0" smtClean="0">
                <a:solidFill>
                  <a:srgbClr val="C00000"/>
                </a:solidFill>
              </a:rPr>
              <a:t>Une fois que j’ai mon résultat, je compte combien il y a de chiffres après la virgule dans les nombres que j’ai multiplié.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Je reporte le même nombre de chiffres après la virgule au résultat de ma multiplication.</a:t>
            </a:r>
            <a:endParaRPr lang="fr-FR" dirty="0">
              <a:solidFill>
                <a:srgbClr val="C00000"/>
              </a:solidFill>
            </a:endParaRPr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427772"/>
              </p:ext>
            </p:extLst>
          </p:nvPr>
        </p:nvGraphicFramePr>
        <p:xfrm>
          <a:off x="755576" y="1844824"/>
          <a:ext cx="311062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38"/>
                <a:gridCol w="518438"/>
                <a:gridCol w="518438"/>
                <a:gridCol w="518438"/>
                <a:gridCol w="518438"/>
                <a:gridCol w="518438"/>
              </a:tblGrid>
              <a:tr h="288032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①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③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②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4,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6</a:t>
                      </a:r>
                      <a:endParaRPr lang="fr-FR" sz="2800" b="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4</a:t>
                      </a:r>
                      <a:endParaRPr lang="fr-FR" sz="2800" b="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latin typeface="+mn-lt"/>
                        </a:rPr>
                        <a:t>2,</a:t>
                      </a:r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6</a:t>
                      </a:r>
                      <a:endParaRPr lang="fr-FR" sz="28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4</a:t>
                      </a:r>
                      <a:endParaRPr lang="fr-FR" sz="28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Forme libre 6"/>
          <p:cNvSpPr/>
          <p:nvPr/>
        </p:nvSpPr>
        <p:spPr>
          <a:xfrm>
            <a:off x="2839453" y="2731168"/>
            <a:ext cx="902368" cy="914400"/>
          </a:xfrm>
          <a:custGeom>
            <a:avLst/>
            <a:gdLst>
              <a:gd name="connsiteX0" fmla="*/ 0 w 902368"/>
              <a:gd name="connsiteY0" fmla="*/ 0 h 914400"/>
              <a:gd name="connsiteX1" fmla="*/ 12031 w 902368"/>
              <a:gd name="connsiteY1" fmla="*/ 409074 h 914400"/>
              <a:gd name="connsiteX2" fmla="*/ 625642 w 902368"/>
              <a:gd name="connsiteY2" fmla="*/ 902369 h 914400"/>
              <a:gd name="connsiteX3" fmla="*/ 902368 w 902368"/>
              <a:gd name="connsiteY3" fmla="*/ 914400 h 914400"/>
              <a:gd name="connsiteX4" fmla="*/ 890336 w 902368"/>
              <a:gd name="connsiteY4" fmla="*/ 0 h 914400"/>
              <a:gd name="connsiteX5" fmla="*/ 60158 w 902368"/>
              <a:gd name="connsiteY5" fmla="*/ 12032 h 914400"/>
              <a:gd name="connsiteX6" fmla="*/ 0 w 902368"/>
              <a:gd name="connsiteY6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2368" h="914400">
                <a:moveTo>
                  <a:pt x="0" y="0"/>
                </a:moveTo>
                <a:lnTo>
                  <a:pt x="12031" y="409074"/>
                </a:lnTo>
                <a:lnTo>
                  <a:pt x="625642" y="902369"/>
                </a:lnTo>
                <a:lnTo>
                  <a:pt x="902368" y="914400"/>
                </a:lnTo>
                <a:lnTo>
                  <a:pt x="890336" y="0"/>
                </a:lnTo>
                <a:lnTo>
                  <a:pt x="60158" y="12032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179868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 de la séance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564905"/>
            <a:ext cx="8229600" cy="3024336"/>
          </a:xfrm>
        </p:spPr>
        <p:txBody>
          <a:bodyPr/>
          <a:lstStyle/>
          <a:p>
            <a:pPr marL="0" indent="0" algn="just">
              <a:buNone/>
            </a:pPr>
            <a:r>
              <a:rPr lang="fr-FR" sz="4000" dirty="0" smtClean="0">
                <a:latin typeface="Calibri" panose="020F0502020204030204" pitchFamily="34" charset="0"/>
              </a:rPr>
              <a:t>A</a:t>
            </a:r>
            <a:r>
              <a:rPr lang="fr-FR" sz="4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ujourd’hui, nous allons travailler en </a:t>
            </a:r>
            <a:r>
              <a:rPr lang="fr-FR" sz="4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calcul</a:t>
            </a:r>
            <a:r>
              <a:rPr lang="fr-FR" sz="4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fr-FR" sz="4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</a:t>
            </a:r>
            <a:r>
              <a:rPr lang="fr-FR" altLang="x-none" sz="4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ous allons apprendre à </a:t>
            </a:r>
            <a:r>
              <a:rPr lang="fr-FR" altLang="x-none" sz="4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multiplier des nombres décimaux</a:t>
            </a:r>
            <a:r>
              <a:rPr lang="fr-FR" altLang="x-none" sz="4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940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Multiplier des nombres décimaux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32040" y="1700808"/>
            <a:ext cx="3600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commence par poser le calcul.</a:t>
            </a:r>
          </a:p>
          <a:p>
            <a:r>
              <a:rPr lang="fr-FR" dirty="0" smtClean="0"/>
              <a:t>Pas besoin d’aligner les chiffres ou les virgules !</a:t>
            </a:r>
          </a:p>
          <a:p>
            <a:endParaRPr lang="fr-FR" dirty="0"/>
          </a:p>
          <a:p>
            <a:r>
              <a:rPr lang="fr-FR" dirty="0" smtClean="0"/>
              <a:t>Puis je commence ma multiplication comme s’il n’y avait pas les virgules.</a:t>
            </a:r>
          </a:p>
          <a:p>
            <a:r>
              <a:rPr lang="fr-FR" dirty="0" smtClean="0"/>
              <a:t>Je multiplie donc 464 x </a:t>
            </a:r>
            <a:r>
              <a:rPr lang="fr-FR" dirty="0" smtClean="0"/>
              <a:t>26.</a:t>
            </a:r>
            <a:endParaRPr lang="fr-FR" dirty="0" smtClean="0"/>
          </a:p>
          <a:p>
            <a:r>
              <a:rPr lang="fr-FR" dirty="0" smtClean="0">
                <a:solidFill>
                  <a:srgbClr val="C00000"/>
                </a:solidFill>
              </a:rPr>
              <a:t>Une fois que j’ai mon résultat, je compte combien il y a de chiffres après la virgule dans les nombres que j’ai multiplié.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Je reporte le même nombre de chiffres après la virgule au résultat de ma multiplication.</a:t>
            </a:r>
            <a:endParaRPr lang="fr-FR" dirty="0">
              <a:solidFill>
                <a:srgbClr val="C00000"/>
              </a:solidFill>
            </a:endParaRPr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4830913"/>
              </p:ext>
            </p:extLst>
          </p:nvPr>
        </p:nvGraphicFramePr>
        <p:xfrm>
          <a:off x="755576" y="1844824"/>
          <a:ext cx="311062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38"/>
                <a:gridCol w="518438"/>
                <a:gridCol w="518438"/>
                <a:gridCol w="518438"/>
                <a:gridCol w="518438"/>
                <a:gridCol w="518438"/>
              </a:tblGrid>
              <a:tr h="288032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①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③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②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4,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6</a:t>
                      </a:r>
                      <a:endParaRPr lang="fr-FR" sz="2800" b="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4</a:t>
                      </a:r>
                      <a:endParaRPr lang="fr-FR" sz="2800" b="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latin typeface="+mn-lt"/>
                        </a:rPr>
                        <a:t>2,</a:t>
                      </a:r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6</a:t>
                      </a:r>
                      <a:endParaRPr lang="fr-FR" sz="28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6</a:t>
                      </a:r>
                      <a:endParaRPr lang="fr-FR" sz="28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4</a:t>
                      </a:r>
                      <a:endParaRPr lang="fr-FR" sz="28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Forme libre 6"/>
          <p:cNvSpPr/>
          <p:nvPr/>
        </p:nvSpPr>
        <p:spPr>
          <a:xfrm>
            <a:off x="2839453" y="2731168"/>
            <a:ext cx="902368" cy="914400"/>
          </a:xfrm>
          <a:custGeom>
            <a:avLst/>
            <a:gdLst>
              <a:gd name="connsiteX0" fmla="*/ 0 w 902368"/>
              <a:gd name="connsiteY0" fmla="*/ 0 h 914400"/>
              <a:gd name="connsiteX1" fmla="*/ 12031 w 902368"/>
              <a:gd name="connsiteY1" fmla="*/ 409074 h 914400"/>
              <a:gd name="connsiteX2" fmla="*/ 625642 w 902368"/>
              <a:gd name="connsiteY2" fmla="*/ 902369 h 914400"/>
              <a:gd name="connsiteX3" fmla="*/ 902368 w 902368"/>
              <a:gd name="connsiteY3" fmla="*/ 914400 h 914400"/>
              <a:gd name="connsiteX4" fmla="*/ 890336 w 902368"/>
              <a:gd name="connsiteY4" fmla="*/ 0 h 914400"/>
              <a:gd name="connsiteX5" fmla="*/ 60158 w 902368"/>
              <a:gd name="connsiteY5" fmla="*/ 12032 h 914400"/>
              <a:gd name="connsiteX6" fmla="*/ 0 w 902368"/>
              <a:gd name="connsiteY6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2368" h="914400">
                <a:moveTo>
                  <a:pt x="0" y="0"/>
                </a:moveTo>
                <a:lnTo>
                  <a:pt x="12031" y="409074"/>
                </a:lnTo>
                <a:lnTo>
                  <a:pt x="625642" y="902369"/>
                </a:lnTo>
                <a:lnTo>
                  <a:pt x="902368" y="914400"/>
                </a:lnTo>
                <a:lnTo>
                  <a:pt x="890336" y="0"/>
                </a:lnTo>
                <a:lnTo>
                  <a:pt x="60158" y="12032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2724683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Multiplier des nombres décimaux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32040" y="1700808"/>
            <a:ext cx="3600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commence par poser le calcul.</a:t>
            </a:r>
          </a:p>
          <a:p>
            <a:r>
              <a:rPr lang="fr-FR" dirty="0" smtClean="0"/>
              <a:t>Pas besoin d’aligner les chiffres ou les virgules !</a:t>
            </a:r>
          </a:p>
          <a:p>
            <a:endParaRPr lang="fr-FR" dirty="0"/>
          </a:p>
          <a:p>
            <a:r>
              <a:rPr lang="fr-FR" dirty="0" smtClean="0"/>
              <a:t>Puis je commence ma multiplication comme s’il n’y avait pas les virgules.</a:t>
            </a:r>
          </a:p>
          <a:p>
            <a:r>
              <a:rPr lang="fr-FR" dirty="0" smtClean="0"/>
              <a:t>Je multiplie donc 464 x </a:t>
            </a:r>
            <a:r>
              <a:rPr lang="fr-FR" dirty="0" smtClean="0"/>
              <a:t>26.</a:t>
            </a:r>
            <a:endParaRPr lang="fr-FR" dirty="0" smtClean="0"/>
          </a:p>
          <a:p>
            <a:r>
              <a:rPr lang="fr-FR" dirty="0" smtClean="0">
                <a:solidFill>
                  <a:srgbClr val="C00000"/>
                </a:solidFill>
              </a:rPr>
              <a:t>Une fois que j’ai mon résultat, je compte combien il y a de chiffres après la virgule dans les nombres que j’ai multiplié.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Je reporte le même nombre de chiffres après la virgule au résultat de ma multiplication.</a:t>
            </a:r>
            <a:endParaRPr lang="fr-FR" dirty="0">
              <a:solidFill>
                <a:srgbClr val="C00000"/>
              </a:solidFill>
            </a:endParaRPr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931387"/>
              </p:ext>
            </p:extLst>
          </p:nvPr>
        </p:nvGraphicFramePr>
        <p:xfrm>
          <a:off x="755576" y="1844824"/>
          <a:ext cx="311062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38"/>
                <a:gridCol w="518438"/>
                <a:gridCol w="518438"/>
                <a:gridCol w="518438"/>
                <a:gridCol w="518438"/>
                <a:gridCol w="518438"/>
              </a:tblGrid>
              <a:tr h="288032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①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③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②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4,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6</a:t>
                      </a:r>
                      <a:endParaRPr lang="fr-FR" sz="2800" b="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4</a:t>
                      </a:r>
                      <a:endParaRPr lang="fr-FR" sz="2800" b="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latin typeface="+mn-lt"/>
                        </a:rPr>
                        <a:t>2,</a:t>
                      </a:r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6</a:t>
                      </a:r>
                      <a:endParaRPr lang="fr-FR" sz="28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0</a:t>
                      </a:r>
                      <a:endParaRPr lang="fr-FR" sz="28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6</a:t>
                      </a:r>
                      <a:endParaRPr lang="fr-FR" sz="28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4</a:t>
                      </a:r>
                      <a:endParaRPr lang="fr-FR" sz="28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Forme libre 6"/>
          <p:cNvSpPr/>
          <p:nvPr/>
        </p:nvSpPr>
        <p:spPr>
          <a:xfrm>
            <a:off x="2839453" y="2731168"/>
            <a:ext cx="902368" cy="914400"/>
          </a:xfrm>
          <a:custGeom>
            <a:avLst/>
            <a:gdLst>
              <a:gd name="connsiteX0" fmla="*/ 0 w 902368"/>
              <a:gd name="connsiteY0" fmla="*/ 0 h 914400"/>
              <a:gd name="connsiteX1" fmla="*/ 12031 w 902368"/>
              <a:gd name="connsiteY1" fmla="*/ 409074 h 914400"/>
              <a:gd name="connsiteX2" fmla="*/ 625642 w 902368"/>
              <a:gd name="connsiteY2" fmla="*/ 902369 h 914400"/>
              <a:gd name="connsiteX3" fmla="*/ 902368 w 902368"/>
              <a:gd name="connsiteY3" fmla="*/ 914400 h 914400"/>
              <a:gd name="connsiteX4" fmla="*/ 890336 w 902368"/>
              <a:gd name="connsiteY4" fmla="*/ 0 h 914400"/>
              <a:gd name="connsiteX5" fmla="*/ 60158 w 902368"/>
              <a:gd name="connsiteY5" fmla="*/ 12032 h 914400"/>
              <a:gd name="connsiteX6" fmla="*/ 0 w 902368"/>
              <a:gd name="connsiteY6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2368" h="914400">
                <a:moveTo>
                  <a:pt x="0" y="0"/>
                </a:moveTo>
                <a:lnTo>
                  <a:pt x="12031" y="409074"/>
                </a:lnTo>
                <a:lnTo>
                  <a:pt x="625642" y="902369"/>
                </a:lnTo>
                <a:lnTo>
                  <a:pt x="902368" y="914400"/>
                </a:lnTo>
                <a:lnTo>
                  <a:pt x="890336" y="0"/>
                </a:lnTo>
                <a:lnTo>
                  <a:pt x="60158" y="12032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7106141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Multiplier des nombres décimaux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32040" y="1700808"/>
            <a:ext cx="3600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commence par poser le calcul.</a:t>
            </a:r>
          </a:p>
          <a:p>
            <a:r>
              <a:rPr lang="fr-FR" dirty="0" smtClean="0"/>
              <a:t>Pas besoin d’aligner les chiffres ou les virgules !</a:t>
            </a:r>
          </a:p>
          <a:p>
            <a:endParaRPr lang="fr-FR" dirty="0"/>
          </a:p>
          <a:p>
            <a:r>
              <a:rPr lang="fr-FR" dirty="0" smtClean="0"/>
              <a:t>Puis je commence ma multiplication comme s’il n’y avait pas les virgules.</a:t>
            </a:r>
          </a:p>
          <a:p>
            <a:r>
              <a:rPr lang="fr-FR" dirty="0" smtClean="0"/>
              <a:t>Je multiplie donc 464 x </a:t>
            </a:r>
            <a:r>
              <a:rPr lang="fr-FR" dirty="0" smtClean="0"/>
              <a:t>26.</a:t>
            </a:r>
            <a:endParaRPr lang="fr-FR" dirty="0" smtClean="0"/>
          </a:p>
          <a:p>
            <a:r>
              <a:rPr lang="fr-FR" dirty="0" smtClean="0">
                <a:solidFill>
                  <a:srgbClr val="C00000"/>
                </a:solidFill>
              </a:rPr>
              <a:t>Une fois que j’ai mon résultat, je compte combien il y a de chiffres après la virgule dans les nombres que j’ai multiplié.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Je reporte le même nombre de chiffres après la virgule au résultat de ma multiplication.</a:t>
            </a:r>
            <a:endParaRPr lang="fr-FR" dirty="0">
              <a:solidFill>
                <a:srgbClr val="C00000"/>
              </a:solidFill>
            </a:endParaRPr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6612957"/>
              </p:ext>
            </p:extLst>
          </p:nvPr>
        </p:nvGraphicFramePr>
        <p:xfrm>
          <a:off x="755576" y="1844824"/>
          <a:ext cx="311062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38"/>
                <a:gridCol w="518438"/>
                <a:gridCol w="518438"/>
                <a:gridCol w="518438"/>
                <a:gridCol w="518438"/>
                <a:gridCol w="518438"/>
              </a:tblGrid>
              <a:tr h="288032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①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③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②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4,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6</a:t>
                      </a:r>
                      <a:endParaRPr lang="fr-FR" sz="2800" b="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4</a:t>
                      </a:r>
                      <a:endParaRPr lang="fr-FR" sz="2800" b="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latin typeface="+mn-lt"/>
                        </a:rPr>
                        <a:t>2,</a:t>
                      </a:r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6</a:t>
                      </a:r>
                      <a:endParaRPr lang="fr-FR" sz="28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r>
                        <a:rPr lang="fr-FR" sz="28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,</a:t>
                      </a:r>
                      <a:endParaRPr lang="fr-FR" sz="28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0</a:t>
                      </a:r>
                      <a:endParaRPr lang="fr-FR" sz="28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6</a:t>
                      </a:r>
                      <a:endParaRPr lang="fr-FR" sz="28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4</a:t>
                      </a:r>
                      <a:endParaRPr lang="fr-FR" sz="28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Forme libre 6"/>
          <p:cNvSpPr/>
          <p:nvPr/>
        </p:nvSpPr>
        <p:spPr>
          <a:xfrm>
            <a:off x="2839453" y="2731168"/>
            <a:ext cx="902368" cy="914400"/>
          </a:xfrm>
          <a:custGeom>
            <a:avLst/>
            <a:gdLst>
              <a:gd name="connsiteX0" fmla="*/ 0 w 902368"/>
              <a:gd name="connsiteY0" fmla="*/ 0 h 914400"/>
              <a:gd name="connsiteX1" fmla="*/ 12031 w 902368"/>
              <a:gd name="connsiteY1" fmla="*/ 409074 h 914400"/>
              <a:gd name="connsiteX2" fmla="*/ 625642 w 902368"/>
              <a:gd name="connsiteY2" fmla="*/ 902369 h 914400"/>
              <a:gd name="connsiteX3" fmla="*/ 902368 w 902368"/>
              <a:gd name="connsiteY3" fmla="*/ 914400 h 914400"/>
              <a:gd name="connsiteX4" fmla="*/ 890336 w 902368"/>
              <a:gd name="connsiteY4" fmla="*/ 0 h 914400"/>
              <a:gd name="connsiteX5" fmla="*/ 60158 w 902368"/>
              <a:gd name="connsiteY5" fmla="*/ 12032 h 914400"/>
              <a:gd name="connsiteX6" fmla="*/ 0 w 902368"/>
              <a:gd name="connsiteY6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2368" h="914400">
                <a:moveTo>
                  <a:pt x="0" y="0"/>
                </a:moveTo>
                <a:lnTo>
                  <a:pt x="12031" y="409074"/>
                </a:lnTo>
                <a:lnTo>
                  <a:pt x="625642" y="902369"/>
                </a:lnTo>
                <a:lnTo>
                  <a:pt x="902368" y="914400"/>
                </a:lnTo>
                <a:lnTo>
                  <a:pt x="890336" y="0"/>
                </a:lnTo>
                <a:lnTo>
                  <a:pt x="60158" y="12032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5497008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Multiplier des nombres décimaux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32040" y="1731873"/>
            <a:ext cx="3600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commence par poser le calcul.</a:t>
            </a:r>
          </a:p>
          <a:p>
            <a:r>
              <a:rPr lang="fr-FR" dirty="0" smtClean="0"/>
              <a:t>Pas besoin d’aligner les chiffres ou les virgules !</a:t>
            </a:r>
          </a:p>
          <a:p>
            <a:endParaRPr lang="fr-FR" dirty="0"/>
          </a:p>
          <a:p>
            <a:r>
              <a:rPr lang="fr-FR" dirty="0" smtClean="0"/>
              <a:t>Puis je commence ma multiplication comme s’il n’y avait pas les virgules.</a:t>
            </a:r>
          </a:p>
          <a:p>
            <a:r>
              <a:rPr lang="fr-FR" dirty="0" smtClean="0"/>
              <a:t>Je multiplie donc 464 x </a:t>
            </a:r>
            <a:r>
              <a:rPr lang="fr-FR" dirty="0" smtClean="0"/>
              <a:t>26.</a:t>
            </a:r>
            <a:endParaRPr lang="fr-FR" dirty="0" smtClean="0"/>
          </a:p>
          <a:p>
            <a:r>
              <a:rPr lang="fr-FR" dirty="0" smtClean="0">
                <a:solidFill>
                  <a:srgbClr val="C00000"/>
                </a:solidFill>
              </a:rPr>
              <a:t>Une fois que j’ai mon résultat, je compte combien il y a de chiffres après la virgule dans les nombres que j’ai multiplié.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Je reporte le même nombre de chiffres après la virgule au résultat de ma multiplication.</a:t>
            </a:r>
            <a:endParaRPr lang="fr-FR" dirty="0">
              <a:solidFill>
                <a:srgbClr val="C00000"/>
              </a:solidFill>
            </a:endParaRPr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3238915"/>
              </p:ext>
            </p:extLst>
          </p:nvPr>
        </p:nvGraphicFramePr>
        <p:xfrm>
          <a:off x="755576" y="1844824"/>
          <a:ext cx="311062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38"/>
                <a:gridCol w="518438"/>
                <a:gridCol w="518438"/>
                <a:gridCol w="518438"/>
                <a:gridCol w="518438"/>
                <a:gridCol w="518438"/>
              </a:tblGrid>
              <a:tr h="288032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①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③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②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4,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6</a:t>
                      </a:r>
                      <a:endParaRPr lang="fr-FR" sz="2800" b="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4</a:t>
                      </a:r>
                      <a:endParaRPr lang="fr-FR" sz="2800" b="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latin typeface="+mn-lt"/>
                        </a:rPr>
                        <a:t>2,</a:t>
                      </a:r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6</a:t>
                      </a:r>
                      <a:endParaRPr lang="fr-FR" sz="28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+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r>
                        <a:rPr lang="fr-FR" sz="28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,</a:t>
                      </a:r>
                      <a:endParaRPr lang="fr-FR" sz="28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0</a:t>
                      </a:r>
                      <a:endParaRPr lang="fr-FR" sz="28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6</a:t>
                      </a:r>
                      <a:endParaRPr lang="fr-FR" sz="28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4</a:t>
                      </a:r>
                      <a:endParaRPr lang="fr-FR" sz="28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Forme libre 6"/>
          <p:cNvSpPr/>
          <p:nvPr/>
        </p:nvSpPr>
        <p:spPr>
          <a:xfrm>
            <a:off x="2839453" y="2731168"/>
            <a:ext cx="902368" cy="914400"/>
          </a:xfrm>
          <a:custGeom>
            <a:avLst/>
            <a:gdLst>
              <a:gd name="connsiteX0" fmla="*/ 0 w 902368"/>
              <a:gd name="connsiteY0" fmla="*/ 0 h 914400"/>
              <a:gd name="connsiteX1" fmla="*/ 12031 w 902368"/>
              <a:gd name="connsiteY1" fmla="*/ 409074 h 914400"/>
              <a:gd name="connsiteX2" fmla="*/ 625642 w 902368"/>
              <a:gd name="connsiteY2" fmla="*/ 902369 h 914400"/>
              <a:gd name="connsiteX3" fmla="*/ 902368 w 902368"/>
              <a:gd name="connsiteY3" fmla="*/ 914400 h 914400"/>
              <a:gd name="connsiteX4" fmla="*/ 890336 w 902368"/>
              <a:gd name="connsiteY4" fmla="*/ 0 h 914400"/>
              <a:gd name="connsiteX5" fmla="*/ 60158 w 902368"/>
              <a:gd name="connsiteY5" fmla="*/ 12032 h 914400"/>
              <a:gd name="connsiteX6" fmla="*/ 0 w 902368"/>
              <a:gd name="connsiteY6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2368" h="914400">
                <a:moveTo>
                  <a:pt x="0" y="0"/>
                </a:moveTo>
                <a:lnTo>
                  <a:pt x="12031" y="409074"/>
                </a:lnTo>
                <a:lnTo>
                  <a:pt x="625642" y="902369"/>
                </a:lnTo>
                <a:lnTo>
                  <a:pt x="902368" y="914400"/>
                </a:lnTo>
                <a:lnTo>
                  <a:pt x="890336" y="0"/>
                </a:lnTo>
                <a:lnTo>
                  <a:pt x="60158" y="12032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67744" y="4797152"/>
            <a:ext cx="1656184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031940" y="3717032"/>
            <a:ext cx="756084" cy="738664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C00000"/>
                </a:solidFill>
              </a:rPr>
              <a:t>3 </a:t>
            </a:r>
          </a:p>
          <a:p>
            <a:pPr algn="ctr"/>
            <a:endParaRPr lang="fr-FR" sz="1400" dirty="0">
              <a:solidFill>
                <a:srgbClr val="C00000"/>
              </a:solidFill>
            </a:endParaRPr>
          </a:p>
          <a:p>
            <a:pPr algn="ctr"/>
            <a:r>
              <a:rPr lang="fr-FR" sz="1400" dirty="0" smtClean="0">
                <a:solidFill>
                  <a:srgbClr val="C00000"/>
                </a:solidFill>
              </a:rPr>
              <a:t>chiffres</a:t>
            </a:r>
          </a:p>
        </p:txBody>
      </p:sp>
      <p:sp>
        <p:nvSpPr>
          <p:cNvPr id="8" name="Flèche en arc 7"/>
          <p:cNvSpPr/>
          <p:nvPr/>
        </p:nvSpPr>
        <p:spPr>
          <a:xfrm rot="10800000" flipV="1">
            <a:off x="3527884" y="3181911"/>
            <a:ext cx="936104" cy="1008112"/>
          </a:xfrm>
          <a:prstGeom prst="circularArrow">
            <a:avLst>
              <a:gd name="adj1" fmla="val 4690"/>
              <a:gd name="adj2" fmla="val 1009787"/>
              <a:gd name="adj3" fmla="val 15822364"/>
              <a:gd name="adj4" fmla="val 10586914"/>
              <a:gd name="adj5" fmla="val 910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Flèche en arc 8"/>
          <p:cNvSpPr/>
          <p:nvPr/>
        </p:nvSpPr>
        <p:spPr>
          <a:xfrm rot="10800000">
            <a:off x="3563888" y="4005064"/>
            <a:ext cx="936104" cy="1008112"/>
          </a:xfrm>
          <a:prstGeom prst="circularArrow">
            <a:avLst>
              <a:gd name="adj1" fmla="val 4690"/>
              <a:gd name="adj2" fmla="val 1009787"/>
              <a:gd name="adj3" fmla="val 15822364"/>
              <a:gd name="adj4" fmla="val 10333497"/>
              <a:gd name="adj5" fmla="val 9106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7390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Multiplier des nombres décimaux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467544" y="1484784"/>
            <a:ext cx="828092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Pour résumer :</a:t>
            </a:r>
          </a:p>
          <a:p>
            <a:pPr marL="0" indent="0" algn="just">
              <a:buNone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1- Je calcule une multiplication classique, sans tenir compte de la virgule.</a:t>
            </a:r>
          </a:p>
          <a:p>
            <a:pPr marL="0" indent="0" algn="just">
              <a:buNone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2- A la fin, je compte le nombre de chiffres après la virgule des nombres que l’on multiplie.</a:t>
            </a:r>
          </a:p>
          <a:p>
            <a:pPr marL="0" indent="0" algn="just">
              <a:buNone/>
            </a:pP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3- On place la virgule au résultat de manière à avoir autant de nombres après la virgule que dans les nombres multipliés.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978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Multiplier des nombres décimaux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564905"/>
            <a:ext cx="8229600" cy="3024336"/>
          </a:xfrm>
        </p:spPr>
        <p:txBody>
          <a:bodyPr/>
          <a:lstStyle/>
          <a:p>
            <a:pPr marL="0" indent="0" algn="ctr">
              <a:buNone/>
            </a:pPr>
            <a:r>
              <a:rPr lang="fr-FR" sz="6000" dirty="0" smtClean="0">
                <a:latin typeface="Calibri" panose="020F0502020204030204" pitchFamily="34" charset="0"/>
              </a:rPr>
              <a:t>C’est très simple !</a:t>
            </a:r>
            <a:endParaRPr lang="fr-FR" altLang="x-none" sz="6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332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Multiplier des nombres décimaux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564905"/>
            <a:ext cx="8229600" cy="2448271"/>
          </a:xfrm>
        </p:spPr>
        <p:txBody>
          <a:bodyPr/>
          <a:lstStyle/>
          <a:p>
            <a:pPr marL="0" indent="0" algn="ctr">
              <a:buNone/>
            </a:pPr>
            <a:r>
              <a:rPr lang="fr-FR" altLang="x-none" sz="6000" dirty="0" smtClean="0">
                <a:latin typeface="Calibri" panose="020F0502020204030204" pitchFamily="34" charset="0"/>
              </a:rPr>
              <a:t>Calculons par exemple </a:t>
            </a:r>
          </a:p>
          <a:p>
            <a:pPr marL="0" indent="0" algn="ctr">
              <a:buNone/>
            </a:pPr>
            <a:r>
              <a:rPr lang="fr-FR" altLang="x-none" sz="6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4,64 x 2,6</a:t>
            </a:r>
          </a:p>
          <a:p>
            <a:pPr marL="0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636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Multiplier des nombres décimaux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32040" y="1700808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commence par poser le calcul.</a:t>
            </a:r>
          </a:p>
          <a:p>
            <a:r>
              <a:rPr lang="fr-FR" dirty="0" smtClean="0"/>
              <a:t>Pas besoin d’aligner les chiffres ou les virgules !</a:t>
            </a:r>
            <a:endParaRPr lang="fr-FR" dirty="0"/>
          </a:p>
        </p:txBody>
      </p:sp>
      <p:graphicFrame>
        <p:nvGraphicFramePr>
          <p:cNvPr id="7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996089"/>
              </p:ext>
            </p:extLst>
          </p:nvPr>
        </p:nvGraphicFramePr>
        <p:xfrm>
          <a:off x="755576" y="1844824"/>
          <a:ext cx="311062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38"/>
                <a:gridCol w="518438"/>
                <a:gridCol w="518438"/>
                <a:gridCol w="518438"/>
                <a:gridCol w="518438"/>
                <a:gridCol w="518438"/>
              </a:tblGrid>
              <a:tr h="288032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4,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latin typeface="+mn-lt"/>
                        </a:rPr>
                        <a:t>2,</a:t>
                      </a:r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05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Multiplier des nombres décimaux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32040" y="1700808"/>
            <a:ext cx="36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commence par poser le calcul.</a:t>
            </a:r>
          </a:p>
          <a:p>
            <a:r>
              <a:rPr lang="fr-FR" dirty="0" smtClean="0"/>
              <a:t>Pas besoin d’aligner les chiffres ou les virgules !</a:t>
            </a:r>
          </a:p>
          <a:p>
            <a:endParaRPr lang="fr-FR" dirty="0"/>
          </a:p>
          <a:p>
            <a:r>
              <a:rPr lang="fr-FR" dirty="0" smtClean="0"/>
              <a:t>Puis je commence ma multiplication comme s’il n’y avait pas les virgules.</a:t>
            </a:r>
          </a:p>
          <a:p>
            <a:r>
              <a:rPr lang="fr-FR" dirty="0" smtClean="0"/>
              <a:t>Je multiplie donc 464 x </a:t>
            </a:r>
            <a:r>
              <a:rPr lang="fr-FR" dirty="0" smtClean="0"/>
              <a:t>26.</a:t>
            </a:r>
            <a:endParaRPr lang="fr-FR" dirty="0"/>
          </a:p>
        </p:txBody>
      </p:sp>
      <p:graphicFrame>
        <p:nvGraphicFramePr>
          <p:cNvPr id="7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190003"/>
              </p:ext>
            </p:extLst>
          </p:nvPr>
        </p:nvGraphicFramePr>
        <p:xfrm>
          <a:off x="755576" y="1844824"/>
          <a:ext cx="311062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38"/>
                <a:gridCol w="518438"/>
                <a:gridCol w="518438"/>
                <a:gridCol w="518438"/>
                <a:gridCol w="518438"/>
                <a:gridCol w="518438"/>
              </a:tblGrid>
              <a:tr h="288032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4,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latin typeface="+mn-lt"/>
                        </a:rPr>
                        <a:t>2,</a:t>
                      </a:r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99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Multiplier des nombres décimaux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32040" y="1700808"/>
            <a:ext cx="36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commence par poser le calcul.</a:t>
            </a:r>
          </a:p>
          <a:p>
            <a:r>
              <a:rPr lang="fr-FR" dirty="0" smtClean="0"/>
              <a:t>Pas besoin d’aligner les chiffres ou les virgules !</a:t>
            </a:r>
          </a:p>
          <a:p>
            <a:endParaRPr lang="fr-FR" dirty="0"/>
          </a:p>
          <a:p>
            <a:r>
              <a:rPr lang="fr-FR" dirty="0" smtClean="0"/>
              <a:t>Puis je commence ma multiplication comme s’il n’y avait pas les virgules.</a:t>
            </a:r>
          </a:p>
          <a:p>
            <a:r>
              <a:rPr lang="fr-FR" dirty="0" smtClean="0"/>
              <a:t>Je multiplie donc 464 x </a:t>
            </a:r>
            <a:r>
              <a:rPr lang="fr-FR" dirty="0" smtClean="0"/>
              <a:t>26.</a:t>
            </a:r>
            <a:endParaRPr lang="fr-FR" dirty="0"/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968852"/>
              </p:ext>
            </p:extLst>
          </p:nvPr>
        </p:nvGraphicFramePr>
        <p:xfrm>
          <a:off x="755576" y="1844824"/>
          <a:ext cx="311062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38"/>
                <a:gridCol w="518438"/>
                <a:gridCol w="518438"/>
                <a:gridCol w="518438"/>
                <a:gridCol w="518438"/>
                <a:gridCol w="518438"/>
              </a:tblGrid>
              <a:tr h="288032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②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4,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latin typeface="+mn-lt"/>
                        </a:rPr>
                        <a:t>2,</a:t>
                      </a:r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12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Multiplier des nombres décimaux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32040" y="1700808"/>
            <a:ext cx="36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commence par poser le calcul.</a:t>
            </a:r>
          </a:p>
          <a:p>
            <a:r>
              <a:rPr lang="fr-FR" dirty="0" smtClean="0"/>
              <a:t>Pas besoin d’aligner les chiffres ou les virgules !</a:t>
            </a:r>
          </a:p>
          <a:p>
            <a:endParaRPr lang="fr-FR" dirty="0"/>
          </a:p>
          <a:p>
            <a:r>
              <a:rPr lang="fr-FR" dirty="0" smtClean="0"/>
              <a:t>Puis je commence ma multiplication comme s’il n’y avait pas les virgules.</a:t>
            </a:r>
          </a:p>
          <a:p>
            <a:r>
              <a:rPr lang="fr-FR" dirty="0" smtClean="0"/>
              <a:t>Je multiplie donc 464 x </a:t>
            </a:r>
            <a:r>
              <a:rPr lang="fr-FR" dirty="0" smtClean="0"/>
              <a:t>26.</a:t>
            </a:r>
            <a:endParaRPr lang="fr-FR" dirty="0"/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4309861"/>
              </p:ext>
            </p:extLst>
          </p:nvPr>
        </p:nvGraphicFramePr>
        <p:xfrm>
          <a:off x="755576" y="1844824"/>
          <a:ext cx="311062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38"/>
                <a:gridCol w="518438"/>
                <a:gridCol w="518438"/>
                <a:gridCol w="518438"/>
                <a:gridCol w="518438"/>
                <a:gridCol w="518438"/>
              </a:tblGrid>
              <a:tr h="288032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③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②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4,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latin typeface="+mn-lt"/>
                        </a:rPr>
                        <a:t>2,</a:t>
                      </a:r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99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Multiplier des nombres décimaux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32040" y="1700808"/>
            <a:ext cx="36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commence par poser le calcul.</a:t>
            </a:r>
          </a:p>
          <a:p>
            <a:r>
              <a:rPr lang="fr-FR" dirty="0" smtClean="0"/>
              <a:t>Pas besoin d’aligner les chiffres ou les virgules !</a:t>
            </a:r>
          </a:p>
          <a:p>
            <a:endParaRPr lang="fr-FR" dirty="0"/>
          </a:p>
          <a:p>
            <a:r>
              <a:rPr lang="fr-FR" dirty="0" smtClean="0"/>
              <a:t>Puis je commence ma multiplication comme s’il n’y avait pas les virgules.</a:t>
            </a:r>
          </a:p>
          <a:p>
            <a:r>
              <a:rPr lang="fr-FR" dirty="0" smtClean="0"/>
              <a:t>Je multiplie donc 464 x </a:t>
            </a:r>
            <a:r>
              <a:rPr lang="fr-FR" dirty="0" smtClean="0"/>
              <a:t>26.</a:t>
            </a:r>
            <a:endParaRPr lang="fr-FR" dirty="0"/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032021"/>
              </p:ext>
            </p:extLst>
          </p:nvPr>
        </p:nvGraphicFramePr>
        <p:xfrm>
          <a:off x="755576" y="1844824"/>
          <a:ext cx="311062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38"/>
                <a:gridCol w="518438"/>
                <a:gridCol w="518438"/>
                <a:gridCol w="518438"/>
                <a:gridCol w="518438"/>
                <a:gridCol w="518438"/>
              </a:tblGrid>
              <a:tr h="288032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③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②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4,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X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latin typeface="+mn-lt"/>
                        </a:rPr>
                        <a:t>2,</a:t>
                      </a:r>
                      <a:endParaRPr lang="fr-FR" sz="28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51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1513</Words>
  <Application>Microsoft Macintosh PowerPoint</Application>
  <PresentationFormat>Présentation à l'écran (4:3)</PresentationFormat>
  <Paragraphs>470</Paragraphs>
  <Slides>24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8" baseType="lpstr">
      <vt:lpstr>Arial Unicode MS</vt:lpstr>
      <vt:lpstr>Calibri</vt:lpstr>
      <vt:lpstr>Arial</vt:lpstr>
      <vt:lpstr>Thème Office</vt:lpstr>
      <vt:lpstr>Calcul</vt:lpstr>
      <vt:lpstr>Objectif de la séance</vt:lpstr>
      <vt:lpstr>Multiplier des nombres décimaux</vt:lpstr>
      <vt:lpstr>Multiplier des nombres décimaux</vt:lpstr>
      <vt:lpstr>Multiplier des nombres décimaux</vt:lpstr>
      <vt:lpstr>Multiplier des nombres décimaux</vt:lpstr>
      <vt:lpstr>Multiplier des nombres décimaux</vt:lpstr>
      <vt:lpstr>Multiplier des nombres décimaux</vt:lpstr>
      <vt:lpstr>Multiplier des nombres décimaux</vt:lpstr>
      <vt:lpstr>Multiplier des nombres décimaux</vt:lpstr>
      <vt:lpstr>Multiplier des nombres décimaux</vt:lpstr>
      <vt:lpstr>Multiplier des nombres décimaux</vt:lpstr>
      <vt:lpstr>Multiplier des nombres décimaux</vt:lpstr>
      <vt:lpstr>Multiplier des nombres décimaux</vt:lpstr>
      <vt:lpstr>Multiplier des nombres décimaux</vt:lpstr>
      <vt:lpstr>Multiplier des nombres décimaux</vt:lpstr>
      <vt:lpstr>Multiplier des nombres décimaux</vt:lpstr>
      <vt:lpstr>Multiplier des nombres décimaux</vt:lpstr>
      <vt:lpstr>Multiplier des nombres décimaux</vt:lpstr>
      <vt:lpstr>Multiplier des nombres décimaux</vt:lpstr>
      <vt:lpstr>Multiplier des nombres décimaux</vt:lpstr>
      <vt:lpstr>Multiplier des nombres décimaux</vt:lpstr>
      <vt:lpstr>Multiplier des nombres décimaux</vt:lpstr>
      <vt:lpstr>Multiplier des nombres décimaux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</dc:title>
  <dc:creator>Utilisateur</dc:creator>
  <cp:lastModifiedBy>Utilisateur de Microsoft Office</cp:lastModifiedBy>
  <cp:revision>6</cp:revision>
  <dcterms:created xsi:type="dcterms:W3CDTF">2020-05-05T05:21:38Z</dcterms:created>
  <dcterms:modified xsi:type="dcterms:W3CDTF">2020-05-05T07:35:50Z</dcterms:modified>
</cp:coreProperties>
</file>