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FFFFFF"/>
    <a:srgbClr val="FFCC00"/>
    <a:srgbClr val="FF3399"/>
    <a:srgbClr val="FF99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7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grammaire</a:t>
            </a:r>
            <a:r>
              <a:rPr lang="fr-FR" dirty="0" smtClean="0">
                <a:solidFill>
                  <a:srgbClr val="FFFFFF"/>
                </a:solidFill>
                <a:latin typeface="Cursif" panose="020B0603050302020204" pitchFamily="34" charset="0"/>
              </a:rPr>
              <a:t> 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compléments </a:t>
            </a:r>
            <a:r>
              <a:rPr lang="fr-FR" sz="4400" dirty="0" smtClean="0">
                <a:solidFill>
                  <a:schemeClr val="bg1"/>
                </a:solidFill>
              </a:rPr>
              <a:t>de phrase</a:t>
            </a:r>
          </a:p>
          <a:p>
            <a:r>
              <a:rPr lang="fr-FR" sz="4000" dirty="0" smtClean="0">
                <a:solidFill>
                  <a:schemeClr val="bg1"/>
                </a:solidFill>
              </a:rPr>
              <a:t>(les compléments circonstanciels)</a:t>
            </a:r>
            <a:endParaRPr lang="fr-FR" sz="4000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dirty="0">
                <a:solidFill>
                  <a:srgbClr val="C00000"/>
                </a:solidFill>
              </a:rPr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où ? « dans le pré »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vérifie si je peu déplacer  et supprimer « dans le pré »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94452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C00000"/>
                </a:solidFill>
              </a:rPr>
              <a:t>dans le </a:t>
            </a:r>
            <a:r>
              <a:rPr lang="fr-FR" sz="2800" dirty="0" smtClean="0">
                <a:solidFill>
                  <a:srgbClr val="C00000"/>
                </a:solidFill>
              </a:rPr>
              <a:t>pré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 smtClean="0"/>
              <a:t>joyeusement.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où ? « dans le pré »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vérifie si je peu déplacer  et supprimer « dans le pré »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86850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 </a:t>
            </a: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 smtClean="0"/>
              <a:t>joyeusement.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où ? « dans le pré »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vérifie si je peu déplacer  et supprimer « dans le pré »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49214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solidFill>
                  <a:srgbClr val="C00000"/>
                </a:solidFill>
              </a:rPr>
              <a:t>« dans le pré » </a:t>
            </a:r>
            <a:r>
              <a:rPr lang="fr-FR" sz="2000" dirty="0" smtClean="0"/>
              <a:t>est donc complément circonstanciel de lieu.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9973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quand ?</a:t>
            </a: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457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>
                <a:solidFill>
                  <a:srgbClr val="C00000"/>
                </a:solidFill>
              </a:rPr>
              <a:t>Tout </a:t>
            </a:r>
            <a:r>
              <a:rPr lang="fr-FR" sz="2800" dirty="0" smtClean="0">
                <a:solidFill>
                  <a:srgbClr val="C00000"/>
                </a:solidFill>
              </a:rPr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quand ? </a:t>
            </a:r>
            <a:r>
              <a:rPr lang="fr-FR" sz="2000" dirty="0">
                <a:solidFill>
                  <a:srgbClr val="C00000"/>
                </a:solidFill>
              </a:rPr>
              <a:t>« </a:t>
            </a:r>
            <a:r>
              <a:rPr lang="fr-FR" sz="2000" dirty="0" smtClean="0">
                <a:solidFill>
                  <a:srgbClr val="C00000"/>
                </a:solidFill>
              </a:rPr>
              <a:t>Tout l’été</a:t>
            </a:r>
            <a:r>
              <a:rPr lang="fr-FR" sz="2000" dirty="0">
                <a:solidFill>
                  <a:srgbClr val="C00000"/>
                </a:solidFill>
              </a:rPr>
              <a:t> »</a:t>
            </a:r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8212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>
                <a:solidFill>
                  <a:srgbClr val="C00000"/>
                </a:solidFill>
              </a:rPr>
              <a:t>Tout </a:t>
            </a:r>
            <a:r>
              <a:rPr lang="fr-FR" sz="2800" dirty="0" smtClean="0">
                <a:solidFill>
                  <a:srgbClr val="C00000"/>
                </a:solidFill>
              </a:rPr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quand ? </a:t>
            </a:r>
            <a:r>
              <a:rPr lang="fr-FR" sz="2000" dirty="0">
                <a:solidFill>
                  <a:srgbClr val="C00000"/>
                </a:solidFill>
              </a:rPr>
              <a:t>« </a:t>
            </a:r>
            <a:r>
              <a:rPr lang="fr-FR" sz="2000" dirty="0" smtClean="0">
                <a:solidFill>
                  <a:srgbClr val="C00000"/>
                </a:solidFill>
              </a:rPr>
              <a:t>Tout l’été</a:t>
            </a:r>
            <a:r>
              <a:rPr lang="fr-FR" sz="2000" dirty="0">
                <a:solidFill>
                  <a:srgbClr val="C00000"/>
                </a:solidFill>
              </a:rPr>
              <a:t>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Tout l’été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5524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</a:t>
            </a:r>
            <a:r>
              <a:rPr lang="fr-FR" sz="2800" u="sng" dirty="0" smtClean="0"/>
              <a:t>pré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C00000"/>
                </a:solidFill>
              </a:rPr>
              <a:t>tout l’été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quand ? </a:t>
            </a:r>
            <a:r>
              <a:rPr lang="fr-FR" sz="2000" dirty="0">
                <a:solidFill>
                  <a:srgbClr val="C00000"/>
                </a:solidFill>
              </a:rPr>
              <a:t>« </a:t>
            </a:r>
            <a:r>
              <a:rPr lang="fr-FR" sz="2000" dirty="0" smtClean="0">
                <a:solidFill>
                  <a:srgbClr val="C00000"/>
                </a:solidFill>
              </a:rPr>
              <a:t>Tout l’été</a:t>
            </a:r>
            <a:r>
              <a:rPr lang="fr-FR" sz="2000" dirty="0">
                <a:solidFill>
                  <a:srgbClr val="C00000"/>
                </a:solidFill>
              </a:rPr>
              <a:t>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Tout l’été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5508104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1894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</a:t>
            </a:r>
            <a:r>
              <a:rPr lang="fr-FR" sz="2800" u="sng" dirty="0" smtClean="0"/>
              <a:t>pré</a:t>
            </a:r>
            <a:r>
              <a:rPr lang="fr-FR" sz="2800" dirty="0" smtClean="0"/>
              <a:t>..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quand ? </a:t>
            </a:r>
            <a:r>
              <a:rPr lang="fr-FR" sz="2000" dirty="0">
                <a:solidFill>
                  <a:srgbClr val="C00000"/>
                </a:solidFill>
              </a:rPr>
              <a:t>« </a:t>
            </a:r>
            <a:r>
              <a:rPr lang="fr-FR" sz="2000" dirty="0" smtClean="0">
                <a:solidFill>
                  <a:srgbClr val="C00000"/>
                </a:solidFill>
              </a:rPr>
              <a:t>Tout l’été</a:t>
            </a:r>
            <a:r>
              <a:rPr lang="fr-FR" sz="2000" dirty="0">
                <a:solidFill>
                  <a:srgbClr val="C00000"/>
                </a:solidFill>
              </a:rPr>
              <a:t>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Tout l’été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139517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318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solidFill>
                  <a:srgbClr val="C00000"/>
                </a:solidFill>
              </a:rPr>
              <a:t>«</a:t>
            </a:r>
            <a:r>
              <a:rPr lang="fr-FR" sz="2000" dirty="0">
                <a:solidFill>
                  <a:srgbClr val="C00000"/>
                </a:solidFill>
              </a:rPr>
              <a:t> </a:t>
            </a:r>
            <a:r>
              <a:rPr lang="fr-FR" sz="2000" dirty="0" smtClean="0">
                <a:solidFill>
                  <a:srgbClr val="C00000"/>
                </a:solidFill>
              </a:rPr>
              <a:t>Tout l’été</a:t>
            </a:r>
            <a:r>
              <a:rPr lang="fr-FR" sz="2000" dirty="0">
                <a:solidFill>
                  <a:srgbClr val="C00000"/>
                </a:solidFill>
              </a:rPr>
              <a:t> </a:t>
            </a:r>
            <a:r>
              <a:rPr lang="fr-FR" sz="2000" dirty="0" smtClean="0">
                <a:solidFill>
                  <a:srgbClr val="C00000"/>
                </a:solidFill>
              </a:rPr>
              <a:t>» </a:t>
            </a:r>
            <a:r>
              <a:rPr lang="fr-FR" sz="2000" dirty="0" smtClean="0"/>
              <a:t>est donc complément circonstanciel de temps.</a:t>
            </a: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975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sz="3600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grammaire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nous intéresser à la fonction des groupes de mots dans la phrase. Nous allons apprendre à identifier et distinguer les</a:t>
            </a:r>
            <a:r>
              <a:rPr lang="fr-FR" sz="3600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600" b="1" dirty="0" smtClean="0">
                <a:solidFill>
                  <a:srgbClr val="F2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compléments </a:t>
            </a:r>
            <a:r>
              <a:rPr lang="fr-FR" sz="3600" b="1" dirty="0" smtClean="0">
                <a:solidFill>
                  <a:srgbClr val="F2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phrase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On les appelle aussi les </a:t>
            </a:r>
            <a:r>
              <a:rPr lang="fr-FR" sz="3600" b="1" dirty="0" smtClean="0">
                <a:solidFill>
                  <a:srgbClr val="F2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compléments </a:t>
            </a:r>
            <a:r>
              <a:rPr lang="fr-FR" sz="3600" b="1" dirty="0" smtClean="0">
                <a:solidFill>
                  <a:srgbClr val="F2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circonstanciels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/>
            </a:r>
            <a:b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36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</a:t>
            </a:r>
            <a:r>
              <a:rPr lang="fr-FR" sz="2000" dirty="0" smtClean="0">
                <a:solidFill>
                  <a:srgbClr val="C00000"/>
                </a:solidFill>
              </a:rPr>
              <a:t>: comment ? </a:t>
            </a: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4904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>
                <a:solidFill>
                  <a:srgbClr val="C00000"/>
                </a:solidFill>
              </a:rPr>
              <a:t>joyeusement</a:t>
            </a:r>
            <a:r>
              <a:rPr lang="fr-FR" sz="2800" dirty="0"/>
              <a:t>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</a:t>
            </a:r>
            <a:r>
              <a:rPr lang="fr-FR" sz="2000" dirty="0" smtClean="0">
                <a:solidFill>
                  <a:srgbClr val="C00000"/>
                </a:solidFill>
              </a:rPr>
              <a:t>: comment ?   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 smtClean="0">
                <a:solidFill>
                  <a:srgbClr val="C00000"/>
                </a:solidFill>
              </a:rPr>
              <a:t>« joyeusement »</a:t>
            </a: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0426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>
                <a:solidFill>
                  <a:srgbClr val="C00000"/>
                </a:solidFill>
              </a:rPr>
              <a:t>joyeusement</a:t>
            </a:r>
            <a:r>
              <a:rPr lang="fr-FR" sz="2800" dirty="0"/>
              <a:t> </a:t>
            </a:r>
            <a:r>
              <a:rPr lang="fr-FR" sz="2800" u="sng" dirty="0"/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</a:t>
            </a:r>
            <a:r>
              <a:rPr lang="fr-FR" sz="2000" dirty="0" smtClean="0">
                <a:solidFill>
                  <a:srgbClr val="C00000"/>
                </a:solidFill>
              </a:rPr>
              <a:t>: comment ?   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 smtClean="0">
                <a:solidFill>
                  <a:srgbClr val="C00000"/>
                </a:solidFill>
              </a:rPr>
              <a:t>« joyeusement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joyeusement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2186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C00000"/>
                </a:solidFill>
              </a:rPr>
              <a:t>joyeusement, </a:t>
            </a:r>
            <a:r>
              <a:rPr lang="fr-FR" sz="2800" dirty="0" smtClean="0"/>
              <a:t>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u="sng" dirty="0" smtClean="0"/>
              <a:t>dans </a:t>
            </a:r>
            <a:r>
              <a:rPr lang="fr-FR" sz="2800" u="sng" dirty="0"/>
              <a:t>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</a:t>
            </a:r>
            <a:r>
              <a:rPr lang="fr-FR" sz="2000" dirty="0" smtClean="0">
                <a:solidFill>
                  <a:srgbClr val="C00000"/>
                </a:solidFill>
              </a:rPr>
              <a:t>: comment ?   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 smtClean="0">
                <a:solidFill>
                  <a:srgbClr val="C00000"/>
                </a:solidFill>
              </a:rPr>
              <a:t>« joyeusement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joyeusement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2673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u="sng" dirty="0" smtClean="0"/>
              <a:t>dans </a:t>
            </a:r>
            <a:r>
              <a:rPr lang="fr-FR" sz="2800" u="sng" dirty="0"/>
              <a:t>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</a:t>
            </a:r>
            <a:r>
              <a:rPr lang="fr-FR" sz="2000" dirty="0" smtClean="0">
                <a:solidFill>
                  <a:srgbClr val="C00000"/>
                </a:solidFill>
              </a:rPr>
              <a:t>: comment ?   </a:t>
            </a:r>
            <a:r>
              <a:rPr lang="fr-FR" sz="2000" dirty="0">
                <a:solidFill>
                  <a:srgbClr val="C00000"/>
                </a:solidFill>
              </a:rPr>
              <a:t> </a:t>
            </a:r>
            <a:r>
              <a:rPr lang="fr-FR" sz="2000" dirty="0" smtClean="0">
                <a:solidFill>
                  <a:srgbClr val="C00000"/>
                </a:solidFill>
              </a:rPr>
              <a:t>« joyeusement »</a:t>
            </a:r>
          </a:p>
          <a:p>
            <a:pPr algn="just">
              <a:buFontTx/>
              <a:buChar char="-"/>
            </a:pPr>
            <a:r>
              <a:rPr lang="fr-FR" sz="2000" dirty="0"/>
              <a:t>Je vérifie si je peu déplacer  et supprimer « </a:t>
            </a:r>
            <a:r>
              <a:rPr lang="fr-FR" sz="2000" dirty="0" smtClean="0"/>
              <a:t>joyeusement</a:t>
            </a:r>
            <a:r>
              <a:rPr lang="fr-FR" sz="2000" dirty="0"/>
              <a:t> »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5330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u="sng" dirty="0"/>
              <a:t>Tout </a:t>
            </a:r>
            <a:r>
              <a:rPr lang="fr-FR" sz="2800" u="sng" dirty="0" smtClean="0"/>
              <a:t>l'été</a:t>
            </a:r>
            <a:r>
              <a:rPr lang="fr-FR" sz="2800" dirty="0" smtClean="0"/>
              <a:t>, </a:t>
            </a:r>
            <a:r>
              <a:rPr lang="fr-FR" sz="2800" dirty="0" smtClean="0">
                <a:solidFill>
                  <a:srgbClr val="0070C0"/>
                </a:solidFill>
              </a:rPr>
              <a:t>la </a:t>
            </a:r>
            <a:r>
              <a:rPr lang="fr-FR" sz="2800" dirty="0">
                <a:solidFill>
                  <a:srgbClr val="0070C0"/>
                </a:solidFill>
              </a:rPr>
              <a:t>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u="sng" dirty="0" smtClean="0"/>
              <a:t>joyeusement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u="sng" dirty="0" smtClean="0"/>
              <a:t>dans </a:t>
            </a:r>
            <a:r>
              <a:rPr lang="fr-FR" sz="2800" u="sng" dirty="0"/>
              <a:t>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solidFill>
                  <a:srgbClr val="C00000"/>
                </a:solidFill>
              </a:rPr>
              <a:t> « joyeusement » </a:t>
            </a:r>
            <a:r>
              <a:rPr lang="fr-FR" sz="2000" dirty="0" smtClean="0"/>
              <a:t>est donc un complément circonstanciel de manière.</a:t>
            </a:r>
            <a:endParaRPr lang="fr-FR" sz="2000" dirty="0"/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Tx/>
              <a:buChar char="-"/>
            </a:pPr>
            <a:endParaRPr lang="fr-FR" sz="2000" dirty="0" smtClean="0"/>
          </a:p>
          <a:p>
            <a:pPr algn="just">
              <a:buFontTx/>
              <a:buChar char="-"/>
            </a:pP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37170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lieu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3744743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temps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932040" y="374474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manière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6884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328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Il existe d’autres types de compléments de phrase :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</a:t>
            </a:r>
            <a:r>
              <a:rPr lang="fr-FR" sz="2400" dirty="0" smtClean="0">
                <a:solidFill>
                  <a:srgbClr val="C00000"/>
                </a:solidFill>
              </a:rPr>
              <a:t>C.C. de but </a:t>
            </a:r>
            <a:r>
              <a:rPr lang="fr-FR" sz="2400" dirty="0" smtClean="0"/>
              <a:t>(ils répondent à la question : pour faire quoi ?)</a:t>
            </a:r>
          </a:p>
          <a:p>
            <a:pPr marL="0" indent="0" algn="just">
              <a:buNone/>
            </a:pPr>
            <a:r>
              <a:rPr lang="fr-FR" sz="2400" i="1" dirty="0" smtClean="0"/>
              <a:t>Je vais à la pharmacie </a:t>
            </a:r>
            <a:r>
              <a:rPr lang="fr-FR" sz="2400" i="1" u="sng" dirty="0" smtClean="0"/>
              <a:t>pour acheter des pansements</a:t>
            </a:r>
            <a:r>
              <a:rPr lang="fr-FR" sz="2400" i="1" dirty="0" smtClean="0"/>
              <a:t>.</a:t>
            </a:r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8639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but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437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328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Il existe d’autres types de compléments de phrase :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</a:t>
            </a:r>
            <a:r>
              <a:rPr lang="fr-FR" sz="2400" dirty="0" smtClean="0">
                <a:solidFill>
                  <a:srgbClr val="C00000"/>
                </a:solidFill>
              </a:rPr>
              <a:t>C.C. de but </a:t>
            </a:r>
            <a:r>
              <a:rPr lang="fr-FR" sz="2400" dirty="0" smtClean="0"/>
              <a:t>(ils répondent à la question : pour faire quoi ?)</a:t>
            </a:r>
          </a:p>
          <a:p>
            <a:pPr marL="0" indent="0" algn="just">
              <a:buNone/>
            </a:pPr>
            <a:r>
              <a:rPr lang="fr-FR" sz="2400" i="1" dirty="0" smtClean="0"/>
              <a:t>Je vais à la pharmacie </a:t>
            </a:r>
            <a:r>
              <a:rPr lang="fr-FR" sz="2400" i="1" u="sng" dirty="0" smtClean="0"/>
              <a:t>pour acheter des pansements</a:t>
            </a:r>
            <a:r>
              <a:rPr lang="fr-FR" sz="2400" i="1" dirty="0" smtClean="0"/>
              <a:t>.</a:t>
            </a:r>
          </a:p>
          <a:p>
            <a:pPr marL="0" indent="0" algn="just">
              <a:buNone/>
            </a:pPr>
            <a:endParaRPr lang="fr-FR" sz="2400" i="1" dirty="0" smtClean="0"/>
          </a:p>
          <a:p>
            <a:pPr algn="just">
              <a:buFontTx/>
              <a:buChar char="-"/>
            </a:pPr>
            <a:r>
              <a:rPr lang="fr-FR" sz="2400" dirty="0"/>
              <a:t>Les </a:t>
            </a:r>
            <a:r>
              <a:rPr lang="fr-FR" sz="2400" dirty="0">
                <a:solidFill>
                  <a:srgbClr val="C00000"/>
                </a:solidFill>
              </a:rPr>
              <a:t>C.C. de </a:t>
            </a:r>
            <a:r>
              <a:rPr lang="fr-FR" sz="2400" dirty="0" smtClean="0">
                <a:solidFill>
                  <a:srgbClr val="C00000"/>
                </a:solidFill>
              </a:rPr>
              <a:t>moyen </a:t>
            </a:r>
            <a:r>
              <a:rPr lang="fr-FR" sz="2400" dirty="0"/>
              <a:t>(ils répondent à la question : </a:t>
            </a:r>
            <a:r>
              <a:rPr lang="fr-FR" sz="2400" dirty="0" smtClean="0"/>
              <a:t>par quel moyen </a:t>
            </a:r>
            <a:r>
              <a:rPr lang="fr-FR" sz="2400" dirty="0"/>
              <a:t>?)</a:t>
            </a:r>
          </a:p>
          <a:p>
            <a:pPr marL="0" indent="0" algn="just">
              <a:buNone/>
            </a:pPr>
            <a:r>
              <a:rPr lang="fr-FR" sz="2400" i="1" dirty="0"/>
              <a:t>Je vais </a:t>
            </a:r>
            <a:r>
              <a:rPr lang="fr-FR" sz="2400" i="1" dirty="0" smtClean="0"/>
              <a:t>à l’école </a:t>
            </a:r>
            <a:r>
              <a:rPr lang="fr-FR" sz="2400" i="1" u="sng" dirty="0" smtClean="0"/>
              <a:t>à vélo</a:t>
            </a:r>
            <a:r>
              <a:rPr lang="fr-FR" sz="2400" i="1" dirty="0" smtClean="0"/>
              <a:t>.</a:t>
            </a: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8639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but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95736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moyen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9381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328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Il existe d’autres types de compléments de phrase :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</a:t>
            </a:r>
            <a:r>
              <a:rPr lang="fr-FR" sz="2400" dirty="0" smtClean="0">
                <a:solidFill>
                  <a:srgbClr val="C00000"/>
                </a:solidFill>
              </a:rPr>
              <a:t>C.C. de but </a:t>
            </a:r>
            <a:r>
              <a:rPr lang="fr-FR" sz="2400" dirty="0" smtClean="0"/>
              <a:t>(ils répondent à la question : pour faire quoi ?)</a:t>
            </a:r>
          </a:p>
          <a:p>
            <a:pPr marL="0" indent="0" algn="just">
              <a:buNone/>
            </a:pPr>
            <a:r>
              <a:rPr lang="fr-FR" sz="2400" i="1" dirty="0" smtClean="0"/>
              <a:t>Je vais à la pharmacie </a:t>
            </a:r>
            <a:r>
              <a:rPr lang="fr-FR" sz="2400" i="1" u="sng" dirty="0" smtClean="0"/>
              <a:t>pour acheter des pansements</a:t>
            </a:r>
            <a:r>
              <a:rPr lang="fr-FR" sz="2400" i="1" dirty="0" smtClean="0"/>
              <a:t>.</a:t>
            </a:r>
          </a:p>
          <a:p>
            <a:pPr marL="0" indent="0" algn="just">
              <a:buNone/>
            </a:pPr>
            <a:endParaRPr lang="fr-FR" sz="2400" i="1" dirty="0" smtClean="0"/>
          </a:p>
          <a:p>
            <a:pPr algn="just">
              <a:buFontTx/>
              <a:buChar char="-"/>
            </a:pPr>
            <a:r>
              <a:rPr lang="fr-FR" sz="2400" dirty="0"/>
              <a:t>Les </a:t>
            </a:r>
            <a:r>
              <a:rPr lang="fr-FR" sz="2400" dirty="0">
                <a:solidFill>
                  <a:srgbClr val="C00000"/>
                </a:solidFill>
              </a:rPr>
              <a:t>C.C. de </a:t>
            </a:r>
            <a:r>
              <a:rPr lang="fr-FR" sz="2400" dirty="0" smtClean="0">
                <a:solidFill>
                  <a:srgbClr val="C00000"/>
                </a:solidFill>
              </a:rPr>
              <a:t>moyen </a:t>
            </a:r>
            <a:r>
              <a:rPr lang="fr-FR" sz="2400" dirty="0"/>
              <a:t>(ils répondent à la question : </a:t>
            </a:r>
            <a:r>
              <a:rPr lang="fr-FR" sz="2400" dirty="0" smtClean="0"/>
              <a:t>par quel moyen </a:t>
            </a:r>
            <a:r>
              <a:rPr lang="fr-FR" sz="2400" dirty="0"/>
              <a:t>?)</a:t>
            </a:r>
          </a:p>
          <a:p>
            <a:pPr marL="0" indent="0" algn="just">
              <a:buNone/>
            </a:pPr>
            <a:r>
              <a:rPr lang="fr-FR" sz="2400" i="1" dirty="0"/>
              <a:t>Je vais </a:t>
            </a:r>
            <a:r>
              <a:rPr lang="fr-FR" sz="2400" i="1" dirty="0" smtClean="0"/>
              <a:t>à l’école </a:t>
            </a:r>
            <a:r>
              <a:rPr lang="fr-FR" sz="2400" i="1" u="sng" dirty="0" smtClean="0"/>
              <a:t>à vélo</a:t>
            </a:r>
            <a:r>
              <a:rPr lang="fr-FR" sz="2400" i="1" dirty="0" smtClean="0"/>
              <a:t>.</a:t>
            </a: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8639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but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95736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moyen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384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3280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Il existe d’autres types de compléments de phrase :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</a:t>
            </a:r>
            <a:r>
              <a:rPr lang="fr-FR" sz="2400" dirty="0" smtClean="0">
                <a:solidFill>
                  <a:srgbClr val="C00000"/>
                </a:solidFill>
              </a:rPr>
              <a:t>C.C. de but </a:t>
            </a:r>
            <a:r>
              <a:rPr lang="fr-FR" sz="2400" dirty="0" smtClean="0"/>
              <a:t>(ils répondent à la question : pour faire quoi ?)</a:t>
            </a:r>
          </a:p>
          <a:p>
            <a:pPr marL="0" indent="0" algn="just">
              <a:buNone/>
            </a:pPr>
            <a:r>
              <a:rPr lang="fr-FR" sz="2400" i="1" dirty="0" smtClean="0"/>
              <a:t>Je vais à la pharmacie </a:t>
            </a:r>
            <a:r>
              <a:rPr lang="fr-FR" sz="2400" i="1" u="sng" dirty="0" smtClean="0"/>
              <a:t>pour acheter des pansements</a:t>
            </a:r>
            <a:r>
              <a:rPr lang="fr-FR" sz="2400" i="1" dirty="0" smtClean="0"/>
              <a:t>.</a:t>
            </a:r>
          </a:p>
          <a:p>
            <a:pPr marL="0" indent="0" algn="just">
              <a:buNone/>
            </a:pPr>
            <a:endParaRPr lang="fr-FR" sz="2400" i="1" dirty="0" smtClean="0"/>
          </a:p>
          <a:p>
            <a:pPr algn="just">
              <a:buFontTx/>
              <a:buChar char="-"/>
            </a:pPr>
            <a:r>
              <a:rPr lang="fr-FR" sz="2400" dirty="0"/>
              <a:t>Les </a:t>
            </a:r>
            <a:r>
              <a:rPr lang="fr-FR" sz="2400" dirty="0">
                <a:solidFill>
                  <a:srgbClr val="C00000"/>
                </a:solidFill>
              </a:rPr>
              <a:t>C.C. de </a:t>
            </a:r>
            <a:r>
              <a:rPr lang="fr-FR" sz="2400" dirty="0" smtClean="0">
                <a:solidFill>
                  <a:srgbClr val="C00000"/>
                </a:solidFill>
              </a:rPr>
              <a:t>moyen </a:t>
            </a:r>
            <a:r>
              <a:rPr lang="fr-FR" sz="2400" dirty="0"/>
              <a:t>(ils répondent à la question : </a:t>
            </a:r>
            <a:r>
              <a:rPr lang="fr-FR" sz="2400" dirty="0" smtClean="0"/>
              <a:t>par quel moyen </a:t>
            </a:r>
            <a:r>
              <a:rPr lang="fr-FR" sz="2400" dirty="0"/>
              <a:t>?)</a:t>
            </a:r>
          </a:p>
          <a:p>
            <a:pPr marL="0" indent="0" algn="just">
              <a:buNone/>
            </a:pPr>
            <a:r>
              <a:rPr lang="fr-FR" sz="2400" i="1" dirty="0"/>
              <a:t>Je vais </a:t>
            </a:r>
            <a:r>
              <a:rPr lang="fr-FR" sz="2400" i="1" dirty="0" smtClean="0"/>
              <a:t>à l’école </a:t>
            </a:r>
            <a:r>
              <a:rPr lang="fr-FR" sz="2400" i="1" u="sng" dirty="0" smtClean="0"/>
              <a:t>à vélo</a:t>
            </a:r>
            <a:r>
              <a:rPr lang="fr-FR" sz="2400" i="1" dirty="0" smtClean="0"/>
              <a:t>.</a:t>
            </a:r>
            <a:endParaRPr lang="fr-FR" sz="2400" i="1" dirty="0"/>
          </a:p>
          <a:p>
            <a:pPr marL="0" indent="0" algn="just">
              <a:buNone/>
            </a:pPr>
            <a:endParaRPr lang="fr-FR" sz="2400" i="1" dirty="0" smtClean="0"/>
          </a:p>
          <a:p>
            <a:pPr algn="just">
              <a:buFontTx/>
              <a:buChar char="-"/>
            </a:pPr>
            <a:r>
              <a:rPr lang="fr-FR" sz="2400" dirty="0"/>
              <a:t>Les </a:t>
            </a:r>
            <a:r>
              <a:rPr lang="fr-FR" sz="2400" dirty="0">
                <a:solidFill>
                  <a:srgbClr val="C00000"/>
                </a:solidFill>
              </a:rPr>
              <a:t>C.C. de cause </a:t>
            </a:r>
            <a:r>
              <a:rPr lang="fr-FR" sz="2400" dirty="0"/>
              <a:t>(ils répondent à la question : à cause de quoi ?)</a:t>
            </a:r>
          </a:p>
          <a:p>
            <a:pPr marL="0" indent="0" algn="just">
              <a:buNone/>
            </a:pPr>
            <a:r>
              <a:rPr lang="fr-FR" sz="2400" i="1" dirty="0"/>
              <a:t>J’ai raté mon exercice </a:t>
            </a:r>
            <a:r>
              <a:rPr lang="fr-FR" sz="2400" i="1" u="sng" dirty="0"/>
              <a:t>parce que je n’ai pas appris ma leçon. </a:t>
            </a:r>
          </a:p>
          <a:p>
            <a:pPr marL="0" indent="0" algn="just">
              <a:buNone/>
            </a:pPr>
            <a:endParaRPr lang="fr-FR" sz="2400" i="1" dirty="0" smtClean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808639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but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95736" y="44371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C.C. de moyen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337" y="6021288"/>
            <a:ext cx="16891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934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C’est quoi, un complément </a:t>
            </a:r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phrase?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2420888"/>
            <a:ext cx="7560840" cy="3046988"/>
          </a:xfrm>
          <a:prstGeom prst="rect">
            <a:avLst/>
          </a:prstGeom>
          <a:noFill/>
          <a:ln w="50800" cap="rnd" cmpd="dbl">
            <a:solidFill>
              <a:schemeClr val="bg1"/>
            </a:solidFill>
            <a:bevel/>
          </a:ln>
        </p:spPr>
        <p:txBody>
          <a:bodyPr wrap="square" rtlCol="0">
            <a:spAutoFit/>
          </a:bodyPr>
          <a:lstStyle/>
          <a:p>
            <a:pPr lvl="0" algn="just"/>
            <a:r>
              <a:rPr lang="fr-FR" sz="3200" b="1" dirty="0" smtClean="0">
                <a:solidFill>
                  <a:schemeClr val="bg1"/>
                </a:solidFill>
                <a:ea typeface="Script Ecole 2" panose="02000400000000000000" pitchFamily="2" charset="0"/>
              </a:rPr>
              <a:t>Les </a:t>
            </a:r>
            <a:r>
              <a:rPr lang="fr-FR" sz="3200" b="1" dirty="0" smtClean="0">
                <a:solidFill>
                  <a:srgbClr val="F20000"/>
                </a:solidFill>
                <a:ea typeface="Script Ecole 2" panose="02000400000000000000" pitchFamily="2" charset="0"/>
              </a:rPr>
              <a:t>compléments </a:t>
            </a:r>
            <a:r>
              <a:rPr lang="fr-FR" sz="3200" b="1" dirty="0" smtClean="0">
                <a:solidFill>
                  <a:srgbClr val="F20000"/>
                </a:solidFill>
                <a:ea typeface="Script Ecole 2" panose="02000400000000000000" pitchFamily="2" charset="0"/>
              </a:rPr>
              <a:t>de phrase </a:t>
            </a:r>
            <a:r>
              <a:rPr lang="fr-FR" sz="3200" b="1" dirty="0">
                <a:solidFill>
                  <a:schemeClr val="bg1"/>
                </a:solidFill>
              </a:rPr>
              <a:t>donnent des </a:t>
            </a:r>
            <a:r>
              <a:rPr lang="fr-FR" sz="3200" b="1" dirty="0">
                <a:solidFill>
                  <a:srgbClr val="FFCC00"/>
                </a:solidFill>
              </a:rPr>
              <a:t>informations sur les circonstances dans lesquelles se déroule l’action </a:t>
            </a:r>
            <a:r>
              <a:rPr lang="fr-FR" sz="3200" b="1" dirty="0">
                <a:solidFill>
                  <a:schemeClr val="bg1"/>
                </a:solidFill>
              </a:rPr>
              <a:t>de la phrase.</a:t>
            </a:r>
          </a:p>
          <a:p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  <a:p>
            <a:pPr algn="just"/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compléments </a:t>
            </a:r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phrase peuvent </a:t>
            </a:r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être </a:t>
            </a:r>
            <a:r>
              <a:rPr lang="fr-FR" sz="2400" b="1" u="sng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déplacés </a:t>
            </a:r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2400" b="1" u="sng" dirty="0" smtClean="0">
                <a:solidFill>
                  <a:srgbClr val="FF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</a:t>
            </a:r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 </a:t>
            </a:r>
            <a:r>
              <a:rPr lang="fr-FR" sz="2400" b="1" u="sng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supprimés</a:t>
            </a:r>
            <a:r>
              <a:rPr lang="fr-FR" sz="24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</a:t>
            </a:r>
          </a:p>
          <a:p>
            <a:pPr algn="just"/>
            <a:endParaRPr lang="fr-FR" sz="2400" b="1" dirty="0" smtClean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3280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/>
              <a:t>Il en existe encore d’autres…</a:t>
            </a:r>
          </a:p>
          <a:p>
            <a:pPr algn="just">
              <a:buFontTx/>
              <a:buChar char="-"/>
            </a:pPr>
            <a:r>
              <a:rPr lang="fr-FR" sz="2400" i="1" dirty="0" smtClean="0"/>
              <a:t>Les C.C de conséquence</a:t>
            </a:r>
          </a:p>
          <a:p>
            <a:pPr algn="just">
              <a:buFontTx/>
              <a:buChar char="-"/>
            </a:pPr>
            <a:r>
              <a:rPr lang="fr-FR" sz="2400" i="1" dirty="0" smtClean="0"/>
              <a:t>Les C.C de comparaison</a:t>
            </a:r>
          </a:p>
          <a:p>
            <a:pPr algn="just">
              <a:buFontTx/>
              <a:buChar char="-"/>
            </a:pPr>
            <a:r>
              <a:rPr lang="fr-FR" sz="2400" i="1" dirty="0" smtClean="0"/>
              <a:t>Les C.C  concession</a:t>
            </a:r>
          </a:p>
          <a:p>
            <a:pPr algn="just">
              <a:buFontTx/>
              <a:buChar char="-"/>
            </a:pPr>
            <a:r>
              <a:rPr lang="fr-FR" sz="2400" i="1" dirty="0" smtClean="0"/>
              <a:t>Les C.C de quantité…</a:t>
            </a:r>
          </a:p>
          <a:p>
            <a:pPr marL="0" indent="0" algn="just">
              <a:buNone/>
            </a:pPr>
            <a:endParaRPr lang="fr-FR" sz="2400" i="1" dirty="0" smtClean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24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24862"/>
            <a:ext cx="8229600" cy="56720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400" i="1" dirty="0"/>
          </a:p>
          <a:p>
            <a:pPr marL="0" indent="0" algn="just">
              <a:buNone/>
            </a:pPr>
            <a:endParaRPr lang="fr-FR" sz="2400" i="1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7931224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1412776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dirty="0" smtClean="0"/>
              <a:t>A la fin du CM2, tu dois être capable de reconnaître : </a:t>
            </a:r>
          </a:p>
          <a:p>
            <a:pPr algn="just"/>
            <a:endParaRPr lang="fr-FR" sz="4000" dirty="0" smtClean="0"/>
          </a:p>
          <a:p>
            <a:pPr algn="just"/>
            <a:r>
              <a:rPr lang="fr-FR" sz="3200" dirty="0" smtClean="0"/>
              <a:t>- </a:t>
            </a:r>
            <a:r>
              <a:rPr lang="fr-FR" sz="3200" dirty="0"/>
              <a:t>les </a:t>
            </a:r>
            <a:r>
              <a:rPr lang="fr-FR" sz="3200" dirty="0">
                <a:solidFill>
                  <a:srgbClr val="C00000"/>
                </a:solidFill>
              </a:rPr>
              <a:t>compléments circonstanciels de </a:t>
            </a:r>
            <a:r>
              <a:rPr lang="fr-FR" sz="3200" dirty="0" smtClean="0">
                <a:solidFill>
                  <a:srgbClr val="C00000"/>
                </a:solidFill>
              </a:rPr>
              <a:t>lieu ;</a:t>
            </a:r>
          </a:p>
          <a:p>
            <a:pPr algn="just"/>
            <a:r>
              <a:rPr lang="fr-FR" sz="3200" dirty="0" smtClean="0"/>
              <a:t>- </a:t>
            </a:r>
            <a:r>
              <a:rPr lang="fr-FR" sz="3200" dirty="0"/>
              <a:t>les </a:t>
            </a:r>
            <a:r>
              <a:rPr lang="fr-FR" sz="3200" dirty="0">
                <a:solidFill>
                  <a:srgbClr val="C00000"/>
                </a:solidFill>
              </a:rPr>
              <a:t>compléments circonstanciels de </a:t>
            </a:r>
            <a:r>
              <a:rPr lang="fr-FR" sz="3200" dirty="0" smtClean="0">
                <a:solidFill>
                  <a:srgbClr val="C00000"/>
                </a:solidFill>
              </a:rPr>
              <a:t>temps ;</a:t>
            </a:r>
          </a:p>
          <a:p>
            <a:pPr algn="just"/>
            <a:r>
              <a:rPr lang="fr-FR" sz="3200" dirty="0" smtClean="0"/>
              <a:t>- </a:t>
            </a:r>
            <a:r>
              <a:rPr lang="fr-FR" sz="3200" dirty="0"/>
              <a:t>les </a:t>
            </a:r>
            <a:r>
              <a:rPr lang="fr-FR" sz="3200" dirty="0">
                <a:solidFill>
                  <a:srgbClr val="C00000"/>
                </a:solidFill>
              </a:rPr>
              <a:t>compléments circonstanciels de </a:t>
            </a:r>
            <a:r>
              <a:rPr lang="fr-FR" sz="3200" dirty="0" smtClean="0">
                <a:solidFill>
                  <a:srgbClr val="C00000"/>
                </a:solidFill>
              </a:rPr>
              <a:t>manière. 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97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792676" y="3645024"/>
            <a:ext cx="56042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- où ? </a:t>
            </a:r>
            <a:br>
              <a:rPr lang="fr-FR" sz="44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44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- quand ? </a:t>
            </a:r>
            <a:br>
              <a:rPr lang="fr-FR" sz="44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sz="44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- comment ?</a:t>
            </a:r>
            <a:endParaRPr lang="fr-FR" sz="4400" dirty="0">
              <a:solidFill>
                <a:srgbClr val="C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29152" y="620688"/>
            <a:ext cx="77312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trouver les </a:t>
            </a:r>
            <a:r>
              <a:rPr lang="fr-FR" sz="3200" b="1" dirty="0">
                <a:solidFill>
                  <a:srgbClr val="C0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compléments de phrase</a:t>
            </a:r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 il faut </a:t>
            </a:r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cherche d’abord </a:t>
            </a:r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</a:t>
            </a:r>
            <a:r>
              <a:rPr lang="fr-FR" sz="3200" b="1" dirty="0">
                <a:solidFill>
                  <a:srgbClr val="FF0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verbe</a:t>
            </a:r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et son </a:t>
            </a:r>
            <a:r>
              <a:rPr lang="fr-FR" sz="3200" b="1" dirty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sujet</a:t>
            </a:r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,</a:t>
            </a:r>
            <a:r>
              <a:rPr lang="fr-FR" sz="3200" b="1" dirty="0">
                <a:solidFill>
                  <a:srgbClr val="0070C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</a:t>
            </a:r>
            <a:r>
              <a:rPr lang="fr-FR" sz="3200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puis, on pose une des questions </a:t>
            </a:r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suivantes :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6802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l'été, la cigale a chanté joyeusement dans le pré.</a:t>
            </a: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la cigale a chanté joyeusement 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2000" dirty="0" smtClean="0"/>
              <a:t>- 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5535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64232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où ?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0739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Les compléments de phrase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Cherchons les compléments de phrase dans la phrase suivante :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800" dirty="0"/>
              <a:t>Tout </a:t>
            </a:r>
            <a:r>
              <a:rPr lang="fr-FR" sz="2800" dirty="0" smtClean="0"/>
              <a:t>l'été</a:t>
            </a:r>
            <a:r>
              <a:rPr lang="fr-FR" sz="2800" dirty="0"/>
              <a:t>, </a:t>
            </a:r>
            <a:r>
              <a:rPr lang="fr-FR" sz="2800" dirty="0">
                <a:solidFill>
                  <a:srgbClr val="0070C0"/>
                </a:solidFill>
              </a:rPr>
              <a:t>la cigale </a:t>
            </a:r>
            <a:r>
              <a:rPr lang="fr-FR" sz="2800" dirty="0">
                <a:solidFill>
                  <a:srgbClr val="FF0000"/>
                </a:solidFill>
              </a:rPr>
              <a:t>a chanté </a:t>
            </a:r>
            <a:r>
              <a:rPr lang="fr-FR" sz="2800" dirty="0"/>
              <a:t>joyeusement </a:t>
            </a:r>
            <a:r>
              <a:rPr lang="fr-FR" sz="2800" dirty="0">
                <a:solidFill>
                  <a:srgbClr val="C00000"/>
                </a:solidFill>
              </a:rPr>
              <a:t>dans le pré</a:t>
            </a:r>
            <a:r>
              <a:rPr lang="fr-FR" sz="2800" dirty="0" smtClean="0"/>
              <a:t>.</a:t>
            </a:r>
          </a:p>
          <a:p>
            <a:pPr marL="0" indent="0" algn="ctr">
              <a:buNone/>
            </a:pPr>
            <a:endParaRPr lang="fr-FR" sz="2800" dirty="0"/>
          </a:p>
          <a:p>
            <a:pPr algn="just">
              <a:buFontTx/>
              <a:buChar char="-"/>
            </a:pPr>
            <a:r>
              <a:rPr lang="fr-FR" sz="2000" dirty="0" smtClean="0"/>
              <a:t>Je commence par chercher le </a:t>
            </a:r>
            <a:r>
              <a:rPr lang="fr-FR" sz="2000" dirty="0" smtClean="0">
                <a:solidFill>
                  <a:srgbClr val="F20000"/>
                </a:solidFill>
              </a:rPr>
              <a:t>verbe</a:t>
            </a:r>
            <a:r>
              <a:rPr lang="fr-FR" sz="2000" dirty="0" smtClean="0"/>
              <a:t> et </a:t>
            </a:r>
            <a:r>
              <a:rPr lang="fr-FR" sz="2000" dirty="0" smtClean="0">
                <a:solidFill>
                  <a:srgbClr val="0070C0"/>
                </a:solidFill>
              </a:rPr>
              <a:t>son sujet</a:t>
            </a:r>
            <a:r>
              <a:rPr lang="fr-FR" sz="2000" dirty="0" smtClean="0"/>
              <a:t>.</a:t>
            </a:r>
          </a:p>
          <a:p>
            <a:pPr algn="just">
              <a:buFontTx/>
              <a:buChar char="-"/>
            </a:pPr>
            <a:r>
              <a:rPr lang="fr-FR" sz="2000" dirty="0" smtClean="0"/>
              <a:t>Je pose la question : </a:t>
            </a:r>
            <a:r>
              <a:rPr lang="fr-FR" sz="2000" dirty="0" smtClean="0">
                <a:solidFill>
                  <a:srgbClr val="C00000"/>
                </a:solidFill>
              </a:rPr>
              <a:t>où ? « dans le pré »</a:t>
            </a:r>
          </a:p>
          <a:p>
            <a:pPr algn="just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3354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1408</Words>
  <Application>Microsoft Office PowerPoint</Application>
  <PresentationFormat>Affichage à l'écran (4:3)</PresentationFormat>
  <Paragraphs>233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Thème Office</vt:lpstr>
      <vt:lpstr>grammaire </vt:lpstr>
      <vt:lpstr>Aujourd’hui, nous allons travailler en grammaire. Nous allons nous intéresser à la fonction des groupes de mots dans la phrase. Nous allons apprendre à identifier et distinguer les compléments de phrase. On les appelle aussi les compléments circonstanciels.    </vt:lpstr>
      <vt:lpstr>C’est quoi, un complément de phrase?</vt:lpstr>
      <vt:lpstr>Présentation PowerPoint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Les compléments de phrase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20</cp:revision>
  <dcterms:created xsi:type="dcterms:W3CDTF">2020-05-20T07:22:41Z</dcterms:created>
  <dcterms:modified xsi:type="dcterms:W3CDTF">2020-06-06T14:37:04Z</dcterms:modified>
</cp:coreProperties>
</file>