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9" r:id="rId2"/>
    <p:sldId id="261" r:id="rId3"/>
    <p:sldId id="262" r:id="rId4"/>
    <p:sldId id="264" r:id="rId5"/>
    <p:sldId id="299" r:id="rId6"/>
    <p:sldId id="265" r:id="rId7"/>
    <p:sldId id="266" r:id="rId8"/>
    <p:sldId id="267" r:id="rId9"/>
    <p:sldId id="268" r:id="rId10"/>
    <p:sldId id="269" r:id="rId11"/>
    <p:sldId id="272" r:id="rId12"/>
    <p:sldId id="273" r:id="rId13"/>
    <p:sldId id="271" r:id="rId14"/>
    <p:sldId id="275" r:id="rId15"/>
    <p:sldId id="274" r:id="rId16"/>
    <p:sldId id="270" r:id="rId17"/>
    <p:sldId id="276" r:id="rId18"/>
    <p:sldId id="277" r:id="rId19"/>
    <p:sldId id="279" r:id="rId20"/>
    <p:sldId id="280" r:id="rId21"/>
    <p:sldId id="281" r:id="rId22"/>
    <p:sldId id="283" r:id="rId23"/>
    <p:sldId id="282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3" autoAdjust="0"/>
    <p:restoredTop sz="94707" autoAdjust="0"/>
  </p:normalViewPr>
  <p:slideViewPr>
    <p:cSldViewPr>
      <p:cViewPr varScale="1">
        <p:scale>
          <a:sx n="72" d="100"/>
          <a:sy n="72" d="100"/>
        </p:scale>
        <p:origin x="-1350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DAA84-1248-477E-A6D7-A9206194CA63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A5B69-9CE0-4A33-8DA9-77358997B8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29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A5B69-9CE0-4A33-8DA9-77358997B8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1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A5B69-9CE0-4A33-8DA9-77358997B8C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1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28/05/2020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985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28/05/2020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65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28/05/2020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2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28/05/2020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0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28/05/2020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1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28/05/2020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2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28/05/2020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5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28/05/2020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80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28/05/2020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0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28/05/2020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8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28/05/2020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99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28/05/2020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36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259683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chemeClr val="bg1"/>
                </a:solidFill>
                <a:latin typeface="Cursif" panose="020B0603050302020204" pitchFamily="34" charset="0"/>
              </a:rPr>
              <a:t>Conjugaison</a:t>
            </a:r>
            <a:endParaRPr lang="fr-FR" sz="6600" dirty="0">
              <a:solidFill>
                <a:schemeClr val="bg1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528486">
            <a:off x="2723976" y="3796990"/>
            <a:ext cx="3704456" cy="62292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Présent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 rot="412450">
            <a:off x="704845" y="4690075"/>
            <a:ext cx="3850082" cy="5867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Futur simple de l’indicatif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 rot="930355">
            <a:off x="4769700" y="3143637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Passé composé de l’indicatif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 rot="21221105">
            <a:off x="994621" y="5706995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Imparfait de l’indicatif</a:t>
            </a: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 rot="20388693">
            <a:off x="5603603" y="4455359"/>
            <a:ext cx="3337003" cy="489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Passé simple de l’indicatif</a:t>
            </a: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 rot="20749835">
            <a:off x="191700" y="3425326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Présent de l’impératif</a:t>
            </a: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 rot="472542">
            <a:off x="5625251" y="5784105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Présent du conditionnel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-1480473"/>
            <a:ext cx="6956425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97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Apprenons à conjuguer le passé simple.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488832" cy="2592288"/>
          </a:xfrm>
        </p:spPr>
        <p:txBody>
          <a:bodyPr/>
          <a:lstStyle/>
          <a:p>
            <a:pPr algn="just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Au passé simple, il existe 4 types de terminaisons différentes :</a:t>
            </a:r>
          </a:p>
          <a:p>
            <a:pPr algn="just"/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259672"/>
              </p:ext>
            </p:extLst>
          </p:nvPr>
        </p:nvGraphicFramePr>
        <p:xfrm>
          <a:off x="1475656" y="299695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181962"/>
                <a:gridCol w="1181962"/>
                <a:gridCol w="1181962"/>
                <a:gridCol w="11819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je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tu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il, elle et on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nous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vous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ils et elles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5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Apprenons à conjuguer le passé simple.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488832" cy="2592288"/>
          </a:xfrm>
        </p:spPr>
        <p:txBody>
          <a:bodyPr/>
          <a:lstStyle/>
          <a:p>
            <a:pPr algn="just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Au passé simple, il existe 4 types de terminaisons différentes :</a:t>
            </a:r>
          </a:p>
          <a:p>
            <a:pPr algn="just"/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402475"/>
              </p:ext>
            </p:extLst>
          </p:nvPr>
        </p:nvGraphicFramePr>
        <p:xfrm>
          <a:off x="1475656" y="299695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181962"/>
                <a:gridCol w="1181962"/>
                <a:gridCol w="1181962"/>
                <a:gridCol w="11819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je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-ai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tu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il, elle et on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nous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-âmes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vous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-âtes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ils et elles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-èrent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65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Apprenons à conjuguer le passé simple.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488832" cy="2592288"/>
          </a:xfrm>
        </p:spPr>
        <p:txBody>
          <a:bodyPr/>
          <a:lstStyle/>
          <a:p>
            <a:pPr algn="just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Au passé simple, il existe 4 types de terminaisons différentes :</a:t>
            </a:r>
          </a:p>
          <a:p>
            <a:pPr algn="just"/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710666"/>
              </p:ext>
            </p:extLst>
          </p:nvPr>
        </p:nvGraphicFramePr>
        <p:xfrm>
          <a:off x="1475656" y="299695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181962"/>
                <a:gridCol w="1181962"/>
                <a:gridCol w="1181962"/>
                <a:gridCol w="11819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je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-ai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tu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il, elle et on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nous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-âmes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vous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-âtes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ils et elles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-èrent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12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Apprenons à conjuguer le passé simple.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488832" cy="2592288"/>
          </a:xfrm>
        </p:spPr>
        <p:txBody>
          <a:bodyPr/>
          <a:lstStyle/>
          <a:p>
            <a:pPr algn="just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Au passé simple, il existe 4 types de terminaisons différentes :</a:t>
            </a:r>
          </a:p>
          <a:p>
            <a:pPr algn="just"/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227916"/>
              </p:ext>
            </p:extLst>
          </p:nvPr>
        </p:nvGraphicFramePr>
        <p:xfrm>
          <a:off x="1475656" y="299695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181962"/>
                <a:gridCol w="1181962"/>
                <a:gridCol w="1181962"/>
                <a:gridCol w="11819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je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-ai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tu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il, elle et on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nous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-âmes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-ûmes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vous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-âtes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-ûtes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ils et elles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-èrent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80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Apprenons à conjuguer le passé simple.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488832" cy="2592288"/>
          </a:xfrm>
        </p:spPr>
        <p:txBody>
          <a:bodyPr/>
          <a:lstStyle/>
          <a:p>
            <a:pPr algn="just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Au passé simple, il existe 4 types de terminaisons différentes :</a:t>
            </a:r>
          </a:p>
          <a:p>
            <a:pPr algn="just"/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561963"/>
              </p:ext>
            </p:extLst>
          </p:nvPr>
        </p:nvGraphicFramePr>
        <p:xfrm>
          <a:off x="1475656" y="299695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181962"/>
                <a:gridCol w="1181962"/>
                <a:gridCol w="1181962"/>
                <a:gridCol w="11819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je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-ai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tu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il, elle et on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nous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-âmes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-ûmes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-înmes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vous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-âtes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-ûtes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-întes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ils et elles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-èrent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15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Apprenons à conjuguer le passé simple.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488832" cy="2592288"/>
          </a:xfrm>
        </p:spPr>
        <p:txBody>
          <a:bodyPr/>
          <a:lstStyle/>
          <a:p>
            <a:pPr algn="just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Au passé simple, il existe 4 types de terminaisons différentes :</a:t>
            </a:r>
          </a:p>
          <a:p>
            <a:pPr algn="just"/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474930"/>
              </p:ext>
            </p:extLst>
          </p:nvPr>
        </p:nvGraphicFramePr>
        <p:xfrm>
          <a:off x="1475656" y="299695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181962"/>
                <a:gridCol w="1181962"/>
                <a:gridCol w="1181962"/>
                <a:gridCol w="11819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je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-ai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tu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il, elle et on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nous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â</a:t>
                      </a:r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î</a:t>
                      </a:r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û</a:t>
                      </a:r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î</a:t>
                      </a:r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nmes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vous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â</a:t>
                      </a:r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î</a:t>
                      </a:r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û</a:t>
                      </a:r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î</a:t>
                      </a:r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ntes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ils et elles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-èrent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avec flèche vers la droite 4"/>
          <p:cNvSpPr/>
          <p:nvPr/>
        </p:nvSpPr>
        <p:spPr>
          <a:xfrm>
            <a:off x="2843808" y="4077072"/>
            <a:ext cx="4824536" cy="792088"/>
          </a:xfrm>
          <a:prstGeom prst="rightArrowCallout">
            <a:avLst>
              <a:gd name="adj1" fmla="val 25000"/>
              <a:gd name="adj2" fmla="val 25000"/>
              <a:gd name="adj3" fmla="val 23374"/>
              <a:gd name="adj4" fmla="val 94393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668344" y="3457453"/>
            <a:ext cx="1008112" cy="203132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On remarque  un accent circonflexe sur l’avant dernière voyelle avec nous et vous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8120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Apprenons à conjuguer le passé simple.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488832" cy="2592288"/>
          </a:xfrm>
        </p:spPr>
        <p:txBody>
          <a:bodyPr/>
          <a:lstStyle/>
          <a:p>
            <a:pPr algn="just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Comment savoir quelle terminaison mettre en fonction des verbes ?</a:t>
            </a:r>
          </a:p>
          <a:p>
            <a:pPr algn="just"/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85872"/>
              </p:ext>
            </p:extLst>
          </p:nvPr>
        </p:nvGraphicFramePr>
        <p:xfrm>
          <a:off x="1475656" y="299695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181962"/>
                <a:gridCol w="1181962"/>
                <a:gridCol w="1181962"/>
                <a:gridCol w="11819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je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-ai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tu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il, elle et on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nous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-âmes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-ûmes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-înmes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vous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-âtes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-ûtes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-întes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ils et elles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-èrent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52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Apprenons à conjuguer le passé simple.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488832" cy="2592288"/>
          </a:xfrm>
        </p:spPr>
        <p:txBody>
          <a:bodyPr/>
          <a:lstStyle/>
          <a:p>
            <a:pPr algn="just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Pour les verbes en –er (1</a:t>
            </a:r>
            <a:r>
              <a:rPr lang="fr-FR" baseline="30000" dirty="0" smtClean="0">
                <a:solidFill>
                  <a:schemeClr val="accent1">
                    <a:lumMod val="75000"/>
                  </a:schemeClr>
                </a:solidFill>
              </a:rPr>
              <a:t>er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groupe + aller):</a:t>
            </a:r>
          </a:p>
          <a:p>
            <a:pPr algn="just"/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821198"/>
              </p:ext>
            </p:extLst>
          </p:nvPr>
        </p:nvGraphicFramePr>
        <p:xfrm>
          <a:off x="1475656" y="299695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181962"/>
                <a:gridCol w="1181962"/>
                <a:gridCol w="1181962"/>
                <a:gridCol w="11819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je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-ai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tu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il, elle et on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nous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-âmes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-ûmes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-înmes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vous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-âtes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-ûtes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-întes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ils et elles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-èrent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3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Apprenons à conjuguer le passé simple.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488832" cy="2592288"/>
          </a:xfrm>
        </p:spPr>
        <p:txBody>
          <a:bodyPr/>
          <a:lstStyle/>
          <a:p>
            <a:pPr algn="just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Pour les verbes en –er (1</a:t>
            </a:r>
            <a:r>
              <a:rPr lang="fr-FR" baseline="30000" dirty="0" smtClean="0">
                <a:solidFill>
                  <a:schemeClr val="accent1">
                    <a:lumMod val="75000"/>
                  </a:schemeClr>
                </a:solidFill>
              </a:rPr>
              <a:t>er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groupe + aller):</a:t>
            </a:r>
          </a:p>
          <a:p>
            <a:pPr algn="just"/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758655"/>
              </p:ext>
            </p:extLst>
          </p:nvPr>
        </p:nvGraphicFramePr>
        <p:xfrm>
          <a:off x="1475656" y="299695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181962"/>
                <a:gridCol w="1181962"/>
                <a:gridCol w="1181962"/>
                <a:gridCol w="11819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je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-ai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tu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il, elle et on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nous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-âmes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-ûmes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-înmes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vous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-âtes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-ûtes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-întes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ils et elles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-èrent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843808" y="2996952"/>
            <a:ext cx="1188000" cy="2232248"/>
          </a:xfrm>
          <a:prstGeom prst="rect">
            <a:avLst/>
          </a:prstGeom>
          <a:solidFill>
            <a:srgbClr val="FFFF00">
              <a:alpha val="3294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66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614490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er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er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er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er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61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-1480473"/>
            <a:ext cx="6956425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259683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chemeClr val="bg1"/>
                </a:solidFill>
                <a:latin typeface="Cursif" panose="020B0603050302020204" pitchFamily="34" charset="0"/>
              </a:rPr>
              <a:t>Conjugaison</a:t>
            </a:r>
            <a:endParaRPr lang="fr-FR" sz="6600" dirty="0">
              <a:solidFill>
                <a:schemeClr val="bg1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528486">
            <a:off x="2723976" y="3796990"/>
            <a:ext cx="3704456" cy="62292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Présent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 rot="412450">
            <a:off x="704845" y="4690075"/>
            <a:ext cx="3850082" cy="5867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Futur simple de l’indicatif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 rot="930355">
            <a:off x="4769700" y="3143637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Passé composé de l’indicatif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 rot="21221105">
            <a:off x="994621" y="5706995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Imparfait de l’indicatif</a:t>
            </a: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 rot="20388693">
            <a:off x="5603603" y="4455359"/>
            <a:ext cx="3337003" cy="489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Passé simple de l’indicatif</a:t>
            </a: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 rot="20749835">
            <a:off x="191700" y="3425326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Présent de l’impératif</a:t>
            </a: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 rot="472542">
            <a:off x="5625251" y="5784105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Présent du conditionnel</a:t>
            </a:r>
          </a:p>
        </p:txBody>
      </p:sp>
    </p:spTree>
    <p:extLst>
      <p:ext uri="{BB962C8B-B14F-4D97-AF65-F5344CB8AC3E}">
        <p14:creationId xmlns:p14="http://schemas.microsoft.com/office/powerpoint/2010/main" val="46156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91507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91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503138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âmes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âtes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èrent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67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481355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aller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j'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all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all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all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all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âmes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all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âtes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all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èrent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11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177322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lancer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ç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ç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ç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ç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âmes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ç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âtes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lanc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èrent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8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024086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âmes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âtes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èrent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21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Apprenons à conjuguer le passé simple.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488832" cy="2592288"/>
          </a:xfrm>
        </p:spPr>
        <p:txBody>
          <a:bodyPr/>
          <a:lstStyle/>
          <a:p>
            <a:pPr algn="just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Pour les verbes en –ir (sauf courir, mourir et les verbes en –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enir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algn="just"/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296928"/>
              </p:ext>
            </p:extLst>
          </p:nvPr>
        </p:nvGraphicFramePr>
        <p:xfrm>
          <a:off x="1475656" y="299695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181962"/>
                <a:gridCol w="1181962"/>
                <a:gridCol w="1181962"/>
                <a:gridCol w="11819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je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-ai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tu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il, elle et on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nous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-âmes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-ûmes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-înmes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vous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-âtes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-ûtes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-întes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ils et elles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-èrent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010104" y="2996952"/>
            <a:ext cx="1188000" cy="2232248"/>
          </a:xfrm>
          <a:prstGeom prst="rect">
            <a:avLst/>
          </a:prstGeom>
          <a:solidFill>
            <a:srgbClr val="FFFF00">
              <a:alpha val="3294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21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–ir</a:t>
            </a:r>
            <a:endParaRPr lang="fr-FR" sz="3600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313784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21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–ir</a:t>
            </a:r>
            <a:endParaRPr lang="fr-FR" sz="3600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033475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70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–ir</a:t>
            </a:r>
            <a:endParaRPr lang="fr-FR" sz="3600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650757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îmes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îtes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23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Apprenons à conjuguer le passé simple.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488832" cy="2592288"/>
          </a:xfrm>
        </p:spPr>
        <p:txBody>
          <a:bodyPr/>
          <a:lstStyle/>
          <a:p>
            <a:pPr algn="just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Pour les autres verbes :</a:t>
            </a:r>
          </a:p>
          <a:p>
            <a:pPr algn="just"/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807416"/>
              </p:ext>
            </p:extLst>
          </p:nvPr>
        </p:nvGraphicFramePr>
        <p:xfrm>
          <a:off x="1475656" y="299695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181962"/>
                <a:gridCol w="1181962"/>
                <a:gridCol w="1181962"/>
                <a:gridCol w="11819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je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-ai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tu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il, elle et on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-a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nous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-âmes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-ûmes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-înmes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vous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-âtes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-ûtes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-întes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ils et elles</a:t>
                      </a:r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-èrent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-urent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-inrent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010104" y="2996952"/>
            <a:ext cx="3586232" cy="2232248"/>
          </a:xfrm>
          <a:prstGeom prst="rect">
            <a:avLst/>
          </a:prstGeom>
          <a:solidFill>
            <a:srgbClr val="FFFF00">
              <a:alpha val="3294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64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 passé simple de l’indicatif</a:t>
            </a:r>
            <a:endParaRPr lang="fr-FR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>
                <a:solidFill>
                  <a:schemeClr val="bg1"/>
                </a:solidFill>
              </a:rPr>
              <a:t>Le </a:t>
            </a:r>
            <a:r>
              <a:rPr lang="fr-FR" dirty="0" smtClean="0">
                <a:solidFill>
                  <a:srgbClr val="FF0000"/>
                </a:solidFill>
              </a:rPr>
              <a:t>passé simple </a:t>
            </a:r>
            <a:r>
              <a:rPr lang="fr-FR" dirty="0" smtClean="0">
                <a:solidFill>
                  <a:schemeClr val="bg1"/>
                </a:solidFill>
              </a:rPr>
              <a:t>est un temps du passé utilisé essentiellement à l’écrit, dans les romans. Il n’est quasiment jamais utilisé à l’oral. </a:t>
            </a:r>
          </a:p>
        </p:txBody>
      </p:sp>
    </p:spTree>
    <p:extLst>
      <p:ext uri="{BB962C8B-B14F-4D97-AF65-F5344CB8AC3E}">
        <p14:creationId xmlns:p14="http://schemas.microsoft.com/office/powerpoint/2010/main" val="86011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Quelques verbes irréguliers</a:t>
            </a:r>
            <a:b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à connaître…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755288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avoir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j’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u="none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us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us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8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ut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ûmes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ûtes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urent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44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Quelques verbes irréguliers</a:t>
            </a:r>
            <a:b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à connaître…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504794"/>
              </p:ext>
            </p:extLst>
          </p:nvPr>
        </p:nvGraphicFramePr>
        <p:xfrm>
          <a:off x="1116013" y="1557338"/>
          <a:ext cx="7200402" cy="467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être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u="none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us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us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ut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185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ûmes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ûtes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urent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57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Quelques verbes irréguliers</a:t>
            </a:r>
            <a:b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à connaître…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64289"/>
              </p:ext>
            </p:extLst>
          </p:nvPr>
        </p:nvGraphicFramePr>
        <p:xfrm>
          <a:off x="1116013" y="1557338"/>
          <a:ext cx="7200402" cy="467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faire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185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îmes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îtes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irent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05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Quelques verbes irréguliers</a:t>
            </a:r>
            <a:b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à connaître…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319550"/>
              </p:ext>
            </p:extLst>
          </p:nvPr>
        </p:nvGraphicFramePr>
        <p:xfrm>
          <a:off x="1116013" y="1557338"/>
          <a:ext cx="7200402" cy="467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prendre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185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îmes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îtes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irent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05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Quelques verbes irréguliers</a:t>
            </a:r>
            <a:b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à connaître…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204651"/>
              </p:ext>
            </p:extLst>
          </p:nvPr>
        </p:nvGraphicFramePr>
        <p:xfrm>
          <a:off x="1116013" y="1557338"/>
          <a:ext cx="7200402" cy="467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dire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185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îmes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îtes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irent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56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Quelques verbes irréguliers</a:t>
            </a:r>
            <a:b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à connaître…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538694"/>
              </p:ext>
            </p:extLst>
          </p:nvPr>
        </p:nvGraphicFramePr>
        <p:xfrm>
          <a:off x="1116013" y="1557338"/>
          <a:ext cx="7200402" cy="467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185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îmes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îtes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irent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6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Quelques verbes irréguliers</a:t>
            </a:r>
            <a:b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à connaître…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413935"/>
              </p:ext>
            </p:extLst>
          </p:nvPr>
        </p:nvGraphicFramePr>
        <p:xfrm>
          <a:off x="1116013" y="1557338"/>
          <a:ext cx="7200402" cy="467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pouvoir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us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us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ut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185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ûmes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ûtes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urent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4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Quelques verbes irréguliers</a:t>
            </a:r>
            <a:b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à connaître…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456006"/>
              </p:ext>
            </p:extLst>
          </p:nvPr>
        </p:nvGraphicFramePr>
        <p:xfrm>
          <a:off x="1116013" y="1557338"/>
          <a:ext cx="7200402" cy="467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venir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ins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ins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int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185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înmes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întes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inrent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3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En résumé…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5" name="Flèche droite 4"/>
          <p:cNvSpPr/>
          <p:nvPr/>
        </p:nvSpPr>
        <p:spPr>
          <a:xfrm rot="13463208" flipV="1">
            <a:off x="2551809" y="2159816"/>
            <a:ext cx="1698622" cy="89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 flipV="1">
            <a:off x="3401120" y="1195402"/>
            <a:ext cx="1698622" cy="89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525172" y="901825"/>
            <a:ext cx="2170584" cy="6766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rgbClr val="002060"/>
                </a:solidFill>
              </a:rPr>
              <a:t>passé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5099742" y="858417"/>
            <a:ext cx="3432698" cy="144016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 smtClean="0">
                <a:solidFill>
                  <a:srgbClr val="002060"/>
                </a:solidFill>
              </a:rPr>
              <a:t>une action inhabituelle</a:t>
            </a:r>
          </a:p>
          <a:p>
            <a:r>
              <a:rPr lang="fr-FR" sz="1600" dirty="0" smtClean="0">
                <a:solidFill>
                  <a:srgbClr val="002060"/>
                </a:solidFill>
              </a:rPr>
              <a:t>une action qui s’est passée pendant une action plus longue</a:t>
            </a:r>
            <a:endParaRPr lang="fr-FR" sz="1600" dirty="0">
              <a:solidFill>
                <a:srgbClr val="002060"/>
              </a:solidFill>
            </a:endParaRPr>
          </a:p>
        </p:txBody>
      </p:sp>
      <p:sp>
        <p:nvSpPr>
          <p:cNvPr id="9" name="Flèche droite 8"/>
          <p:cNvSpPr/>
          <p:nvPr/>
        </p:nvSpPr>
        <p:spPr>
          <a:xfrm rot="5400000" flipV="1">
            <a:off x="4325799" y="2721520"/>
            <a:ext cx="361100" cy="912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56303" y="2492318"/>
            <a:ext cx="2170584" cy="338336"/>
          </a:xfrm>
          <a:solidFill>
            <a:schemeClr val="bg1"/>
          </a:solidFill>
          <a:ln>
            <a:solidFill>
              <a:srgbClr val="002060"/>
            </a:solidFill>
          </a:ln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002060"/>
                </a:solidFill>
              </a:rPr>
              <a:t>Le passé simple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2242476" y="2947708"/>
            <a:ext cx="4481816" cy="36004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000" dirty="0" smtClean="0">
                <a:solidFill>
                  <a:srgbClr val="002060"/>
                </a:solidFill>
              </a:rPr>
              <a:t>Des terminaisons très différentes.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613246"/>
              </p:ext>
            </p:extLst>
          </p:nvPr>
        </p:nvGraphicFramePr>
        <p:xfrm>
          <a:off x="411526" y="3501008"/>
          <a:ext cx="8280922" cy="3070162"/>
        </p:xfrm>
        <a:graphic>
          <a:graphicData uri="http://schemas.openxmlformats.org/drawingml/2006/table">
            <a:tbl>
              <a:tblPr/>
              <a:tblGrid>
                <a:gridCol w="4821513"/>
                <a:gridCol w="501695"/>
                <a:gridCol w="501695"/>
                <a:gridCol w="549919"/>
                <a:gridCol w="665824"/>
                <a:gridCol w="571068"/>
                <a:gridCol w="669208"/>
              </a:tblGrid>
              <a:tr h="216521"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infinitifs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terminaisons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0868"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je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tu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il,elle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nous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vous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ils, elles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33">
                <a:tc>
                  <a:txBody>
                    <a:bodyPr/>
                    <a:lstStyle/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les verbes en </a:t>
                      </a:r>
                      <a:r>
                        <a:rPr lang="fr-FR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-er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âmes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âtes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èrent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562">
                <a:tc>
                  <a:txBody>
                    <a:bodyPr/>
                    <a:lstStyle/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les verbes en </a:t>
                      </a:r>
                      <a:r>
                        <a:rPr lang="fr-FR" sz="16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fr-FR" sz="1600" dirty="0" err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ir</a:t>
                      </a: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fr-FR" sz="16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sauf les verbes en –</a:t>
                      </a:r>
                      <a:r>
                        <a:rPr lang="fr-FR" sz="1600" dirty="0" err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enir</a:t>
                      </a:r>
                      <a:r>
                        <a:rPr lang="fr-FR" sz="16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fr-FR" sz="16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courir</a:t>
                      </a: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et </a:t>
                      </a:r>
                      <a:r>
                        <a:rPr lang="fr-FR" sz="16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mourir</a:t>
                      </a: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 plupart des verbes en </a:t>
                      </a:r>
                      <a:r>
                        <a:rPr lang="fr-FR" sz="16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fr-FR" sz="1600" dirty="0" err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is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is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it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îmes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îtes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irent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082">
                <a:tc>
                  <a:txBody>
                    <a:bodyPr/>
                    <a:lstStyle/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les verbes en </a:t>
                      </a:r>
                      <a:r>
                        <a:rPr lang="fr-FR" sz="160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–oir</a:t>
                      </a:r>
                      <a:r>
                        <a:rPr lang="fr-F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 (sauf </a:t>
                      </a:r>
                      <a:r>
                        <a:rPr lang="fr-FR" sz="160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s’asseoir</a:t>
                      </a:r>
                      <a:r>
                        <a:rPr lang="fr-F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 et </a:t>
                      </a:r>
                      <a:r>
                        <a:rPr lang="fr-FR" sz="160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voir</a:t>
                      </a:r>
                      <a:r>
                        <a:rPr lang="fr-F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38100" algn="just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verbes en </a:t>
                      </a:r>
                      <a:r>
                        <a:rPr lang="fr-FR" sz="160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–re</a:t>
                      </a:r>
                      <a:r>
                        <a:rPr lang="fr-F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fr-FR" sz="160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boire, conclure, connaître, croire, croître, être, exclure, lire, moudre, paraitre, plaire, repaitre, résoudre, taire, vivre</a:t>
                      </a:r>
                      <a:r>
                        <a:rPr lang="fr-F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us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us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ut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ûmes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ûtes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urent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41">
                <a:tc>
                  <a:txBody>
                    <a:bodyPr/>
                    <a:lstStyle/>
                    <a:p>
                      <a:pPr marL="38100"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les verbes en </a:t>
                      </a:r>
                      <a:r>
                        <a:rPr lang="fr-FR" sz="1600" dirty="0">
                          <a:solidFill>
                            <a:srgbClr val="E3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fr-FR" sz="1600" dirty="0" err="1">
                          <a:solidFill>
                            <a:srgbClr val="E3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enir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E3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E3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E3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int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E3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înmes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solidFill>
                            <a:srgbClr val="E3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întes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solidFill>
                            <a:srgbClr val="E3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inrent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5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 passé simple de l’indicatif</a:t>
            </a:r>
            <a:endParaRPr lang="fr-FR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>
                <a:solidFill>
                  <a:schemeClr val="bg1"/>
                </a:solidFill>
              </a:rPr>
              <a:t>Le </a:t>
            </a:r>
            <a:r>
              <a:rPr lang="fr-FR" dirty="0" smtClean="0">
                <a:solidFill>
                  <a:srgbClr val="FF0000"/>
                </a:solidFill>
              </a:rPr>
              <a:t>passé simple </a:t>
            </a:r>
            <a:r>
              <a:rPr lang="fr-FR" dirty="0" smtClean="0">
                <a:solidFill>
                  <a:schemeClr val="bg1"/>
                </a:solidFill>
              </a:rPr>
              <a:t>est un temps du passé utilisé essentiellement à l’écrit, dans les romans. Il n’est quasiment jamais utilisé à l’oral. </a:t>
            </a:r>
          </a:p>
          <a:p>
            <a:pPr algn="just"/>
            <a:r>
              <a:rPr lang="fr-FR" dirty="0">
                <a:solidFill>
                  <a:schemeClr val="bg1"/>
                </a:solidFill>
              </a:rPr>
              <a:t>C’est pourquoi la conjugaison de certains verbes nous étonne. On n’a pas l’habitude de les voir écrits ainsi</a:t>
            </a:r>
            <a:r>
              <a:rPr lang="fr-FR" dirty="0" smtClean="0">
                <a:solidFill>
                  <a:schemeClr val="bg1"/>
                </a:solidFill>
              </a:rPr>
              <a:t>.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94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 passé simple de l’indicatif</a:t>
            </a:r>
            <a:endParaRPr lang="fr-FR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>
                <a:solidFill>
                  <a:schemeClr val="bg1"/>
                </a:solidFill>
              </a:rPr>
              <a:t>Le </a:t>
            </a:r>
            <a:r>
              <a:rPr lang="fr-FR" dirty="0" smtClean="0">
                <a:solidFill>
                  <a:srgbClr val="FF0000"/>
                </a:solidFill>
              </a:rPr>
              <a:t>passé simple </a:t>
            </a:r>
            <a:r>
              <a:rPr lang="fr-FR" dirty="0" smtClean="0">
                <a:solidFill>
                  <a:schemeClr val="bg1"/>
                </a:solidFill>
              </a:rPr>
              <a:t>est un temps du passé utilisé essentiellement à l’écrit, dans les romans. Il n’est quasiment jamais utilisé à l’oral. </a:t>
            </a:r>
          </a:p>
          <a:p>
            <a:pPr algn="just"/>
            <a:r>
              <a:rPr lang="fr-FR" dirty="0">
                <a:solidFill>
                  <a:schemeClr val="bg1"/>
                </a:solidFill>
              </a:rPr>
              <a:t>C’est pourquoi la conjugaison de certains verbes nous étonne. On n’a pas l’habitude de les voir écrits ainsi.</a:t>
            </a:r>
          </a:p>
          <a:p>
            <a:pPr algn="just"/>
            <a:r>
              <a:rPr lang="fr-FR" dirty="0" smtClean="0">
                <a:solidFill>
                  <a:schemeClr val="bg1"/>
                </a:solidFill>
              </a:rPr>
              <a:t>Il est essentiellement conjugué à la 3</a:t>
            </a:r>
            <a:r>
              <a:rPr lang="fr-FR" baseline="30000" dirty="0" smtClean="0">
                <a:solidFill>
                  <a:schemeClr val="bg1"/>
                </a:solidFill>
              </a:rPr>
              <a:t>ème</a:t>
            </a:r>
            <a:r>
              <a:rPr lang="fr-FR" dirty="0" smtClean="0">
                <a:solidFill>
                  <a:schemeClr val="bg1"/>
                </a:solidFill>
              </a:rPr>
              <a:t> personne (il, elle, ils ou elles).</a:t>
            </a:r>
          </a:p>
        </p:txBody>
      </p:sp>
    </p:spTree>
    <p:extLst>
      <p:ext uri="{BB962C8B-B14F-4D97-AF65-F5344CB8AC3E}">
        <p14:creationId xmlns:p14="http://schemas.microsoft.com/office/powerpoint/2010/main" val="141482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 passé simple de l’indicatif</a:t>
            </a:r>
            <a:endParaRPr lang="fr-FR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fr-F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fr-FR" dirty="0" smtClean="0">
                <a:solidFill>
                  <a:schemeClr val="bg1"/>
                </a:solidFill>
              </a:rPr>
              <a:t>Le </a:t>
            </a:r>
            <a:r>
              <a:rPr lang="fr-FR" dirty="0" smtClean="0">
                <a:solidFill>
                  <a:srgbClr val="FF0000"/>
                </a:solidFill>
              </a:rPr>
              <a:t>passé simple </a:t>
            </a:r>
            <a:r>
              <a:rPr lang="fr-FR" dirty="0" smtClean="0">
                <a:solidFill>
                  <a:schemeClr val="bg1"/>
                </a:solidFill>
              </a:rPr>
              <a:t>permet d’exprimer :</a:t>
            </a:r>
          </a:p>
        </p:txBody>
      </p:sp>
    </p:spTree>
    <p:extLst>
      <p:ext uri="{BB962C8B-B14F-4D97-AF65-F5344CB8AC3E}">
        <p14:creationId xmlns:p14="http://schemas.microsoft.com/office/powerpoint/2010/main" val="199039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 passé simple de l’indicatif</a:t>
            </a:r>
            <a:endParaRPr lang="fr-FR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fr-F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fr-FR" dirty="0" smtClean="0">
                <a:solidFill>
                  <a:schemeClr val="bg1"/>
                </a:solidFill>
              </a:rPr>
              <a:t>Le </a:t>
            </a:r>
            <a:r>
              <a:rPr lang="fr-FR" dirty="0" smtClean="0">
                <a:solidFill>
                  <a:srgbClr val="FF0000"/>
                </a:solidFill>
              </a:rPr>
              <a:t>passé simple </a:t>
            </a:r>
            <a:r>
              <a:rPr lang="fr-FR" dirty="0" smtClean="0">
                <a:solidFill>
                  <a:schemeClr val="bg1"/>
                </a:solidFill>
              </a:rPr>
              <a:t>permet d’exprimer :</a:t>
            </a:r>
          </a:p>
          <a:p>
            <a:pPr algn="just"/>
            <a:r>
              <a:rPr lang="fr-FR" dirty="0" smtClean="0">
                <a:solidFill>
                  <a:schemeClr val="bg1"/>
                </a:solidFill>
              </a:rPr>
              <a:t>Des actions inhabituelles qui sont terminées :</a:t>
            </a:r>
          </a:p>
          <a:p>
            <a:pPr marL="0" indent="0" algn="just">
              <a:buNone/>
            </a:pPr>
            <a:r>
              <a:rPr lang="fr-FR" sz="2800" i="1" dirty="0" smtClean="0">
                <a:solidFill>
                  <a:schemeClr val="bg1"/>
                </a:solidFill>
              </a:rPr>
              <a:t>Ce jour-là, il </a:t>
            </a:r>
            <a:r>
              <a:rPr lang="fr-FR" sz="2800" i="1" dirty="0" smtClean="0">
                <a:solidFill>
                  <a:srgbClr val="FF0000"/>
                </a:solidFill>
              </a:rPr>
              <a:t>mit</a:t>
            </a:r>
            <a:r>
              <a:rPr lang="fr-FR" sz="2800" i="1" dirty="0" smtClean="0">
                <a:solidFill>
                  <a:schemeClr val="bg1"/>
                </a:solidFill>
              </a:rPr>
              <a:t> un chapeau.</a:t>
            </a:r>
          </a:p>
        </p:txBody>
      </p:sp>
    </p:spTree>
    <p:extLst>
      <p:ext uri="{BB962C8B-B14F-4D97-AF65-F5344CB8AC3E}">
        <p14:creationId xmlns:p14="http://schemas.microsoft.com/office/powerpoint/2010/main" val="276055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 passé simple de l’indicatif</a:t>
            </a:r>
            <a:endParaRPr lang="fr-FR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fr-F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fr-FR" dirty="0" smtClean="0">
                <a:solidFill>
                  <a:schemeClr val="bg1"/>
                </a:solidFill>
              </a:rPr>
              <a:t>Le </a:t>
            </a:r>
            <a:r>
              <a:rPr lang="fr-FR" dirty="0" smtClean="0">
                <a:solidFill>
                  <a:srgbClr val="FF0000"/>
                </a:solidFill>
              </a:rPr>
              <a:t>passé simple </a:t>
            </a:r>
            <a:r>
              <a:rPr lang="fr-FR" dirty="0" smtClean="0">
                <a:solidFill>
                  <a:schemeClr val="bg1"/>
                </a:solidFill>
              </a:rPr>
              <a:t>permet d’exprimer :</a:t>
            </a:r>
          </a:p>
          <a:p>
            <a:pPr algn="just"/>
            <a:r>
              <a:rPr lang="fr-FR" dirty="0" smtClean="0">
                <a:solidFill>
                  <a:schemeClr val="bg1"/>
                </a:solidFill>
              </a:rPr>
              <a:t>Des actions inhabituelles qui sont terminées :</a:t>
            </a:r>
          </a:p>
          <a:p>
            <a:pPr marL="0" indent="0" algn="just">
              <a:buNone/>
            </a:pPr>
            <a:r>
              <a:rPr lang="fr-FR" sz="2800" i="1" dirty="0" smtClean="0">
                <a:solidFill>
                  <a:schemeClr val="bg1"/>
                </a:solidFill>
              </a:rPr>
              <a:t>Ce jour-là, il </a:t>
            </a:r>
            <a:r>
              <a:rPr lang="fr-FR" sz="2800" i="1" dirty="0" smtClean="0">
                <a:solidFill>
                  <a:srgbClr val="FF0000"/>
                </a:solidFill>
              </a:rPr>
              <a:t>mit</a:t>
            </a:r>
            <a:r>
              <a:rPr lang="fr-FR" sz="2800" i="1" dirty="0" smtClean="0">
                <a:solidFill>
                  <a:schemeClr val="bg1"/>
                </a:solidFill>
              </a:rPr>
              <a:t> un chapeau.</a:t>
            </a:r>
          </a:p>
          <a:p>
            <a:pPr algn="just"/>
            <a:r>
              <a:rPr lang="fr-FR" dirty="0" smtClean="0">
                <a:solidFill>
                  <a:schemeClr val="bg1"/>
                </a:solidFill>
              </a:rPr>
              <a:t>des actions terminées courtes à l’intérieur d’actions plus longues conjuguées à l’imparfait.</a:t>
            </a:r>
          </a:p>
          <a:p>
            <a:pPr marL="0" indent="0" algn="just">
              <a:buNone/>
            </a:pPr>
            <a:r>
              <a:rPr lang="fr-FR" sz="2400" i="1" dirty="0" smtClean="0">
                <a:solidFill>
                  <a:schemeClr val="bg1"/>
                </a:solidFill>
              </a:rPr>
              <a:t>Il se promenait au bord de la Mayenne quand l’orage </a:t>
            </a:r>
            <a:r>
              <a:rPr lang="fr-FR" sz="2400" i="1" dirty="0" smtClean="0">
                <a:solidFill>
                  <a:srgbClr val="FF0000"/>
                </a:solidFill>
              </a:rPr>
              <a:t>éclata</a:t>
            </a:r>
            <a:r>
              <a:rPr lang="fr-FR" sz="2400" i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686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 passé simple de l’indicatif</a:t>
            </a:r>
            <a:endParaRPr lang="fr-FR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endParaRPr lang="fr-F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fr-FR" dirty="0" smtClean="0">
                <a:solidFill>
                  <a:schemeClr val="bg1"/>
                </a:solidFill>
              </a:rPr>
              <a:t>Le </a:t>
            </a:r>
            <a:r>
              <a:rPr lang="fr-FR" dirty="0" smtClean="0">
                <a:solidFill>
                  <a:srgbClr val="FF0000"/>
                </a:solidFill>
              </a:rPr>
              <a:t>passé simple </a:t>
            </a:r>
            <a:r>
              <a:rPr lang="fr-FR" dirty="0" smtClean="0">
                <a:solidFill>
                  <a:schemeClr val="bg1"/>
                </a:solidFill>
              </a:rPr>
              <a:t>permet d’exprimer :</a:t>
            </a:r>
          </a:p>
          <a:p>
            <a:pPr algn="just"/>
            <a:r>
              <a:rPr lang="fr-FR" dirty="0" smtClean="0">
                <a:solidFill>
                  <a:schemeClr val="bg1"/>
                </a:solidFill>
              </a:rPr>
              <a:t>Des actions inhabituelles qui sont terminées:</a:t>
            </a:r>
          </a:p>
          <a:p>
            <a:pPr marL="0" indent="0" algn="just">
              <a:buNone/>
            </a:pPr>
            <a:r>
              <a:rPr lang="fr-FR" sz="2800" i="1" dirty="0" smtClean="0">
                <a:solidFill>
                  <a:schemeClr val="bg1"/>
                </a:solidFill>
              </a:rPr>
              <a:t>Ce jour-là, il </a:t>
            </a:r>
            <a:r>
              <a:rPr lang="fr-FR" sz="2800" i="1" dirty="0" smtClean="0">
                <a:solidFill>
                  <a:srgbClr val="FF0000"/>
                </a:solidFill>
              </a:rPr>
              <a:t>mit</a:t>
            </a:r>
            <a:r>
              <a:rPr lang="fr-FR" sz="2800" i="1" dirty="0" smtClean="0">
                <a:solidFill>
                  <a:schemeClr val="bg1"/>
                </a:solidFill>
              </a:rPr>
              <a:t> un chapeau.</a:t>
            </a:r>
          </a:p>
          <a:p>
            <a:pPr algn="just"/>
            <a:r>
              <a:rPr lang="fr-FR" dirty="0" smtClean="0">
                <a:solidFill>
                  <a:schemeClr val="bg1"/>
                </a:solidFill>
              </a:rPr>
              <a:t>des actions terminées courtes à l’intérieur d’actions plus longues conjuguées à l’imparfait.</a:t>
            </a:r>
          </a:p>
          <a:p>
            <a:pPr marL="0" indent="0" algn="just">
              <a:buNone/>
            </a:pPr>
            <a:r>
              <a:rPr lang="fr-FR" sz="2400" i="1" dirty="0" smtClean="0">
                <a:solidFill>
                  <a:schemeClr val="bg1"/>
                </a:solidFill>
              </a:rPr>
              <a:t>Il se </a:t>
            </a:r>
            <a:r>
              <a:rPr lang="fr-FR" sz="2400" i="1" u="sng" dirty="0" smtClean="0">
                <a:solidFill>
                  <a:schemeClr val="bg1"/>
                </a:solidFill>
              </a:rPr>
              <a:t>promenait</a:t>
            </a:r>
            <a:r>
              <a:rPr lang="fr-FR" sz="2400" i="1" dirty="0" smtClean="0">
                <a:solidFill>
                  <a:schemeClr val="bg1"/>
                </a:solidFill>
              </a:rPr>
              <a:t> au bord de la Mayenne quand l’orage </a:t>
            </a:r>
            <a:r>
              <a:rPr lang="fr-FR" sz="2400" i="1" u="sng" dirty="0" smtClean="0">
                <a:solidFill>
                  <a:srgbClr val="FF0000"/>
                </a:solidFill>
              </a:rPr>
              <a:t>éclata</a:t>
            </a:r>
            <a:r>
              <a:rPr lang="fr-FR" sz="2400" i="1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fr-FR" sz="2400" i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fr-FR" sz="2400" i="1" dirty="0" smtClean="0">
                <a:solidFill>
                  <a:schemeClr val="bg1"/>
                </a:solidFill>
              </a:rPr>
              <a:t>       Imparfait					         </a:t>
            </a:r>
            <a:r>
              <a:rPr lang="fr-FR" sz="2400" i="1" dirty="0" smtClean="0">
                <a:solidFill>
                  <a:srgbClr val="FF0000"/>
                </a:solidFill>
              </a:rPr>
              <a:t>Passé simple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691680" y="5060032"/>
            <a:ext cx="0" cy="4572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6948264" y="5060032"/>
            <a:ext cx="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12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1723</Words>
  <Application>Microsoft Office PowerPoint</Application>
  <PresentationFormat>Affichage à l'écran (4:3)</PresentationFormat>
  <Paragraphs>717</Paragraphs>
  <Slides>38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39" baseType="lpstr">
      <vt:lpstr>1_Thème Office</vt:lpstr>
      <vt:lpstr>Conjugaison</vt:lpstr>
      <vt:lpstr>Conjugaison</vt:lpstr>
      <vt:lpstr>Le passé simple de l’indicatif</vt:lpstr>
      <vt:lpstr>Le passé simple de l’indicatif</vt:lpstr>
      <vt:lpstr>Le passé simple de l’indicatif</vt:lpstr>
      <vt:lpstr>Le passé simple de l’indicatif</vt:lpstr>
      <vt:lpstr>Le passé simple de l’indicatif</vt:lpstr>
      <vt:lpstr>Le passé simple de l’indicatif</vt:lpstr>
      <vt:lpstr>Le passé simple de l’indicatif</vt:lpstr>
      <vt:lpstr>Apprenons à conjuguer le passé simple.</vt:lpstr>
      <vt:lpstr>Apprenons à conjuguer le passé simple.</vt:lpstr>
      <vt:lpstr>Apprenons à conjuguer le passé simple.</vt:lpstr>
      <vt:lpstr>Apprenons à conjuguer le passé simple.</vt:lpstr>
      <vt:lpstr>Apprenons à conjuguer le passé simple.</vt:lpstr>
      <vt:lpstr>Apprenons à conjuguer le passé simple.</vt:lpstr>
      <vt:lpstr>Apprenons à conjuguer le passé simple.</vt:lpstr>
      <vt:lpstr>Apprenons à conjuguer le passé simple.</vt:lpstr>
      <vt:lpstr>Apprenons à conjuguer le passé simple.</vt:lpstr>
      <vt:lpstr>Les verbes en -er</vt:lpstr>
      <vt:lpstr>Les verbes en -er</vt:lpstr>
      <vt:lpstr>Les verbes en -er</vt:lpstr>
      <vt:lpstr>Les verbes en -er</vt:lpstr>
      <vt:lpstr>Les verbes en -er</vt:lpstr>
      <vt:lpstr>Les verbes en -er</vt:lpstr>
      <vt:lpstr>Apprenons à conjuguer le passé simple.</vt:lpstr>
      <vt:lpstr>Les verbes en –ir</vt:lpstr>
      <vt:lpstr>Les verbes en –ir</vt:lpstr>
      <vt:lpstr>Les verbes en –ir</vt:lpstr>
      <vt:lpstr>Apprenons à conjuguer le passé simple.</vt:lpstr>
      <vt:lpstr>Quelques verbes irréguliers  à connaître…</vt:lpstr>
      <vt:lpstr>Quelques verbes irréguliers  à connaître…</vt:lpstr>
      <vt:lpstr>Quelques verbes irréguliers  à connaître…</vt:lpstr>
      <vt:lpstr>Quelques verbes irréguliers  à connaître…</vt:lpstr>
      <vt:lpstr>Quelques verbes irréguliers  à connaître…</vt:lpstr>
      <vt:lpstr>Quelques verbes irréguliers  à connaître…</vt:lpstr>
      <vt:lpstr>Quelques verbes irréguliers  à connaître…</vt:lpstr>
      <vt:lpstr>Quelques verbes irréguliers  à connaître…</vt:lpstr>
      <vt:lpstr>En résumé…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Conjugaison</dc:title>
  <dc:creator>Utilisateur</dc:creator>
  <cp:lastModifiedBy>Utilisateur</cp:lastModifiedBy>
  <cp:revision>12</cp:revision>
  <dcterms:created xsi:type="dcterms:W3CDTF">2020-05-28T12:05:02Z</dcterms:created>
  <dcterms:modified xsi:type="dcterms:W3CDTF">2020-05-28T16:33:55Z</dcterms:modified>
</cp:coreProperties>
</file>