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0"/>
  </p:notesMasterIdLst>
  <p:sldIdLst>
    <p:sldId id="259" r:id="rId2"/>
    <p:sldId id="261" r:id="rId3"/>
    <p:sldId id="262" r:id="rId4"/>
    <p:sldId id="264" r:id="rId5"/>
    <p:sldId id="299" r:id="rId6"/>
    <p:sldId id="265" r:id="rId7"/>
    <p:sldId id="266" r:id="rId8"/>
    <p:sldId id="267" r:id="rId9"/>
    <p:sldId id="268" r:id="rId10"/>
    <p:sldId id="269" r:id="rId11"/>
    <p:sldId id="272" r:id="rId12"/>
    <p:sldId id="273" r:id="rId13"/>
    <p:sldId id="271" r:id="rId14"/>
    <p:sldId id="275" r:id="rId15"/>
    <p:sldId id="274" r:id="rId16"/>
    <p:sldId id="270" r:id="rId17"/>
    <p:sldId id="276" r:id="rId18"/>
    <p:sldId id="277" r:id="rId19"/>
    <p:sldId id="279" r:id="rId20"/>
    <p:sldId id="280" r:id="rId21"/>
    <p:sldId id="281" r:id="rId22"/>
    <p:sldId id="283" r:id="rId23"/>
    <p:sldId id="282" r:id="rId24"/>
    <p:sldId id="284" r:id="rId25"/>
    <p:sldId id="285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95" r:id="rId36"/>
    <p:sldId id="296" r:id="rId37"/>
    <p:sldId id="297" r:id="rId38"/>
    <p:sldId id="298" r:id="rId39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453" autoAdjust="0"/>
    <p:restoredTop sz="94707" autoAdjust="0"/>
  </p:normalViewPr>
  <p:slideViewPr>
    <p:cSldViewPr>
      <p:cViewPr varScale="1">
        <p:scale>
          <a:sx n="72" d="100"/>
          <a:sy n="72" d="100"/>
        </p:scale>
        <p:origin x="-1350" y="-7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6DAA84-1248-477E-A6D7-A9206194CA63}" type="datetimeFigureOut">
              <a:rPr lang="fr-FR" smtClean="0"/>
              <a:t>28/05/2020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3A5B69-9CE0-4A33-8DA9-77358997B8C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82972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A5B69-9CE0-4A33-8DA9-77358997B8CC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57017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985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4655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3521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1509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70122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52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4534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88013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7086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487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999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A5E204-ECAF-4230-B909-93799A7B8B73}" type="datetimeFigureOut">
              <a:rPr lang="fr-FR">
                <a:solidFill>
                  <a:prstClr val="black">
                    <a:tint val="75000"/>
                  </a:prstClr>
                </a:solidFill>
              </a:rPr>
              <a:pPr/>
              <a:t>28/05/2020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CD331-F1AF-4E63-83DC-8AB86886A410}" type="slidenum">
              <a:rPr lang="fr-FR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6360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composé 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0977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7259672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53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402475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89657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5710666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412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7227916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49803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2561963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3150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Au passé simple, il existe 4 types de terminaisons différentes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6474930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â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î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û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î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â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î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û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fr-FR" b="1" dirty="0" smtClean="0">
                          <a:solidFill>
                            <a:srgbClr val="FF0000"/>
                          </a:solidFill>
                        </a:rPr>
                        <a:t>î</a:t>
                      </a:r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avec flèche vers la droite 4"/>
          <p:cNvSpPr/>
          <p:nvPr/>
        </p:nvSpPr>
        <p:spPr>
          <a:xfrm>
            <a:off x="2843808" y="4077072"/>
            <a:ext cx="4824536" cy="792088"/>
          </a:xfrm>
          <a:prstGeom prst="rightArrowCallout">
            <a:avLst>
              <a:gd name="adj1" fmla="val 25000"/>
              <a:gd name="adj2" fmla="val 25000"/>
              <a:gd name="adj3" fmla="val 23374"/>
              <a:gd name="adj4" fmla="val 9439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668344" y="3457453"/>
            <a:ext cx="1008112" cy="2031325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1400" dirty="0" smtClean="0"/>
              <a:t>On remarque  un accent circonflexe sur l’avant dernière voyelle avec nous et vous</a:t>
            </a:r>
            <a:endParaRPr lang="fr-FR" sz="1400" dirty="0"/>
          </a:p>
        </p:txBody>
      </p:sp>
    </p:spTree>
    <p:extLst>
      <p:ext uri="{BB962C8B-B14F-4D97-AF65-F5344CB8AC3E}">
        <p14:creationId xmlns:p14="http://schemas.microsoft.com/office/powerpoint/2010/main" val="18120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Comment savoir quelle terminaison mettre en fonction des verbes ?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285872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852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Pour les verbes en –er (1</a:t>
            </a:r>
            <a:r>
              <a:rPr lang="fr-FR" baseline="30000" dirty="0" smtClean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groupe + aller):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9821198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33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Pour les verbes en –er (1</a:t>
            </a:r>
            <a:r>
              <a:rPr lang="fr-FR" baseline="30000" dirty="0" smtClean="0">
                <a:solidFill>
                  <a:schemeClr val="accent1">
                    <a:lumMod val="75000"/>
                  </a:schemeClr>
                </a:solidFill>
              </a:rPr>
              <a:t>er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 groupe + aller):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1758655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843808" y="2996952"/>
            <a:ext cx="1188000" cy="2232248"/>
          </a:xfrm>
          <a:prstGeom prst="rect">
            <a:avLst/>
          </a:prstGeom>
          <a:solidFill>
            <a:srgbClr val="FFFF00">
              <a:alpha val="3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5663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5614490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9611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5000" r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-1480473"/>
            <a:ext cx="6956425" cy="535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2259683"/>
          </a:xfrm>
        </p:spPr>
        <p:txBody>
          <a:bodyPr>
            <a:normAutofit/>
          </a:bodyPr>
          <a:lstStyle/>
          <a:p>
            <a:r>
              <a:rPr lang="fr-FR" sz="6600" dirty="0" smtClean="0">
                <a:solidFill>
                  <a:schemeClr val="bg1"/>
                </a:solidFill>
                <a:latin typeface="Cursif" panose="020B0603050302020204" pitchFamily="34" charset="0"/>
              </a:rPr>
              <a:t>Conjugaison</a:t>
            </a:r>
            <a:endParaRPr lang="fr-FR" sz="6600" dirty="0">
              <a:solidFill>
                <a:schemeClr val="bg1"/>
              </a:solidFill>
              <a:latin typeface="Cursif" panose="020B0603050302020204" pitchFamily="34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 rot="528486">
            <a:off x="2723976" y="3796990"/>
            <a:ext cx="3704456" cy="622920"/>
          </a:xfrm>
        </p:spPr>
        <p:txBody>
          <a:bodyPr/>
          <a:lstStyle/>
          <a:p>
            <a:r>
              <a:rPr lang="fr-FR" dirty="0" smtClean="0">
                <a:solidFill>
                  <a:schemeClr val="bg1"/>
                </a:solidFill>
              </a:rPr>
              <a:t>Présent de l’indicatif</a:t>
            </a:r>
            <a:endParaRPr lang="fr-FR" dirty="0">
              <a:solidFill>
                <a:schemeClr val="bg1"/>
              </a:solidFill>
            </a:endParaRPr>
          </a:p>
        </p:txBody>
      </p:sp>
      <p:sp>
        <p:nvSpPr>
          <p:cNvPr id="4" name="Sous-titre 2"/>
          <p:cNvSpPr txBox="1">
            <a:spLocks/>
          </p:cNvSpPr>
          <p:nvPr/>
        </p:nvSpPr>
        <p:spPr>
          <a:xfrm rot="412450">
            <a:off x="704845" y="4690075"/>
            <a:ext cx="3850082" cy="586780"/>
          </a:xfrm>
          <a:prstGeom prst="rect">
            <a:avLst/>
          </a:prstGeom>
        </p:spPr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Futur simple de l’indicatif</a:t>
            </a:r>
          </a:p>
        </p:txBody>
      </p:sp>
      <p:sp>
        <p:nvSpPr>
          <p:cNvPr id="5" name="Sous-titre 2"/>
          <p:cNvSpPr txBox="1">
            <a:spLocks/>
          </p:cNvSpPr>
          <p:nvPr/>
        </p:nvSpPr>
        <p:spPr>
          <a:xfrm rot="930355">
            <a:off x="4769700" y="3143637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composé de l’indicatif</a:t>
            </a:r>
          </a:p>
        </p:txBody>
      </p:sp>
      <p:sp>
        <p:nvSpPr>
          <p:cNvPr id="6" name="Sous-titre 2"/>
          <p:cNvSpPr txBox="1">
            <a:spLocks/>
          </p:cNvSpPr>
          <p:nvPr/>
        </p:nvSpPr>
        <p:spPr>
          <a:xfrm rot="21221105">
            <a:off x="994621" y="5706995"/>
            <a:ext cx="3704456" cy="62292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Imparfait de l’indicatif</a:t>
            </a:r>
          </a:p>
        </p:txBody>
      </p:sp>
      <p:sp>
        <p:nvSpPr>
          <p:cNvPr id="7" name="Sous-titre 2"/>
          <p:cNvSpPr txBox="1">
            <a:spLocks/>
          </p:cNvSpPr>
          <p:nvPr/>
        </p:nvSpPr>
        <p:spPr>
          <a:xfrm rot="20388693">
            <a:off x="5603603" y="4455359"/>
            <a:ext cx="3337003" cy="489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Passé simple de l’indicatif</a:t>
            </a:r>
          </a:p>
        </p:txBody>
      </p:sp>
      <p:sp>
        <p:nvSpPr>
          <p:cNvPr id="8" name="Sous-titre 2"/>
          <p:cNvSpPr txBox="1">
            <a:spLocks/>
          </p:cNvSpPr>
          <p:nvPr/>
        </p:nvSpPr>
        <p:spPr>
          <a:xfrm rot="20749835">
            <a:off x="191700" y="3425326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de l’impératif</a:t>
            </a:r>
          </a:p>
        </p:txBody>
      </p:sp>
      <p:sp>
        <p:nvSpPr>
          <p:cNvPr id="9" name="Sous-titre 2"/>
          <p:cNvSpPr txBox="1">
            <a:spLocks/>
          </p:cNvSpPr>
          <p:nvPr/>
        </p:nvSpPr>
        <p:spPr>
          <a:xfrm rot="472542">
            <a:off x="5625251" y="5784105"/>
            <a:ext cx="2969856" cy="46869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dirty="0">
                <a:solidFill>
                  <a:prstClr val="white"/>
                </a:solidFill>
              </a:rPr>
              <a:t>Présent du conditionnel</a:t>
            </a:r>
          </a:p>
        </p:txBody>
      </p:sp>
    </p:spTree>
    <p:extLst>
      <p:ext uri="{BB962C8B-B14F-4D97-AF65-F5344CB8AC3E}">
        <p14:creationId xmlns:p14="http://schemas.microsoft.com/office/powerpoint/2010/main" val="46156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42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  <p:bldP spid="5" grpId="0"/>
      <p:bldP spid="6" grpId="0"/>
      <p:bldP spid="8" grpId="0"/>
      <p:bldP spid="9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39150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5911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7450313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parl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èrent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674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1481355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j'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all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èrent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81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6177322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ç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lanc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èrent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3820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-er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2024086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manger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ai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B05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  <a:r>
                        <a:rPr lang="fr-FR" sz="2400" b="1" dirty="0" smtClean="0">
                          <a:solidFill>
                            <a:srgbClr val="00B05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âtes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mang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èrent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832154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Pour les verbes en –ir (sauf courir, mourir et les verbes en –</a:t>
            </a:r>
            <a:r>
              <a:rPr lang="fr-FR" dirty="0" err="1" smtClean="0">
                <a:solidFill>
                  <a:schemeClr val="accent1">
                    <a:lumMod val="75000"/>
                  </a:schemeClr>
                </a:solidFill>
              </a:rPr>
              <a:t>enir</a:t>
            </a:r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)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9296928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10104" y="2996952"/>
            <a:ext cx="1188000" cy="2232248"/>
          </a:xfrm>
          <a:prstGeom prst="rect">
            <a:avLst/>
          </a:prstGeom>
          <a:solidFill>
            <a:srgbClr val="FFFF00">
              <a:alpha val="3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521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–ir</a:t>
            </a:r>
            <a:endParaRPr lang="fr-FR" sz="3600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8313784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721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–ir</a:t>
            </a:r>
            <a:endParaRPr lang="fr-FR" sz="3600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033475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r-FR" sz="2400" b="1" dirty="0" smtClean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3702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Les verbes en –ir</a:t>
            </a:r>
            <a:endParaRPr lang="fr-FR" sz="3600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6650757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134"/>
                <a:gridCol w="1415893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îmes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îtes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fin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irent</a:t>
                      </a:r>
                      <a:endParaRPr lang="fr-FR" sz="2400" b="1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5523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71600" y="188640"/>
            <a:ext cx="7772400" cy="1470025"/>
          </a:xfrm>
        </p:spPr>
        <p:txBody>
          <a:bodyPr/>
          <a:lstStyle/>
          <a:p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Apprenons à conjuguer le passé simple.</a:t>
            </a:r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1628800"/>
            <a:ext cx="7488832" cy="2592288"/>
          </a:xfrm>
        </p:spPr>
        <p:txBody>
          <a:bodyPr/>
          <a:lstStyle/>
          <a:p>
            <a:pPr algn="just"/>
            <a:r>
              <a:rPr lang="fr-FR" dirty="0" smtClean="0">
                <a:solidFill>
                  <a:schemeClr val="accent1">
                    <a:lumMod val="75000"/>
                  </a:schemeClr>
                </a:solidFill>
              </a:rPr>
              <a:t>Pour les autres verbes :</a:t>
            </a:r>
          </a:p>
          <a:p>
            <a:pPr algn="just"/>
            <a:endParaRPr lang="fr-FR" dirty="0">
              <a:solidFill>
                <a:schemeClr val="accent1">
                  <a:lumMod val="75000"/>
                </a:schemeClr>
              </a:solidFill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807416"/>
              </p:ext>
            </p:extLst>
          </p:nvPr>
        </p:nvGraphicFramePr>
        <p:xfrm>
          <a:off x="1475656" y="2996952"/>
          <a:ext cx="60960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8152"/>
                <a:gridCol w="1181962"/>
                <a:gridCol w="1181962"/>
                <a:gridCol w="1181962"/>
                <a:gridCol w="118196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je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-ai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tu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il, elle et on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-a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nous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-înmes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vous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-âtes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-ûtes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-întes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chemeClr val="accent1">
                              <a:lumMod val="75000"/>
                            </a:schemeClr>
                          </a:solidFill>
                        </a:rPr>
                        <a:t>ils et elles</a:t>
                      </a:r>
                      <a:endParaRPr lang="fr-FR" b="0" dirty="0">
                        <a:solidFill>
                          <a:schemeClr val="accent1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-èrent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-urent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0" dirty="0" smtClean="0">
                          <a:solidFill>
                            <a:srgbClr val="FF0000"/>
                          </a:solidFill>
                        </a:rPr>
                        <a:t>-inrent</a:t>
                      </a:r>
                      <a:endParaRPr lang="fr-FR" b="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4010104" y="2996952"/>
            <a:ext cx="3586232" cy="2232248"/>
          </a:xfrm>
          <a:prstGeom prst="rect">
            <a:avLst/>
          </a:prstGeom>
          <a:solidFill>
            <a:srgbClr val="FFFF00">
              <a:alpha val="32941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2264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est un temps du passé utilisé essentiellement à l’écrit, dans les romans. Il n’est quasiment jamais utilisé à l’oral. </a:t>
            </a:r>
          </a:p>
        </p:txBody>
      </p:sp>
    </p:spTree>
    <p:extLst>
      <p:ext uri="{BB962C8B-B14F-4D97-AF65-F5344CB8AC3E}">
        <p14:creationId xmlns:p14="http://schemas.microsoft.com/office/powerpoint/2010/main" val="86011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5755288"/>
              </p:ext>
            </p:extLst>
          </p:nvPr>
        </p:nvGraphicFramePr>
        <p:xfrm>
          <a:off x="1116013" y="1557338"/>
          <a:ext cx="7200402" cy="453595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avoir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j’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u="none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8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e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26449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16504794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être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u="none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757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464289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faire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f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1051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2319550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prendre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err="1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pr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1605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95204651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dire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d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1567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77538694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4266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9413935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pouvoir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ûtes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p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urent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17457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Quelques verbes irréguliers</a:t>
            </a:r>
            <a:b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</a:br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 à connaître…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31456006"/>
              </p:ext>
            </p:extLst>
          </p:nvPr>
        </p:nvGraphicFramePr>
        <p:xfrm>
          <a:off x="1116013" y="1557338"/>
          <a:ext cx="7200402" cy="46798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3859"/>
                <a:gridCol w="1512168"/>
                <a:gridCol w="3384375"/>
              </a:tblGrid>
              <a:tr h="647994">
                <a:tc gridSpan="3">
                  <a:txBody>
                    <a:bodyPr/>
                    <a:lstStyle/>
                    <a:p>
                      <a:pPr algn="ctr"/>
                      <a:r>
                        <a:rPr lang="fr-FR" sz="36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venir</a:t>
                      </a:r>
                      <a:endParaRPr lang="fr-FR" sz="36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je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u="none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tu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ins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il, elle ou on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79185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nous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înmes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vous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întes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647994">
                <a:tc>
                  <a:txBody>
                    <a:bodyPr/>
                    <a:lstStyle/>
                    <a:p>
                      <a:pPr algn="r"/>
                      <a:r>
                        <a:rPr lang="fr-FR" sz="2400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ils ou elles</a:t>
                      </a:r>
                      <a:endParaRPr lang="fr-FR" sz="2400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fr-FR" sz="2400" b="1" dirty="0" smtClean="0">
                          <a:solidFill>
                            <a:srgbClr val="0070C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v</a:t>
                      </a:r>
                      <a:endParaRPr lang="fr-FR" sz="2400" b="1" dirty="0">
                        <a:solidFill>
                          <a:srgbClr val="0070C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2400" b="1" u="none" dirty="0" smtClean="0">
                          <a:solidFill>
                            <a:srgbClr val="FF0000"/>
                          </a:solidFill>
                          <a:latin typeface="Script Ecole 2" panose="02000400000000000000" pitchFamily="2" charset="0"/>
                          <a:ea typeface="Script Ecole 2" panose="02000400000000000000" pitchFamily="2" charset="0"/>
                        </a:rPr>
                        <a:t>inrent</a:t>
                      </a:r>
                      <a:endParaRPr lang="fr-FR" sz="2400" b="1" u="none" dirty="0">
                        <a:solidFill>
                          <a:srgbClr val="FF0000"/>
                        </a:solidFill>
                        <a:latin typeface="Script Ecole 2" panose="02000400000000000000" pitchFamily="2" charset="0"/>
                        <a:ea typeface="Script Ecole 2" panose="02000400000000000000" pitchFamily="2" charset="0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234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Autofit/>
          </a:bodyPr>
          <a:lstStyle/>
          <a:p>
            <a:r>
              <a:rPr lang="fr-FR" dirty="0" smtClean="0">
                <a:solidFill>
                  <a:schemeClr val="accent1">
                    <a:lumMod val="50000"/>
                  </a:schemeClr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En résumé…</a:t>
            </a:r>
            <a:endParaRPr lang="fr-FR" dirty="0">
              <a:solidFill>
                <a:schemeClr val="accent1">
                  <a:lumMod val="50000"/>
                </a:schemeClr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5" name="Flèche droite 4"/>
          <p:cNvSpPr/>
          <p:nvPr/>
        </p:nvSpPr>
        <p:spPr>
          <a:xfrm rot="13463208" flipV="1">
            <a:off x="2551809" y="2159816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Flèche droite 6"/>
          <p:cNvSpPr/>
          <p:nvPr/>
        </p:nvSpPr>
        <p:spPr>
          <a:xfrm flipV="1">
            <a:off x="3401120" y="1195402"/>
            <a:ext cx="1698622" cy="8951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1525172" y="901825"/>
            <a:ext cx="2170584" cy="67667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dirty="0" smtClean="0">
                <a:solidFill>
                  <a:srgbClr val="002060"/>
                </a:solidFill>
              </a:rPr>
              <a:t>passé</a:t>
            </a:r>
            <a:endParaRPr lang="fr-FR" dirty="0">
              <a:solidFill>
                <a:srgbClr val="002060"/>
              </a:solidFill>
            </a:endParaRPr>
          </a:p>
        </p:txBody>
      </p:sp>
      <p:sp>
        <p:nvSpPr>
          <p:cNvPr id="8" name="Espace réservé du contenu 2"/>
          <p:cNvSpPr txBox="1">
            <a:spLocks/>
          </p:cNvSpPr>
          <p:nvPr/>
        </p:nvSpPr>
        <p:spPr>
          <a:xfrm>
            <a:off x="5099742" y="858417"/>
            <a:ext cx="3432698" cy="144016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1600" dirty="0" smtClean="0">
                <a:solidFill>
                  <a:srgbClr val="002060"/>
                </a:solidFill>
              </a:rPr>
              <a:t>une action inhabituelle</a:t>
            </a:r>
          </a:p>
          <a:p>
            <a:r>
              <a:rPr lang="fr-FR" sz="1600" dirty="0" smtClean="0">
                <a:solidFill>
                  <a:srgbClr val="002060"/>
                </a:solidFill>
              </a:rPr>
              <a:t>une action qui s’est passée pendant une action plus longue</a:t>
            </a:r>
            <a:endParaRPr lang="fr-FR" sz="1600" dirty="0">
              <a:solidFill>
                <a:srgbClr val="002060"/>
              </a:solidFill>
            </a:endParaRPr>
          </a:p>
        </p:txBody>
      </p:sp>
      <p:sp>
        <p:nvSpPr>
          <p:cNvPr id="9" name="Flèche droite 8"/>
          <p:cNvSpPr/>
          <p:nvPr/>
        </p:nvSpPr>
        <p:spPr>
          <a:xfrm rot="5400000" flipV="1">
            <a:off x="4325799" y="2721520"/>
            <a:ext cx="361100" cy="912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56303" y="2492318"/>
            <a:ext cx="2170584" cy="338336"/>
          </a:xfrm>
          <a:solidFill>
            <a:schemeClr val="bg1"/>
          </a:solidFill>
          <a:ln>
            <a:solidFill>
              <a:srgbClr val="002060"/>
            </a:solidFill>
          </a:ln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fr-FR" b="1" dirty="0" smtClean="0">
                <a:solidFill>
                  <a:srgbClr val="002060"/>
                </a:solidFill>
              </a:rPr>
              <a:t>Le passé simple</a:t>
            </a:r>
            <a:endParaRPr lang="fr-FR" b="1" dirty="0">
              <a:solidFill>
                <a:srgbClr val="002060"/>
              </a:solidFill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>
          <a:xfrm>
            <a:off x="2242476" y="2947708"/>
            <a:ext cx="4481816" cy="36004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2000" dirty="0" smtClean="0">
                <a:solidFill>
                  <a:srgbClr val="002060"/>
                </a:solidFill>
              </a:rPr>
              <a:t>Des terminaisons très différentes.</a:t>
            </a: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1613246"/>
              </p:ext>
            </p:extLst>
          </p:nvPr>
        </p:nvGraphicFramePr>
        <p:xfrm>
          <a:off x="411526" y="3501008"/>
          <a:ext cx="8280922" cy="3070162"/>
        </p:xfrm>
        <a:graphic>
          <a:graphicData uri="http://schemas.openxmlformats.org/drawingml/2006/table">
            <a:tbl>
              <a:tblPr/>
              <a:tblGrid>
                <a:gridCol w="4821513"/>
                <a:gridCol w="501695"/>
                <a:gridCol w="501695"/>
                <a:gridCol w="549919"/>
                <a:gridCol w="665824"/>
                <a:gridCol w="571068"/>
                <a:gridCol w="669208"/>
              </a:tblGrid>
              <a:tr h="216521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infinitifs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terminaisons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360868"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je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tu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il,elle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nous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vous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100" b="1">
                          <a:effectLst/>
                          <a:latin typeface="Calibri"/>
                          <a:ea typeface="Calibri"/>
                          <a:cs typeface="Times New Roman"/>
                        </a:rPr>
                        <a:t>ils, elles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533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verbes en </a:t>
                      </a:r>
                      <a:r>
                        <a:rPr lang="fr-FR" sz="1600" dirty="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-er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ai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a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âmes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âtes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FF000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èrent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9562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verbes en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–</a:t>
                      </a: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sauf les verbes en –</a:t>
                      </a: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enir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+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courir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et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mourir</a:t>
                      </a: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la plupart des verbes en </a:t>
                      </a:r>
                      <a:r>
                        <a:rPr lang="fr-FR" sz="1600" dirty="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re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îmes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îtes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70C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irent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082">
                <a:tc>
                  <a:txBody>
                    <a:bodyPr/>
                    <a:lstStyle/>
                    <a:p>
                      <a:pPr marL="38100" algn="l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verbes en </a:t>
                      </a: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–oir</a:t>
                      </a: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(sauf </a:t>
                      </a: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s’asseoir</a:t>
                      </a: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et </a:t>
                      </a: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voir</a:t>
                      </a: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  <a:p>
                      <a:pPr marL="38100" algn="just">
                        <a:spcAft>
                          <a:spcPts val="0"/>
                        </a:spcAft>
                      </a:pP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15 verbes en </a:t>
                      </a: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–re</a:t>
                      </a: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boire, conclure, connaître, croire, croître, être, exclure, lire, moudre, paraitre, plaire, repaitre, résoudre, taire, vivre</a:t>
                      </a:r>
                      <a:r>
                        <a:rPr lang="fr-FR" sz="1600">
                          <a:effectLst/>
                          <a:latin typeface="Calibri"/>
                          <a:ea typeface="Calibri"/>
                          <a:cs typeface="Times New Roman"/>
                        </a:rPr>
                        <a:t>)</a:t>
                      </a: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ut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ûmes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ûtes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00B050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urent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3041">
                <a:tc>
                  <a:txBody>
                    <a:bodyPr/>
                    <a:lstStyle/>
                    <a:p>
                      <a:pPr marL="38100" algn="just">
                        <a:spcAft>
                          <a:spcPts val="0"/>
                        </a:spcAft>
                      </a:pPr>
                      <a:r>
                        <a:rPr lang="fr-FR" sz="1600" dirty="0">
                          <a:effectLst/>
                          <a:latin typeface="Calibri"/>
                          <a:ea typeface="Calibri"/>
                          <a:cs typeface="Times New Roman"/>
                        </a:rPr>
                        <a:t>les verbes en </a:t>
                      </a:r>
                      <a:r>
                        <a:rPr lang="fr-FR" sz="1600" dirty="0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-</a:t>
                      </a:r>
                      <a:r>
                        <a:rPr lang="fr-FR" sz="1600" dirty="0" err="1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enir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int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înmes</a:t>
                      </a:r>
                      <a:endParaRPr lang="fr-FR" sz="16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întes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8100" algn="ctr">
                        <a:spcAft>
                          <a:spcPts val="0"/>
                        </a:spcAft>
                      </a:pPr>
                      <a:r>
                        <a:rPr lang="fr-FR" sz="1600" dirty="0" err="1">
                          <a:solidFill>
                            <a:srgbClr val="E36C0A"/>
                          </a:solidFill>
                          <a:effectLst/>
                          <a:latin typeface="Calibri"/>
                          <a:ea typeface="Calibri"/>
                          <a:cs typeface="Times New Roman"/>
                        </a:rPr>
                        <a:t>inrent</a:t>
                      </a:r>
                      <a:endParaRPr lang="fr-FR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10566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est un temps du passé utilisé essentiellement à l’écrit, dans les romans. Il n’est quasiment jamais utilisé à l’oral. </a:t>
            </a:r>
          </a:p>
          <a:p>
            <a:pPr algn="just"/>
            <a:r>
              <a:rPr lang="fr-FR" dirty="0">
                <a:solidFill>
                  <a:schemeClr val="bg1"/>
                </a:solidFill>
              </a:rPr>
              <a:t>C’est pourquoi la conjugaison de certains verbes nous étonne. On n’a pas l’habitude de les voir écrits ainsi</a:t>
            </a:r>
            <a:r>
              <a:rPr lang="fr-FR" dirty="0" smtClean="0">
                <a:solidFill>
                  <a:schemeClr val="bg1"/>
                </a:solidFill>
              </a:rPr>
              <a:t>.</a:t>
            </a:r>
            <a:endParaRPr lang="fr-FR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894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est un temps du passé utilisé essentiellement à l’écrit, dans les romans. Il n’est quasiment jamais utilisé à l’oral. </a:t>
            </a:r>
          </a:p>
          <a:p>
            <a:pPr algn="just"/>
            <a:r>
              <a:rPr lang="fr-FR" dirty="0">
                <a:solidFill>
                  <a:schemeClr val="bg1"/>
                </a:solidFill>
              </a:rPr>
              <a:t>C’est pourquoi la conjugaison de certains verbes nous étonne. On n’a pas l’habitude de les voir écrits ainsi.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Il est essentiellement conjugué à la 3</a:t>
            </a:r>
            <a:r>
              <a:rPr lang="fr-FR" baseline="30000" dirty="0" smtClean="0">
                <a:solidFill>
                  <a:schemeClr val="bg1"/>
                </a:solidFill>
              </a:rPr>
              <a:t>ème</a:t>
            </a:r>
            <a:r>
              <a:rPr lang="fr-FR" dirty="0" smtClean="0">
                <a:solidFill>
                  <a:schemeClr val="bg1"/>
                </a:solidFill>
              </a:rPr>
              <a:t> personne (il, elle, ils ou elles).</a:t>
            </a:r>
          </a:p>
        </p:txBody>
      </p:sp>
    </p:spTree>
    <p:extLst>
      <p:ext uri="{BB962C8B-B14F-4D97-AF65-F5344CB8AC3E}">
        <p14:creationId xmlns:p14="http://schemas.microsoft.com/office/powerpoint/2010/main" val="1414829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permet d’exprimer :</a:t>
            </a:r>
          </a:p>
        </p:txBody>
      </p:sp>
    </p:spTree>
    <p:extLst>
      <p:ext uri="{BB962C8B-B14F-4D97-AF65-F5344CB8AC3E}">
        <p14:creationId xmlns:p14="http://schemas.microsoft.com/office/powerpoint/2010/main" val="1990392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permet d’exprimer :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inhabituelles qui sont terminées :</a:t>
            </a:r>
          </a:p>
          <a:p>
            <a:pPr marL="0" indent="0" algn="just">
              <a:buNone/>
            </a:pPr>
            <a:r>
              <a:rPr lang="fr-FR" sz="2800" i="1" dirty="0" smtClean="0">
                <a:solidFill>
                  <a:schemeClr val="bg1"/>
                </a:solidFill>
              </a:rPr>
              <a:t>Ce jour-là, il </a:t>
            </a:r>
            <a:r>
              <a:rPr lang="fr-FR" sz="2800" i="1" dirty="0" smtClean="0">
                <a:solidFill>
                  <a:srgbClr val="FF0000"/>
                </a:solidFill>
              </a:rPr>
              <a:t>mit</a:t>
            </a:r>
            <a:r>
              <a:rPr lang="fr-FR" sz="2800" i="1" dirty="0" smtClean="0">
                <a:solidFill>
                  <a:schemeClr val="bg1"/>
                </a:solidFill>
              </a:rPr>
              <a:t> un chapeau.</a:t>
            </a:r>
          </a:p>
        </p:txBody>
      </p:sp>
    </p:spTree>
    <p:extLst>
      <p:ext uri="{BB962C8B-B14F-4D97-AF65-F5344CB8AC3E}">
        <p14:creationId xmlns:p14="http://schemas.microsoft.com/office/powerpoint/2010/main" val="276055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permet d’exprimer :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inhabituelles qui sont terminées :</a:t>
            </a:r>
          </a:p>
          <a:p>
            <a:pPr marL="0" indent="0" algn="just">
              <a:buNone/>
            </a:pPr>
            <a:r>
              <a:rPr lang="fr-FR" sz="2800" i="1" dirty="0" smtClean="0">
                <a:solidFill>
                  <a:schemeClr val="bg1"/>
                </a:solidFill>
              </a:rPr>
              <a:t>Ce jour-là, il </a:t>
            </a:r>
            <a:r>
              <a:rPr lang="fr-FR" sz="2800" i="1" dirty="0" smtClean="0">
                <a:solidFill>
                  <a:srgbClr val="FF0000"/>
                </a:solidFill>
              </a:rPr>
              <a:t>mit</a:t>
            </a:r>
            <a:r>
              <a:rPr lang="fr-FR" sz="2800" i="1" dirty="0" smtClean="0">
                <a:solidFill>
                  <a:schemeClr val="bg1"/>
                </a:solidFill>
              </a:rPr>
              <a:t> un chapeau.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terminées courtes à l’intérieur d’actions plus longues conjuguées à l’imparfait.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Il se promenait au bord de la Mayenne quand l’orage </a:t>
            </a:r>
            <a:r>
              <a:rPr lang="fr-FR" sz="2400" i="1" dirty="0" smtClean="0">
                <a:solidFill>
                  <a:srgbClr val="FF0000"/>
                </a:solidFill>
              </a:rPr>
              <a:t>éclata</a:t>
            </a:r>
            <a:r>
              <a:rPr lang="fr-FR" sz="2400" i="1" dirty="0" smtClean="0">
                <a:solidFill>
                  <a:schemeClr val="bg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06866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>
                <a:solidFill>
                  <a:schemeClr val="bg1"/>
                </a:solidFill>
                <a:latin typeface="Script Ecole 2" panose="02000400000000000000" pitchFamily="2" charset="0"/>
                <a:ea typeface="Script Ecole 2" panose="02000400000000000000" pitchFamily="2" charset="0"/>
              </a:rPr>
              <a:t>Le passé simple de l’indicatif</a:t>
            </a:r>
            <a:endParaRPr lang="fr-FR" dirty="0">
              <a:solidFill>
                <a:schemeClr val="bg1"/>
              </a:solidFill>
              <a:latin typeface="Script Ecole 2" panose="02000400000000000000" pitchFamily="2" charset="0"/>
              <a:ea typeface="Script Ecole 2" panose="02000400000000000000" pitchFamily="2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endParaRPr lang="fr-FR" dirty="0" smtClean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dirty="0" smtClean="0">
                <a:solidFill>
                  <a:schemeClr val="bg1"/>
                </a:solidFill>
              </a:rPr>
              <a:t>Le </a:t>
            </a:r>
            <a:r>
              <a:rPr lang="fr-FR" dirty="0" smtClean="0">
                <a:solidFill>
                  <a:srgbClr val="FF0000"/>
                </a:solidFill>
              </a:rPr>
              <a:t>passé simple </a:t>
            </a:r>
            <a:r>
              <a:rPr lang="fr-FR" dirty="0" smtClean="0">
                <a:solidFill>
                  <a:schemeClr val="bg1"/>
                </a:solidFill>
              </a:rPr>
              <a:t>permet d’exprimer :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inhabituelles qui sont terminées:</a:t>
            </a:r>
          </a:p>
          <a:p>
            <a:pPr marL="0" indent="0" algn="just">
              <a:buNone/>
            </a:pPr>
            <a:r>
              <a:rPr lang="fr-FR" sz="2800" i="1" dirty="0" smtClean="0">
                <a:solidFill>
                  <a:schemeClr val="bg1"/>
                </a:solidFill>
              </a:rPr>
              <a:t>Ce jour-là, il </a:t>
            </a:r>
            <a:r>
              <a:rPr lang="fr-FR" sz="2800" i="1" dirty="0" smtClean="0">
                <a:solidFill>
                  <a:srgbClr val="FF0000"/>
                </a:solidFill>
              </a:rPr>
              <a:t>mit</a:t>
            </a:r>
            <a:r>
              <a:rPr lang="fr-FR" sz="2800" i="1" dirty="0" smtClean="0">
                <a:solidFill>
                  <a:schemeClr val="bg1"/>
                </a:solidFill>
              </a:rPr>
              <a:t> un chapeau.</a:t>
            </a:r>
          </a:p>
          <a:p>
            <a:pPr algn="just"/>
            <a:r>
              <a:rPr lang="fr-FR" dirty="0" smtClean="0">
                <a:solidFill>
                  <a:schemeClr val="bg1"/>
                </a:solidFill>
              </a:rPr>
              <a:t>des actions terminées courtes à l’intérieur d’actions plus longues conjuguées à l’imparfait.</a:t>
            </a:r>
          </a:p>
          <a:p>
            <a:pPr marL="0" indent="0" algn="just"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Il se </a:t>
            </a:r>
            <a:r>
              <a:rPr lang="fr-FR" sz="2400" i="1" u="sng" dirty="0" smtClean="0">
                <a:solidFill>
                  <a:schemeClr val="bg1"/>
                </a:solidFill>
              </a:rPr>
              <a:t>promenait</a:t>
            </a:r>
            <a:r>
              <a:rPr lang="fr-FR" sz="2400" i="1" dirty="0" smtClean="0">
                <a:solidFill>
                  <a:schemeClr val="bg1"/>
                </a:solidFill>
              </a:rPr>
              <a:t> au bord de la Mayenne quand l’orage </a:t>
            </a:r>
            <a:r>
              <a:rPr lang="fr-FR" sz="2400" i="1" u="sng" dirty="0" smtClean="0">
                <a:solidFill>
                  <a:srgbClr val="FF0000"/>
                </a:solidFill>
              </a:rPr>
              <a:t>éclata</a:t>
            </a:r>
            <a:r>
              <a:rPr lang="fr-FR" sz="2400" i="1" dirty="0" smtClean="0">
                <a:solidFill>
                  <a:schemeClr val="bg1"/>
                </a:solidFill>
              </a:rPr>
              <a:t>.</a:t>
            </a:r>
          </a:p>
          <a:p>
            <a:pPr marL="0" indent="0" algn="just">
              <a:buNone/>
            </a:pPr>
            <a:endParaRPr lang="fr-FR" sz="2400" i="1" dirty="0">
              <a:solidFill>
                <a:schemeClr val="bg1"/>
              </a:solidFill>
            </a:endParaRPr>
          </a:p>
          <a:p>
            <a:pPr marL="0" indent="0" algn="just">
              <a:buNone/>
            </a:pPr>
            <a:r>
              <a:rPr lang="fr-FR" sz="2400" i="1" dirty="0" smtClean="0">
                <a:solidFill>
                  <a:schemeClr val="bg1"/>
                </a:solidFill>
              </a:rPr>
              <a:t>       Imparfait					         </a:t>
            </a:r>
            <a:r>
              <a:rPr lang="fr-FR" sz="2400" i="1" dirty="0" smtClean="0">
                <a:solidFill>
                  <a:srgbClr val="FF0000"/>
                </a:solidFill>
              </a:rPr>
              <a:t>Passé simple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1691680" y="5060032"/>
            <a:ext cx="0" cy="4572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Connecteur droit avec flèche 6"/>
          <p:cNvCxnSpPr/>
          <p:nvPr/>
        </p:nvCxnSpPr>
        <p:spPr>
          <a:xfrm>
            <a:off x="6948264" y="5060032"/>
            <a:ext cx="0" cy="45720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0123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1723</Words>
  <Application>Microsoft Office PowerPoint</Application>
  <PresentationFormat>Affichage à l'écran (4:3)</PresentationFormat>
  <Paragraphs>717</Paragraphs>
  <Slides>38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38</vt:i4>
      </vt:variant>
    </vt:vector>
  </HeadingPairs>
  <TitlesOfParts>
    <vt:vector size="39" baseType="lpstr">
      <vt:lpstr>1_Thème Office</vt:lpstr>
      <vt:lpstr>Conjugaison</vt:lpstr>
      <vt:lpstr>Conjugaison</vt:lpstr>
      <vt:lpstr>Le passé simple de l’indicatif</vt:lpstr>
      <vt:lpstr>Le passé simple de l’indicatif</vt:lpstr>
      <vt:lpstr>Le passé simple de l’indicatif</vt:lpstr>
      <vt:lpstr>Le passé simple de l’indicatif</vt:lpstr>
      <vt:lpstr>Le passé simple de l’indicatif</vt:lpstr>
      <vt:lpstr>Le passé simple de l’indicatif</vt:lpstr>
      <vt:lpstr>Le passé simple de l’indicatif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Apprenons à conjuguer le passé simple.</vt:lpstr>
      <vt:lpstr>Les verbes en -er</vt:lpstr>
      <vt:lpstr>Les verbes en -er</vt:lpstr>
      <vt:lpstr>Les verbes en -er</vt:lpstr>
      <vt:lpstr>Les verbes en -er</vt:lpstr>
      <vt:lpstr>Les verbes en -er</vt:lpstr>
      <vt:lpstr>Les verbes en -er</vt:lpstr>
      <vt:lpstr>Apprenons à conjuguer le passé simple.</vt:lpstr>
      <vt:lpstr>Les verbes en –ir</vt:lpstr>
      <vt:lpstr>Les verbes en –ir</vt:lpstr>
      <vt:lpstr>Les verbes en –ir</vt:lpstr>
      <vt:lpstr>Apprenons à conjuguer le passé simple.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Quelques verbes irréguliers  à connaître…</vt:lpstr>
      <vt:lpstr>En résumé…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Conjugaison</dc:title>
  <dc:creator>Utilisateur</dc:creator>
  <cp:lastModifiedBy>Utilisateur</cp:lastModifiedBy>
  <cp:revision>12</cp:revision>
  <dcterms:created xsi:type="dcterms:W3CDTF">2020-05-28T12:05:02Z</dcterms:created>
  <dcterms:modified xsi:type="dcterms:W3CDTF">2020-05-28T16:33:55Z</dcterms:modified>
</cp:coreProperties>
</file>